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Статистика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7130752342931866E-2"/>
          <c:y val="0.17265271546074637"/>
          <c:w val="0.74038002540944825"/>
          <c:h val="0.77512185310933979"/>
        </c:manualLayout>
      </c:layout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снизился риск СС заболеваний</c:v>
                </c:pt>
                <c:pt idx="1">
                  <c:v>повысилась физическая активность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2015 -2016 </c:v>
                </c:pt>
                <c:pt idx="1">
                  <c:v>2017-2018</c:v>
                </c:pt>
                <c:pt idx="2">
                  <c:v>2019-2020</c:v>
                </c:pt>
                <c:pt idx="3">
                  <c:v>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3.8</c:v>
                </c:pt>
                <c:pt idx="3">
                  <c:v>4</c:v>
                </c:pt>
              </c:numCache>
            </c:numRef>
          </c:val>
        </c:ser>
        <c:overlap val="100"/>
        <c:axId val="93606656"/>
        <c:axId val="93608192"/>
      </c:barChart>
      <c:catAx>
        <c:axId val="93606656"/>
        <c:scaling>
          <c:orientation val="minMax"/>
        </c:scaling>
        <c:axPos val="b"/>
        <c:tickLblPos val="nextTo"/>
        <c:crossAx val="93608192"/>
        <c:crosses val="autoZero"/>
        <c:auto val="1"/>
        <c:lblAlgn val="ctr"/>
        <c:lblOffset val="100"/>
      </c:catAx>
      <c:valAx>
        <c:axId val="93608192"/>
        <c:scaling>
          <c:orientation val="minMax"/>
        </c:scaling>
        <c:axPos val="l"/>
        <c:majorGridlines/>
        <c:numFmt formatCode="General" sourceLinked="1"/>
        <c:tickLblPos val="nextTo"/>
        <c:crossAx val="93606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6552-D26E-42B4-970D-0857E3E72E89}" type="doc">
      <dgm:prSet loTypeId="urn:microsoft.com/office/officeart/2005/8/layout/radial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2743E6-871A-44B4-9537-F8784F44D30A}">
      <dgm:prSet phldrT="[Текст]" custT="1"/>
      <dgm:spPr/>
      <dgm:t>
        <a:bodyPr/>
        <a:lstStyle/>
        <a:p>
          <a:r>
            <a:rPr lang="ru-RU" sz="2400" b="0" i="1" dirty="0" smtClean="0">
              <a:solidFill>
                <a:schemeClr val="tx2">
                  <a:lumMod val="75000"/>
                </a:schemeClr>
              </a:solidFill>
            </a:rPr>
            <a:t>В завершении прогулки  участники отмечают:</a:t>
          </a:r>
          <a:endParaRPr lang="ru-RU" sz="2400" b="0" i="1" dirty="0">
            <a:solidFill>
              <a:schemeClr val="tx2">
                <a:lumMod val="75000"/>
              </a:schemeClr>
            </a:solidFill>
          </a:endParaRPr>
        </a:p>
      </dgm:t>
    </dgm:pt>
    <dgm:pt modelId="{775194D5-3AAD-487B-89DE-84508B5D8F28}" type="parTrans" cxnId="{F906B4BD-DE3F-44A8-B5FB-C7F74CDB23A7}">
      <dgm:prSet/>
      <dgm:spPr/>
      <dgm:t>
        <a:bodyPr/>
        <a:lstStyle/>
        <a:p>
          <a:endParaRPr lang="ru-RU"/>
        </a:p>
      </dgm:t>
    </dgm:pt>
    <dgm:pt modelId="{033D1368-29DB-4A85-85B8-635E684BB913}" type="sibTrans" cxnId="{F906B4BD-DE3F-44A8-B5FB-C7F74CDB23A7}">
      <dgm:prSet/>
      <dgm:spPr/>
      <dgm:t>
        <a:bodyPr/>
        <a:lstStyle/>
        <a:p>
          <a:endParaRPr lang="ru-RU"/>
        </a:p>
      </dgm:t>
    </dgm:pt>
    <dgm:pt modelId="{4DEE82F6-5D20-4E3B-94BE-AF0ECDC66CA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Повышение физической активности</a:t>
          </a:r>
          <a:endParaRPr lang="ru-RU" sz="2000" dirty="0">
            <a:solidFill>
              <a:srgbClr val="7030A0"/>
            </a:solidFill>
          </a:endParaRPr>
        </a:p>
      </dgm:t>
    </dgm:pt>
    <dgm:pt modelId="{A9DF5A4F-178C-4A73-9C85-16786C1E0600}" type="parTrans" cxnId="{D20394D4-0BA1-4412-A45B-AE02D5B75F95}">
      <dgm:prSet/>
      <dgm:spPr/>
      <dgm:t>
        <a:bodyPr/>
        <a:lstStyle/>
        <a:p>
          <a:endParaRPr lang="ru-RU"/>
        </a:p>
      </dgm:t>
    </dgm:pt>
    <dgm:pt modelId="{FEF80CC5-0D8E-4692-BDEE-869EAF512B7F}" type="sibTrans" cxnId="{D20394D4-0BA1-4412-A45B-AE02D5B75F95}">
      <dgm:prSet/>
      <dgm:spPr/>
      <dgm:t>
        <a:bodyPr/>
        <a:lstStyle/>
        <a:p>
          <a:endParaRPr lang="ru-RU"/>
        </a:p>
      </dgm:t>
    </dgm:pt>
    <dgm:pt modelId="{51173DA8-C003-43F3-A2A1-64F7F062FA2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Улу</a:t>
          </a:r>
          <a:r>
            <a:rPr lang="ru-RU" sz="2000" b="0" dirty="0" smtClean="0">
              <a:solidFill>
                <a:srgbClr val="C00000"/>
              </a:solidFill>
            </a:rPr>
            <a:t>чш</a:t>
          </a:r>
          <a:r>
            <a:rPr lang="ru-RU" sz="2000" dirty="0" smtClean="0">
              <a:solidFill>
                <a:srgbClr val="C00000"/>
              </a:solidFill>
            </a:rPr>
            <a:t>ение  настроения и расширение круга общения</a:t>
          </a:r>
          <a:endParaRPr lang="ru-RU" sz="2000" dirty="0">
            <a:solidFill>
              <a:srgbClr val="C00000"/>
            </a:solidFill>
          </a:endParaRPr>
        </a:p>
      </dgm:t>
    </dgm:pt>
    <dgm:pt modelId="{52BFA148-2DC8-4493-A13C-04C988335F3C}" type="parTrans" cxnId="{470596A6-3C33-49C5-916C-E5E75B24F48A}">
      <dgm:prSet/>
      <dgm:spPr/>
      <dgm:t>
        <a:bodyPr/>
        <a:lstStyle/>
        <a:p>
          <a:endParaRPr lang="ru-RU"/>
        </a:p>
      </dgm:t>
    </dgm:pt>
    <dgm:pt modelId="{3406C422-29DF-4B95-821F-E14B801872B5}" type="sibTrans" cxnId="{470596A6-3C33-49C5-916C-E5E75B24F48A}">
      <dgm:prSet/>
      <dgm:spPr/>
      <dgm:t>
        <a:bodyPr/>
        <a:lstStyle/>
        <a:p>
          <a:endParaRPr lang="ru-RU"/>
        </a:p>
      </dgm:t>
    </dgm:pt>
    <dgm:pt modelId="{81DC4B8E-FA9F-4310-9E04-B96041CE6CF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Повышение общих знаний в области медицины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216A3477-9705-4124-9766-481482CA7BC0}" type="parTrans" cxnId="{6A16077A-74D8-4770-B78F-D52BF1D51B96}">
      <dgm:prSet/>
      <dgm:spPr/>
      <dgm:t>
        <a:bodyPr/>
        <a:lstStyle/>
        <a:p>
          <a:endParaRPr lang="ru-RU"/>
        </a:p>
      </dgm:t>
    </dgm:pt>
    <dgm:pt modelId="{070FB596-4FD3-4257-9826-89C44D01AAC3}" type="sibTrans" cxnId="{6A16077A-74D8-4770-B78F-D52BF1D51B96}">
      <dgm:prSet/>
      <dgm:spPr/>
      <dgm:t>
        <a:bodyPr/>
        <a:lstStyle/>
        <a:p>
          <a:endParaRPr lang="ru-RU"/>
        </a:p>
      </dgm:t>
    </dgm:pt>
    <dgm:pt modelId="{AEF3783A-C2AC-4CB5-865B-2D1CE1A7AFA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Улучшение состояния опорно-двигательного аппарата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1677D710-7F04-4E38-93D3-5F3AC7C1921A}" type="parTrans" cxnId="{F617CFC5-B055-4991-8C76-9C955C24F3AB}">
      <dgm:prSet/>
      <dgm:spPr/>
      <dgm:t>
        <a:bodyPr/>
        <a:lstStyle/>
        <a:p>
          <a:endParaRPr lang="ru-RU"/>
        </a:p>
      </dgm:t>
    </dgm:pt>
    <dgm:pt modelId="{7AE0BEE2-4504-430B-A117-9322B296655D}" type="sibTrans" cxnId="{F617CFC5-B055-4991-8C76-9C955C24F3AB}">
      <dgm:prSet/>
      <dgm:spPr/>
      <dgm:t>
        <a:bodyPr/>
        <a:lstStyle/>
        <a:p>
          <a:endParaRPr lang="ru-RU"/>
        </a:p>
      </dgm:t>
    </dgm:pt>
    <dgm:pt modelId="{5A2B33FE-3F9A-493A-839E-96DC1064B826}" type="pres">
      <dgm:prSet presAssocID="{66736552-D26E-42B4-970D-0857E3E72E8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F9F90-64BC-4DD6-9B6B-069A4AB27C5D}" type="pres">
      <dgm:prSet presAssocID="{66736552-D26E-42B4-970D-0857E3E72E89}" presName="radial" presStyleCnt="0">
        <dgm:presLayoutVars>
          <dgm:animLvl val="ctr"/>
        </dgm:presLayoutVars>
      </dgm:prSet>
      <dgm:spPr/>
    </dgm:pt>
    <dgm:pt modelId="{746FBF63-0674-4E8F-BDA4-40BC54E4C8F2}" type="pres">
      <dgm:prSet presAssocID="{CE2743E6-871A-44B4-9537-F8784F44D30A}" presName="centerShape" presStyleLbl="vennNode1" presStyleIdx="0" presStyleCnt="5" custScaleY="80125"/>
      <dgm:spPr/>
      <dgm:t>
        <a:bodyPr/>
        <a:lstStyle/>
        <a:p>
          <a:endParaRPr lang="ru-RU"/>
        </a:p>
      </dgm:t>
    </dgm:pt>
    <dgm:pt modelId="{BF0E5069-5451-46FF-B92C-055ADBFC0379}" type="pres">
      <dgm:prSet presAssocID="{4DEE82F6-5D20-4E3B-94BE-AF0ECDC66CA6}" presName="node" presStyleLbl="vennNode1" presStyleIdx="1" presStyleCnt="5" custScaleX="224871" custScaleY="9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F933-BB9D-4639-B2D7-F386F8B5D247}" type="pres">
      <dgm:prSet presAssocID="{51173DA8-C003-43F3-A2A1-64F7F062FA28}" presName="node" presStyleLbl="vennNode1" presStyleIdx="2" presStyleCnt="5" custScaleX="174163" custScaleY="144527" custRadScaleRad="146550" custRadScaleInc="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E8F34-F736-430E-B240-E049EFE953D7}" type="pres">
      <dgm:prSet presAssocID="{81DC4B8E-FA9F-4310-9E04-B96041CE6CF3}" presName="node" presStyleLbl="vennNode1" presStyleIdx="3" presStyleCnt="5" custScaleX="236845" custScaleY="8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40CA7-6BED-4710-B4C7-52AF5C5E7B21}" type="pres">
      <dgm:prSet presAssocID="{AEF3783A-C2AC-4CB5-865B-2D1CE1A7AFAD}" presName="node" presStyleLbl="vennNode1" presStyleIdx="4" presStyleCnt="5" custScaleX="169677" custScaleY="148470" custRadScaleRad="143550" custRadScaleInc="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596A6-3C33-49C5-916C-E5E75B24F48A}" srcId="{CE2743E6-871A-44B4-9537-F8784F44D30A}" destId="{51173DA8-C003-43F3-A2A1-64F7F062FA28}" srcOrd="1" destOrd="0" parTransId="{52BFA148-2DC8-4493-A13C-04C988335F3C}" sibTransId="{3406C422-29DF-4B95-821F-E14B801872B5}"/>
    <dgm:cxn modelId="{BF42FA22-3A1B-42CB-A71D-BE8ECDA024E5}" type="presOf" srcId="{CE2743E6-871A-44B4-9537-F8784F44D30A}" destId="{746FBF63-0674-4E8F-BDA4-40BC54E4C8F2}" srcOrd="0" destOrd="0" presId="urn:microsoft.com/office/officeart/2005/8/layout/radial3"/>
    <dgm:cxn modelId="{D20394D4-0BA1-4412-A45B-AE02D5B75F95}" srcId="{CE2743E6-871A-44B4-9537-F8784F44D30A}" destId="{4DEE82F6-5D20-4E3B-94BE-AF0ECDC66CA6}" srcOrd="0" destOrd="0" parTransId="{A9DF5A4F-178C-4A73-9C85-16786C1E0600}" sibTransId="{FEF80CC5-0D8E-4692-BDEE-869EAF512B7F}"/>
    <dgm:cxn modelId="{6A16077A-74D8-4770-B78F-D52BF1D51B96}" srcId="{CE2743E6-871A-44B4-9537-F8784F44D30A}" destId="{81DC4B8E-FA9F-4310-9E04-B96041CE6CF3}" srcOrd="2" destOrd="0" parTransId="{216A3477-9705-4124-9766-481482CA7BC0}" sibTransId="{070FB596-4FD3-4257-9826-89C44D01AAC3}"/>
    <dgm:cxn modelId="{F906B4BD-DE3F-44A8-B5FB-C7F74CDB23A7}" srcId="{66736552-D26E-42B4-970D-0857E3E72E89}" destId="{CE2743E6-871A-44B4-9537-F8784F44D30A}" srcOrd="0" destOrd="0" parTransId="{775194D5-3AAD-487B-89DE-84508B5D8F28}" sibTransId="{033D1368-29DB-4A85-85B8-635E684BB913}"/>
    <dgm:cxn modelId="{F617CFC5-B055-4991-8C76-9C955C24F3AB}" srcId="{CE2743E6-871A-44B4-9537-F8784F44D30A}" destId="{AEF3783A-C2AC-4CB5-865B-2D1CE1A7AFAD}" srcOrd="3" destOrd="0" parTransId="{1677D710-7F04-4E38-93D3-5F3AC7C1921A}" sibTransId="{7AE0BEE2-4504-430B-A117-9322B296655D}"/>
    <dgm:cxn modelId="{9FC513A7-A80E-4161-9D11-B48BCCCD661C}" type="presOf" srcId="{51173DA8-C003-43F3-A2A1-64F7F062FA28}" destId="{4A86F933-BB9D-4639-B2D7-F386F8B5D247}" srcOrd="0" destOrd="0" presId="urn:microsoft.com/office/officeart/2005/8/layout/radial3"/>
    <dgm:cxn modelId="{CE402E57-AD3C-430B-A6C8-88FE0FF29A7D}" type="presOf" srcId="{81DC4B8E-FA9F-4310-9E04-B96041CE6CF3}" destId="{840E8F34-F736-430E-B240-E049EFE953D7}" srcOrd="0" destOrd="0" presId="urn:microsoft.com/office/officeart/2005/8/layout/radial3"/>
    <dgm:cxn modelId="{CF838E31-1B50-445B-8F8A-10ACDEA71B93}" type="presOf" srcId="{4DEE82F6-5D20-4E3B-94BE-AF0ECDC66CA6}" destId="{BF0E5069-5451-46FF-B92C-055ADBFC0379}" srcOrd="0" destOrd="0" presId="urn:microsoft.com/office/officeart/2005/8/layout/radial3"/>
    <dgm:cxn modelId="{F7DE8F39-E068-49A0-AAC0-009C6C71EC82}" type="presOf" srcId="{AEF3783A-C2AC-4CB5-865B-2D1CE1A7AFAD}" destId="{82640CA7-6BED-4710-B4C7-52AF5C5E7B21}" srcOrd="0" destOrd="0" presId="urn:microsoft.com/office/officeart/2005/8/layout/radial3"/>
    <dgm:cxn modelId="{1257C855-7851-4DB4-9314-7D65F8B794A2}" type="presOf" srcId="{66736552-D26E-42B4-970D-0857E3E72E89}" destId="{5A2B33FE-3F9A-493A-839E-96DC1064B826}" srcOrd="0" destOrd="0" presId="urn:microsoft.com/office/officeart/2005/8/layout/radial3"/>
    <dgm:cxn modelId="{3A2C20D6-D5D7-4EEF-87A3-D4559AD59F68}" type="presParOf" srcId="{5A2B33FE-3F9A-493A-839E-96DC1064B826}" destId="{C92F9F90-64BC-4DD6-9B6B-069A4AB27C5D}" srcOrd="0" destOrd="0" presId="urn:microsoft.com/office/officeart/2005/8/layout/radial3"/>
    <dgm:cxn modelId="{9D4E1BFF-5358-42D1-B391-FE78E45E4648}" type="presParOf" srcId="{C92F9F90-64BC-4DD6-9B6B-069A4AB27C5D}" destId="{746FBF63-0674-4E8F-BDA4-40BC54E4C8F2}" srcOrd="0" destOrd="0" presId="urn:microsoft.com/office/officeart/2005/8/layout/radial3"/>
    <dgm:cxn modelId="{9DBE8AD4-22C1-41FF-AB95-2519ADB48BC7}" type="presParOf" srcId="{C92F9F90-64BC-4DD6-9B6B-069A4AB27C5D}" destId="{BF0E5069-5451-46FF-B92C-055ADBFC0379}" srcOrd="1" destOrd="0" presId="urn:microsoft.com/office/officeart/2005/8/layout/radial3"/>
    <dgm:cxn modelId="{E34F5D04-56C9-494D-8DE5-EA8031006325}" type="presParOf" srcId="{C92F9F90-64BC-4DD6-9B6B-069A4AB27C5D}" destId="{4A86F933-BB9D-4639-B2D7-F386F8B5D247}" srcOrd="2" destOrd="0" presId="urn:microsoft.com/office/officeart/2005/8/layout/radial3"/>
    <dgm:cxn modelId="{BF398086-2344-4FC0-B359-0ACB5F89F1DC}" type="presParOf" srcId="{C92F9F90-64BC-4DD6-9B6B-069A4AB27C5D}" destId="{840E8F34-F736-430E-B240-E049EFE953D7}" srcOrd="3" destOrd="0" presId="urn:microsoft.com/office/officeart/2005/8/layout/radial3"/>
    <dgm:cxn modelId="{8A451CD0-6A0A-49C1-9BB1-BBFE48CA7DDB}" type="presParOf" srcId="{C92F9F90-64BC-4DD6-9B6B-069A4AB27C5D}" destId="{82640CA7-6BED-4710-B4C7-52AF5C5E7B2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6FBF63-0674-4E8F-BDA4-40BC54E4C8F2}">
      <dsp:nvSpPr>
        <dsp:cNvPr id="0" name=""/>
        <dsp:cNvSpPr/>
      </dsp:nvSpPr>
      <dsp:spPr>
        <a:xfrm>
          <a:off x="2653826" y="1379535"/>
          <a:ext cx="2734177" cy="21907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solidFill>
                <a:schemeClr val="tx2">
                  <a:lumMod val="75000"/>
                </a:schemeClr>
              </a:solidFill>
            </a:rPr>
            <a:t>В завершении прогулки  участники отмечают:</a:t>
          </a:r>
          <a:endParaRPr lang="ru-RU" sz="2400" b="0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653826" y="1379535"/>
        <a:ext cx="2734177" cy="2190759"/>
      </dsp:txXfrm>
    </dsp:sp>
    <dsp:sp modelId="{BF0E5069-5451-46FF-B92C-055ADBFC0379}">
      <dsp:nvSpPr>
        <dsp:cNvPr id="0" name=""/>
        <dsp:cNvSpPr/>
      </dsp:nvSpPr>
      <dsp:spPr>
        <a:xfrm>
          <a:off x="2483821" y="72120"/>
          <a:ext cx="3074186" cy="12444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Повышение физической активности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2483821" y="72120"/>
        <a:ext cx="3074186" cy="1244433"/>
      </dsp:txXfrm>
    </dsp:sp>
    <dsp:sp modelId="{4A86F933-BB9D-4639-B2D7-F386F8B5D247}">
      <dsp:nvSpPr>
        <dsp:cNvPr id="0" name=""/>
        <dsp:cNvSpPr/>
      </dsp:nvSpPr>
      <dsp:spPr>
        <a:xfrm>
          <a:off x="5439705" y="1516438"/>
          <a:ext cx="2380963" cy="197581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Улу</a:t>
          </a:r>
          <a:r>
            <a:rPr lang="ru-RU" sz="2000" b="0" kern="1200" dirty="0" smtClean="0">
              <a:solidFill>
                <a:srgbClr val="C00000"/>
              </a:solidFill>
            </a:rPr>
            <a:t>чш</a:t>
          </a:r>
          <a:r>
            <a:rPr lang="ru-RU" sz="2000" kern="1200" dirty="0" smtClean="0">
              <a:solidFill>
                <a:srgbClr val="C00000"/>
              </a:solidFill>
            </a:rPr>
            <a:t>ение  настроения и расширение круга общения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5439705" y="1516438"/>
        <a:ext cx="2380963" cy="1975812"/>
      </dsp:txXfrm>
    </dsp:sp>
    <dsp:sp modelId="{840E8F34-F736-430E-B240-E049EFE953D7}">
      <dsp:nvSpPr>
        <dsp:cNvPr id="0" name=""/>
        <dsp:cNvSpPr/>
      </dsp:nvSpPr>
      <dsp:spPr>
        <a:xfrm>
          <a:off x="2401974" y="3653885"/>
          <a:ext cx="3237881" cy="120321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</a:rPr>
            <a:t>Повышение общих знаний в области медицины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401974" y="3653885"/>
        <a:ext cx="3237881" cy="1203215"/>
      </dsp:txXfrm>
    </dsp:sp>
    <dsp:sp modelId="{82640CA7-6BED-4710-B4C7-52AF5C5E7B21}">
      <dsp:nvSpPr>
        <dsp:cNvPr id="0" name=""/>
        <dsp:cNvSpPr/>
      </dsp:nvSpPr>
      <dsp:spPr>
        <a:xfrm>
          <a:off x="305105" y="1448012"/>
          <a:ext cx="2319635" cy="20297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Улучшение состояния опорно-двигательного аппарата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05105" y="1448012"/>
        <a:ext cx="2319635" cy="202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D249-F8C0-4213-8FB3-9ECA63F521E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1A1AD-E97C-4D9C-B48E-6C420D023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42853"/>
            <a:ext cx="5643602" cy="15716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solidFill>
                  <a:schemeClr val="bg2"/>
                </a:solidFill>
              </a:rPr>
              <a:t/>
            </a:r>
            <a:br>
              <a:rPr lang="ru-RU" sz="3600" i="1" dirty="0" smtClean="0">
                <a:solidFill>
                  <a:schemeClr val="bg2"/>
                </a:solidFill>
              </a:rPr>
            </a:br>
            <a:r>
              <a:rPr lang="ru-RU" sz="3600" i="1" dirty="0" smtClean="0">
                <a:solidFill>
                  <a:schemeClr val="bg2"/>
                </a:solidFill>
              </a:rPr>
              <a:t/>
            </a:r>
            <a:br>
              <a:rPr lang="ru-RU" sz="3600" i="1" dirty="0" smtClean="0">
                <a:solidFill>
                  <a:schemeClr val="bg2"/>
                </a:solidFill>
              </a:rPr>
            </a:br>
            <a:r>
              <a:rPr lang="ru-RU" sz="4900" i="1" dirty="0" smtClean="0">
                <a:solidFill>
                  <a:schemeClr val="bg2"/>
                </a:solidFill>
              </a:rPr>
              <a:t>Анна Пухова</a:t>
            </a:r>
            <a:endParaRPr lang="ru-RU" sz="49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1785926"/>
            <a:ext cx="6000760" cy="492922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endParaRPr lang="ru-RU" sz="2400" dirty="0" smtClean="0">
              <a:solidFill>
                <a:schemeClr val="bg2"/>
              </a:solidFill>
            </a:endParaRPr>
          </a:p>
          <a:p>
            <a:pPr algn="l"/>
            <a:endParaRPr lang="ru-RU" sz="2400" dirty="0" smtClean="0">
              <a:solidFill>
                <a:schemeClr val="bg2"/>
              </a:solidFill>
            </a:endParaRPr>
          </a:p>
          <a:p>
            <a:pPr algn="l"/>
            <a:endParaRPr lang="ru-RU" sz="2400" dirty="0" smtClean="0">
              <a:solidFill>
                <a:schemeClr val="bg2"/>
              </a:solidFill>
            </a:endParaRPr>
          </a:p>
          <a:p>
            <a:pPr algn="l"/>
            <a:r>
              <a:rPr lang="ru-RU" sz="2400" dirty="0" smtClean="0">
                <a:solidFill>
                  <a:schemeClr val="bg2"/>
                </a:solidFill>
              </a:rPr>
              <a:t>Государственное </a:t>
            </a:r>
            <a:r>
              <a:rPr lang="ru-RU" sz="2400" dirty="0" smtClean="0">
                <a:solidFill>
                  <a:schemeClr val="bg2"/>
                </a:solidFill>
              </a:rPr>
              <a:t>бюджетное </a:t>
            </a:r>
            <a:r>
              <a:rPr lang="ru-RU" sz="2400" dirty="0" smtClean="0">
                <a:solidFill>
                  <a:schemeClr val="bg2"/>
                </a:solidFill>
              </a:rPr>
              <a:t>учреждение </a:t>
            </a:r>
            <a:r>
              <a:rPr lang="ru-RU" sz="2400" dirty="0" smtClean="0">
                <a:solidFill>
                  <a:schemeClr val="bg2"/>
                </a:solidFill>
              </a:rPr>
              <a:t>Рязанской области </a:t>
            </a:r>
            <a:r>
              <a:rPr lang="ru-RU" sz="2400" dirty="0" smtClean="0">
                <a:solidFill>
                  <a:schemeClr val="bg2"/>
                </a:solidFill>
              </a:rPr>
              <a:t>«</a:t>
            </a:r>
            <a:r>
              <a:rPr lang="ru-RU" sz="2400" dirty="0" smtClean="0">
                <a:solidFill>
                  <a:schemeClr val="bg2"/>
                </a:solidFill>
              </a:rPr>
              <a:t>Шиловский комплексный центр социального обслуживания населения»</a:t>
            </a:r>
          </a:p>
          <a:p>
            <a:pPr algn="l"/>
            <a:endParaRPr lang="ru-RU" sz="2400" dirty="0" smtClean="0">
              <a:solidFill>
                <a:schemeClr val="bg2"/>
              </a:solidFill>
            </a:endParaRPr>
          </a:p>
          <a:p>
            <a:pPr algn="l"/>
            <a:r>
              <a:rPr lang="ru-RU" sz="2400" dirty="0" smtClean="0">
                <a:solidFill>
                  <a:schemeClr val="bg2"/>
                </a:solidFill>
              </a:rPr>
              <a:t>р.п. </a:t>
            </a:r>
            <a:r>
              <a:rPr lang="ru-RU" sz="2400" dirty="0" err="1" smtClean="0">
                <a:solidFill>
                  <a:schemeClr val="bg2"/>
                </a:solidFill>
              </a:rPr>
              <a:t>Шилово</a:t>
            </a:r>
            <a:endParaRPr lang="ru-RU" sz="2400" dirty="0" smtClean="0">
              <a:solidFill>
                <a:schemeClr val="bg2"/>
              </a:solidFill>
            </a:endParaRPr>
          </a:p>
          <a:p>
            <a:pPr algn="l"/>
            <a:r>
              <a:rPr lang="ru-RU" sz="2400" dirty="0" smtClean="0">
                <a:solidFill>
                  <a:schemeClr val="bg2"/>
                </a:solidFill>
              </a:rPr>
              <a:t>Рязанская область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" name="Picture 2" descr="C:\Users\Unit\Desktop\НА САЙТ\МОЕ ФОТО\DSC_1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2928958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8143932" cy="5715040"/>
          </a:xfrm>
        </p:spPr>
        <p:txBody>
          <a:bodyPr>
            <a:noAutofit/>
          </a:bodyPr>
          <a:lstStyle/>
          <a:p>
            <a:pPr algn="l"/>
            <a:endParaRPr lang="ru-RU" sz="24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Вместе со старшим поколением мы уверенно </a:t>
            </a:r>
            <a:r>
              <a:rPr lang="ru-RU" smtClean="0">
                <a:solidFill>
                  <a:schemeClr val="bg2"/>
                </a:solidFill>
              </a:rPr>
              <a:t>говорим «Активно </a:t>
            </a:r>
            <a:r>
              <a:rPr lang="ru-RU" dirty="0" smtClean="0">
                <a:solidFill>
                  <a:schemeClr val="bg2"/>
                </a:solidFill>
              </a:rPr>
              <a:t>жить – здоровым быть!»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2"/>
                </a:solidFill>
              </a:rPr>
              <a:t>Результаты проекта «Прогулка с врачом»</a:t>
            </a:r>
            <a:br>
              <a:rPr lang="ru-RU" sz="3600" i="1" dirty="0" smtClean="0">
                <a:solidFill>
                  <a:schemeClr val="bg2"/>
                </a:solidFill>
              </a:rPr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0010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Повысилось качество жизни граждан старшего поколения;  сформировалась система мотивации граждан к здоровому образу жизни.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" name="Picture 2" descr="C:\Users\Пользователь\Desktop\P_20200930_114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357718" cy="292894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P1000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501090" cy="121444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bg2"/>
                </a:solidFill>
              </a:rPr>
              <a:t>Оценка возможностей тиражирования практики</a:t>
            </a:r>
            <a:endParaRPr lang="ru-RU" sz="40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4214842" cy="52149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Практика может быть реализована в любом субъекте Российской Федерации с целью организации активного здорового долголетия граждан старшего поколения. Прогулки с врачом не требуют заметных финансовых вливаний. Для их организации требуются добрые намерения, желание помочь людям и милосердие. </a:t>
            </a:r>
          </a:p>
          <a:p>
            <a:pPr>
              <a:buFont typeface="Arial" pitchFamily="34" charset="0"/>
              <a:buChar char="•"/>
            </a:pP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2051" name="Picture 3" descr="C:\Users\Пользователь\Desktop\прогулка фото\занятия\IMG_7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857652" cy="235745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фото\R0012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00504"/>
            <a:ext cx="385765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8501090" cy="857256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chemeClr val="bg2"/>
                </a:solidFill>
              </a:rPr>
              <a:t>СПАСИБО</a:t>
            </a:r>
            <a:endParaRPr lang="ru-RU" sz="66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358246" cy="550072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. </a:t>
            </a:r>
          </a:p>
          <a:p>
            <a:endParaRPr lang="ru-RU" sz="2800" i="1" dirty="0" smtClean="0">
              <a:solidFill>
                <a:schemeClr val="bg2"/>
              </a:solidFill>
            </a:endParaRPr>
          </a:p>
          <a:p>
            <a:r>
              <a:rPr lang="ru-RU" sz="7200" i="1" dirty="0" smtClean="0">
                <a:solidFill>
                  <a:schemeClr val="bg2"/>
                </a:solidFill>
              </a:rPr>
              <a:t>ЗА </a:t>
            </a:r>
          </a:p>
          <a:p>
            <a:r>
              <a:rPr lang="ru-RU" sz="7200" i="1" dirty="0" smtClean="0">
                <a:solidFill>
                  <a:schemeClr val="bg2"/>
                </a:solidFill>
              </a:rPr>
              <a:t>ВНИМАНИЕ !</a:t>
            </a:r>
            <a:endParaRPr lang="ru-RU" sz="72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357166"/>
            <a:ext cx="4857752" cy="300039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i="1" dirty="0" smtClean="0">
                <a:solidFill>
                  <a:schemeClr val="bg2"/>
                </a:solidFill>
              </a:rPr>
              <a:t>Прогулка с врачом</a:t>
            </a:r>
            <a:br>
              <a:rPr lang="ru-RU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dirty="0" smtClean="0">
                <a:solidFill>
                  <a:schemeClr val="bg2"/>
                </a:solidFill>
              </a:rPr>
              <a:t>Целевая аудитория:</a:t>
            </a:r>
            <a:br>
              <a:rPr lang="ru-RU" sz="3200" dirty="0" smtClean="0">
                <a:solidFill>
                  <a:schemeClr val="bg2"/>
                </a:solidFill>
              </a:rPr>
            </a:br>
            <a:r>
              <a:rPr lang="ru-RU" sz="3200" dirty="0" smtClean="0">
                <a:solidFill>
                  <a:schemeClr val="bg2"/>
                </a:solidFill>
              </a:rPr>
              <a:t>Граждане пожилого возраста и инвалиды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4286248" cy="321471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За время реализации практики участниками «Прогулки с врачом» стали более 400 граждан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1" name="Picture 3" descr="C:\Users\Пользователь\Desktop\прогулка фото\занятия\IMG_7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214842" cy="321471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P100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00438"/>
            <a:ext cx="4500594" cy="3197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501090" cy="928694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>Цели внедрения практики </a:t>
            </a: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358246" cy="535785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 Улучшение качества жизни и оздоровление граждан пожилого возраста и инвалидов путем привлечения внимания к своему здоровью. 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  Пропаганда здорового образа жизни, профилактика  преждевременного старения.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  Увеличение продолжительности активной жизни. 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 Повышение общих знаний в области медицины.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Популяризация ходьбы как наиболее доступной профилактики заболеваний.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501090" cy="121444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>Задачи  практики</a:t>
            </a: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15436" cy="52864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 </a:t>
            </a:r>
            <a:r>
              <a:rPr lang="ru-RU" sz="2800" dirty="0" smtClean="0">
                <a:solidFill>
                  <a:schemeClr val="bg2"/>
                </a:solidFill>
              </a:rPr>
              <a:t>Формирование у граждан пожилого возраста и инвалидов потребности в обогащении медицинскими знаниями и повышения физической активности.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  Организация содержательного досуга.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  Компетентное информирование населения о способах сохранения и поддержания здоровья.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 Активизация межведомственного взаимодействия с медицинскими учреждениями.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3800" i="1" dirty="0" smtClean="0">
                <a:solidFill>
                  <a:schemeClr val="bg2"/>
                </a:solidFill>
              </a:rPr>
              <a:t>Реализация  проекта проходит в 3 этапа</a:t>
            </a: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5715040" cy="571504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 </a:t>
            </a:r>
            <a:r>
              <a:rPr lang="ru-RU" dirty="0" smtClean="0">
                <a:solidFill>
                  <a:schemeClr val="bg2"/>
                </a:solidFill>
              </a:rPr>
              <a:t> этап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2800" u="sng" dirty="0" smtClean="0">
                <a:solidFill>
                  <a:schemeClr val="bg2"/>
                </a:solidFill>
              </a:rPr>
              <a:t>Подготовительный  (1  месяц)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заключены соглашения о межведомственном взаимодействии  с Шиловским ММЦ;</a:t>
            </a:r>
          </a:p>
          <a:p>
            <a:pPr algn="l"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проведена  работа по привлечению граждан пожилого возраста к участию в проекте;</a:t>
            </a:r>
          </a:p>
          <a:p>
            <a:pPr algn="l"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сформирована группа участков;</a:t>
            </a:r>
          </a:p>
          <a:p>
            <a:pPr algn="l">
              <a:buFont typeface="Arial" pitchFamily="34" charset="0"/>
              <a:buChar char="•"/>
            </a:pPr>
            <a:endParaRPr lang="ru-RU" sz="10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определены маршруты прогулок и план проведения мероприятий.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3075" name="Picture 3" descr="C:\Users\Пользователь\Desktop\P1000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857628"/>
            <a:ext cx="3000396" cy="2536343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hpncsn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3071834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3800" i="1" dirty="0" smtClean="0">
                <a:solidFill>
                  <a:schemeClr val="bg2"/>
                </a:solidFill>
              </a:rPr>
              <a:t>Реализация  проекта проходит в 3 этапа</a:t>
            </a: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928670"/>
            <a:ext cx="5857884" cy="571504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 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этап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u="sng" dirty="0" smtClean="0">
                <a:solidFill>
                  <a:schemeClr val="bg2"/>
                </a:solidFill>
              </a:rPr>
              <a:t>Основной</a:t>
            </a:r>
            <a:r>
              <a:rPr lang="en-US" u="sng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сбор участников в месте проведения прогулки;</a:t>
            </a:r>
          </a:p>
          <a:p>
            <a:pPr algn="l">
              <a:buFont typeface="Arial" pitchFamily="34" charset="0"/>
              <a:buChar char="•"/>
            </a:pPr>
            <a:endParaRPr lang="ru-RU" sz="4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 проведение мониторинга состояния здоровья медицинским работником или самостоятельно;</a:t>
            </a:r>
          </a:p>
          <a:p>
            <a:pPr algn="l">
              <a:buFont typeface="Arial" pitchFamily="34" charset="0"/>
              <a:buChar char="•"/>
            </a:pPr>
            <a:endParaRPr lang="ru-RU" sz="4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 проведение «Прогулки с врачом» на свежем воздухе. Движение по </a:t>
            </a:r>
            <a:r>
              <a:rPr lang="ru-RU" sz="2400" smtClean="0">
                <a:solidFill>
                  <a:schemeClr val="bg2"/>
                </a:solidFill>
              </a:rPr>
              <a:t>обозначенному маршруту,  </a:t>
            </a:r>
            <a:r>
              <a:rPr lang="ru-RU" sz="2400" dirty="0" smtClean="0">
                <a:solidFill>
                  <a:schemeClr val="bg2"/>
                </a:solidFill>
              </a:rPr>
              <a:t>при необходимости с остановками  для отдыха;</a:t>
            </a:r>
          </a:p>
          <a:p>
            <a:pPr algn="l">
              <a:buFont typeface="Arial" pitchFamily="34" charset="0"/>
              <a:buChar char="•"/>
            </a:pPr>
            <a:endParaRPr lang="ru-RU" sz="4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проведение мониторинга состояния здоровья после прогулки.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4100" name="Picture 4" descr="C:\Users\Пользователь\Desktop\davlenie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2857520" cy="1357322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P_20200930_11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1000109"/>
            <a:ext cx="2857520" cy="2071701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P_20200930_110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2928958" cy="20717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3800" i="1" dirty="0" smtClean="0">
                <a:solidFill>
                  <a:schemeClr val="bg2"/>
                </a:solidFill>
              </a:rPr>
              <a:t>Реализация  проекта проходит в 3 этапа</a:t>
            </a: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8143932" cy="571504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III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этап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ru-RU" u="sng" dirty="0" smtClean="0">
                <a:solidFill>
                  <a:schemeClr val="bg2"/>
                </a:solidFill>
              </a:rPr>
              <a:t>Заключительный  </a:t>
            </a:r>
            <a:r>
              <a:rPr lang="ru-RU" dirty="0" smtClean="0">
                <a:solidFill>
                  <a:schemeClr val="bg2"/>
                </a:solidFill>
              </a:rPr>
              <a:t>(опрос  участников)</a:t>
            </a:r>
          </a:p>
          <a:p>
            <a:r>
              <a:rPr lang="en-US" u="sng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</a:p>
          <a:p>
            <a:pPr algn="l"/>
            <a:endParaRPr lang="ru-RU" sz="24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714348" y="1643050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8215370" cy="135732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bg2"/>
                </a:solidFill>
              </a:rPr>
              <a:t>Польза для участников проекта «Прогулка с врачом» </a:t>
            </a:r>
            <a:endParaRPr lang="ru-RU" sz="40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8572560" cy="15716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Статистика показывает улучшение состояния здоровья участников проекта, снизился риск возникновения сердечно-сосудистых заболеваний на 70%, повысилась физическая активность. Улучшилось эмоциональное состояние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5122" name="Picture 2" descr="C:\Users\Пользователь\Desktop\сердц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4018803" cy="2928958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4929190" y="3714752"/>
          <a:ext cx="3762380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6248" y="3500438"/>
          <a:ext cx="471490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\1612581975_173-p-fon-dlya-prezentatsii-zelenii-delovoi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85884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2"/>
                </a:solidFill>
              </a:rPr>
              <a:t/>
            </a:r>
            <a:br>
              <a:rPr lang="ru-RU" sz="5400" i="1" dirty="0" smtClean="0">
                <a:solidFill>
                  <a:schemeClr val="bg2"/>
                </a:solidFill>
              </a:rPr>
            </a:br>
            <a:r>
              <a:rPr lang="ru-RU" sz="3600" i="1" dirty="0" smtClean="0">
                <a:solidFill>
                  <a:schemeClr val="bg2"/>
                </a:solidFill>
              </a:rPr>
              <a:t>Результаты проекта «Прогулка с врачом»</a:t>
            </a: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i="1" dirty="0" smtClean="0">
                <a:solidFill>
                  <a:schemeClr val="bg2"/>
                </a:solidFill>
              </a:rPr>
              <a:t/>
            </a:r>
            <a:br>
              <a:rPr lang="ru-RU" sz="3200" i="1" dirty="0" smtClean="0">
                <a:solidFill>
                  <a:schemeClr val="bg2"/>
                </a:solidFill>
              </a:rPr>
            </a:br>
            <a:endParaRPr lang="ru-RU" sz="54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715304" cy="450059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bg2"/>
              </a:solidFill>
            </a:endParaRPr>
          </a:p>
          <a:p>
            <a:endParaRPr lang="ru-RU" sz="2800" dirty="0" smtClean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07154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Реализация практики дала положительный результат: увеличилось количество участников с 30 человек до 400, которые  получили информацию по вопросам здорового образа жизни.</a:t>
            </a:r>
            <a:endParaRPr 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214810" y="2714620"/>
          <a:ext cx="457203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Пользователь\Desktop\IMG_20190926_140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86322"/>
            <a:ext cx="3071834" cy="1931982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2015-12-03-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643182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389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Анна Пухова</vt:lpstr>
      <vt:lpstr> Прогулка с врачом  Целевая аудитория: Граждане пожилого возраста и инвалиды </vt:lpstr>
      <vt:lpstr>Цели внедрения практики </vt:lpstr>
      <vt:lpstr>Задачи  практики</vt:lpstr>
      <vt:lpstr>  Реализация  проекта проходит в 3 этапа   </vt:lpstr>
      <vt:lpstr>  Реализация  проекта проходит в 3 этапа   </vt:lpstr>
      <vt:lpstr>  Реализация  проекта проходит в 3 этапа   </vt:lpstr>
      <vt:lpstr>Польза для участников проекта «Прогулка с врачом» </vt:lpstr>
      <vt:lpstr> Результаты проекта «Прогулка с врачом»  </vt:lpstr>
      <vt:lpstr>     </vt:lpstr>
      <vt:lpstr>Оценка возможностей тиражирования практики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Г.Д.</dc:creator>
  <cp:lastModifiedBy>Unit</cp:lastModifiedBy>
  <cp:revision>80</cp:revision>
  <dcterms:created xsi:type="dcterms:W3CDTF">2022-03-24T08:03:10Z</dcterms:created>
  <dcterms:modified xsi:type="dcterms:W3CDTF">2023-04-10T08:57:58Z</dcterms:modified>
</cp:coreProperties>
</file>