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E87"/>
    <a:srgbClr val="A23694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122" d="100"/>
          <a:sy n="122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19358898_485" TargetMode="External"/><Relationship Id="rId3" Type="http://schemas.openxmlformats.org/officeDocument/2006/relationships/hyperlink" Target="https://riac34.ru/news/178400/" TargetMode="External"/><Relationship Id="rId7" Type="http://schemas.openxmlformats.org/officeDocument/2006/relationships/hyperlink" Target="https://vk.com/wall19358898_52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19358898_552" TargetMode="External"/><Relationship Id="rId5" Type="http://schemas.openxmlformats.org/officeDocument/2006/relationships/hyperlink" Target="https://turist34.ucoz.ru/news/itogi_mezhregionalnoj_konferencii_deti_i_vojna/2024-02-15-1049" TargetMode="External"/><Relationship Id="rId4" Type="http://schemas.openxmlformats.org/officeDocument/2006/relationships/hyperlink" Target="http://sosh54.org/news/mezhregionalnaja_konferencija_deti_i_vojna/2024-02-17-883" TargetMode="External"/><Relationship Id="rId9" Type="http://schemas.openxmlformats.org/officeDocument/2006/relationships/hyperlink" Target="https://vk.com/wall19358898_486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vk.com/wall19358898_552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19358898_486" TargetMode="External"/><Relationship Id="rId5" Type="http://schemas.openxmlformats.org/officeDocument/2006/relationships/hyperlink" Target="https://vk.com/wall19358898_485" TargetMode="External"/><Relationship Id="rId10" Type="http://schemas.openxmlformats.org/officeDocument/2006/relationships/image" Target="../media/image5.jpg"/><Relationship Id="rId4" Type="http://schemas.openxmlformats.org/officeDocument/2006/relationships/hyperlink" Target="https://vk.com/wall19358898_525" TargetMode="External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2C3183-3BA4-DC45-A563-EB07D8457435}"/>
              </a:ext>
            </a:extLst>
          </p:cNvPr>
          <p:cNvSpPr/>
          <p:nvPr/>
        </p:nvSpPr>
        <p:spPr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3974C-299F-3A42-928D-66554BBDC41B}"/>
              </a:ext>
            </a:extLst>
          </p:cNvPr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9B813D-2B66-114A-A35A-8916837DF786}"/>
              </a:ext>
            </a:extLst>
          </p:cNvPr>
          <p:cNvSpPr txBox="1"/>
          <p:nvPr/>
        </p:nvSpPr>
        <p:spPr>
          <a:xfrm>
            <a:off x="767255" y="2921934"/>
            <a:ext cx="5328745" cy="848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5400" dirty="0" smtClean="0">
                <a:solidFill>
                  <a:schemeClr val="bg1"/>
                </a:solidFill>
                <a:latin typeface="Playfair Display" pitchFamily="2" charset="-52"/>
              </a:rPr>
              <a:t>Дети в науке</a:t>
            </a:r>
            <a:endParaRPr lang="ru-RU" sz="48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5488042"/>
            <a:ext cx="64247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команды: </a:t>
            </a:r>
            <a:r>
              <a:rPr lang="ru-RU" sz="2000" dirty="0" err="1" smtClean="0">
                <a:solidFill>
                  <a:schemeClr val="bg1"/>
                </a:solidFill>
              </a:rPr>
              <a:t>Габидулина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Айжан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Есмагаловна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Россия, Волгоградская область, г. Волгоград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84038-B740-F244-89E0-809A1E3F117D}"/>
              </a:ext>
            </a:extLst>
          </p:cNvPr>
          <p:cNvSpPr txBox="1"/>
          <p:nvPr/>
        </p:nvSpPr>
        <p:spPr>
          <a:xfrm>
            <a:off x="767255" y="4523602"/>
            <a:ext cx="47086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Playfair Display" pitchFamily="2" charset="-52"/>
              </a:rPr>
              <a:t>Материнство </a:t>
            </a:r>
            <a:r>
              <a:rPr lang="ru-RU" sz="3200" dirty="0">
                <a:solidFill>
                  <a:schemeClr val="bg1"/>
                </a:solidFill>
                <a:latin typeface="Playfair Display" pitchFamily="2" charset="-52"/>
              </a:rPr>
              <a:t>и </a:t>
            </a:r>
            <a:r>
              <a:rPr lang="ru-RU" sz="3200" dirty="0" smtClean="0">
                <a:solidFill>
                  <a:schemeClr val="bg1"/>
                </a:solidFill>
                <a:latin typeface="Playfair Display" pitchFamily="2" charset="-52"/>
              </a:rPr>
              <a:t>детство</a:t>
            </a:r>
            <a:endParaRPr lang="ru-RU" sz="3200" dirty="0">
              <a:solidFill>
                <a:schemeClr val="bg1"/>
              </a:solidFill>
              <a:latin typeface="Playfair Display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A4AC9-FA2A-F546-B98E-179AC30F4925}"/>
              </a:ext>
            </a:extLst>
          </p:cNvPr>
          <p:cNvSpPr txBox="1"/>
          <p:nvPr/>
        </p:nvSpPr>
        <p:spPr>
          <a:xfrm>
            <a:off x="599090" y="588577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6D322-CBE5-544C-9576-5AB63A8F2DAD}"/>
              </a:ext>
            </a:extLst>
          </p:cNvPr>
          <p:cNvSpPr txBox="1"/>
          <p:nvPr/>
        </p:nvSpPr>
        <p:spPr>
          <a:xfrm>
            <a:off x="599090" y="2404292"/>
            <a:ext cx="10731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еализация проекта будет происходить на территории г. Волгограда и Волгоградской области, но опыт можно применить и в других субъектах России.</a:t>
            </a:r>
            <a:endParaRPr lang="ru-RU" sz="20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id="{9F6E69A9-5301-7B4E-92FA-1F8457768E3C}"/>
              </a:ext>
            </a:extLst>
          </p:cNvPr>
          <p:cNvSpPr/>
          <p:nvPr/>
        </p:nvSpPr>
        <p:spPr>
          <a:xfrm>
            <a:off x="599090" y="3351426"/>
            <a:ext cx="10731062" cy="2848303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10EEE-BC29-304B-9E47-CEEC63703760}"/>
              </a:ext>
            </a:extLst>
          </p:cNvPr>
          <p:cNvSpPr txBox="1"/>
          <p:nvPr/>
        </p:nvSpPr>
        <p:spPr>
          <a:xfrm>
            <a:off x="1719495" y="3455572"/>
            <a:ext cx="9295656" cy="92333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Привлечение школьников, начиная с начальной школы, к научно-исследовательской деятельности, способствует развитию интеллектуальных способностей и формированию опыта выступления на публике.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DE830-45A8-874C-AFAB-3F5290048970}"/>
              </a:ext>
            </a:extLst>
          </p:cNvPr>
          <p:cNvSpPr txBox="1"/>
          <p:nvPr/>
        </p:nvSpPr>
        <p:spPr>
          <a:xfrm>
            <a:off x="1719495" y="4375467"/>
            <a:ext cx="9295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Важно с раннего возраста формировать у детей умения работать с </a:t>
            </a:r>
            <a:r>
              <a:rPr lang="ru-RU" dirty="0">
                <a:solidFill>
                  <a:schemeClr val="bg1"/>
                </a:solidFill>
              </a:rPr>
              <a:t>научной </a:t>
            </a:r>
            <a:r>
              <a:rPr lang="ru-RU" dirty="0" smtClean="0">
                <a:solidFill>
                  <a:schemeClr val="bg1"/>
                </a:solidFill>
              </a:rPr>
              <a:t>литературой, методиками </a:t>
            </a:r>
            <a:r>
              <a:rPr lang="ru-RU" dirty="0">
                <a:solidFill>
                  <a:schemeClr val="bg1"/>
                </a:solidFill>
              </a:rPr>
              <a:t>проведения </a:t>
            </a:r>
            <a:r>
              <a:rPr lang="ru-RU" dirty="0" smtClean="0">
                <a:solidFill>
                  <a:schemeClr val="bg1"/>
                </a:solidFill>
              </a:rPr>
              <a:t>исследований и экспериментов, так как это способствует аналитическому развитию ума и мышлению.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6765F-582D-8346-8EDF-C67D0745B7AB}"/>
              </a:ext>
            </a:extLst>
          </p:cNvPr>
          <p:cNvSpPr txBox="1"/>
          <p:nvPr/>
        </p:nvSpPr>
        <p:spPr>
          <a:xfrm>
            <a:off x="1770752" y="5160779"/>
            <a:ext cx="9295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Занятие научно-исследовательской  деятельностью повышает </a:t>
            </a:r>
            <a:r>
              <a:rPr lang="ru-RU" dirty="0">
                <a:solidFill>
                  <a:schemeClr val="bg1"/>
                </a:solidFill>
              </a:rPr>
              <a:t>успеваемость </a:t>
            </a:r>
            <a:r>
              <a:rPr lang="ru-RU" dirty="0" smtClean="0">
                <a:solidFill>
                  <a:schemeClr val="bg1"/>
                </a:solidFill>
              </a:rPr>
              <a:t>учащихся в рамках школьной программы, расширяет их кругозор и способствует развитию нестандартного мышления.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306F3-43A5-3A4C-BCD8-D0207E3A747A}"/>
              </a:ext>
            </a:extLst>
          </p:cNvPr>
          <p:cNvSpPr txBox="1"/>
          <p:nvPr/>
        </p:nvSpPr>
        <p:spPr>
          <a:xfrm>
            <a:off x="943161" y="337207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F2911-A4F6-6F4B-94D7-5D790B8B48F4}"/>
              </a:ext>
            </a:extLst>
          </p:cNvPr>
          <p:cNvSpPr txBox="1"/>
          <p:nvPr/>
        </p:nvSpPr>
        <p:spPr>
          <a:xfrm>
            <a:off x="919978" y="4177828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AB43A-6FF0-EC46-A91F-70C0BBFB8398}"/>
              </a:ext>
            </a:extLst>
          </p:cNvPr>
          <p:cNvSpPr txBox="1"/>
          <p:nvPr/>
        </p:nvSpPr>
        <p:spPr>
          <a:xfrm>
            <a:off x="936912" y="5022280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FE4FB-DBD4-3046-8961-57C86C99613F}"/>
              </a:ext>
            </a:extLst>
          </p:cNvPr>
          <p:cNvSpPr txBox="1"/>
          <p:nvPr/>
        </p:nvSpPr>
        <p:spPr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FE0D1-C6A5-C04E-AEFC-D4902E28A74D}"/>
              </a:ext>
            </a:extLst>
          </p:cNvPr>
          <p:cNvSpPr txBox="1"/>
          <p:nvPr/>
        </p:nvSpPr>
        <p:spPr>
          <a:xfrm>
            <a:off x="599090" y="1545021"/>
            <a:ext cx="7707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Целевой аудиторией проекта являются: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школьники среднеобразовательной школы; 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возраст от 7 до 17 лет; 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в проекте принять участие могут и мальчики, и девочки.</a:t>
            </a:r>
          </a:p>
        </p:txBody>
      </p:sp>
    </p:spTree>
    <p:extLst>
      <p:ext uri="{BB962C8B-B14F-4D97-AF65-F5344CB8AC3E}">
        <p14:creationId xmlns:p14="http://schemas.microsoft.com/office/powerpoint/2010/main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D9C88-5035-B741-9EF2-4D25C8FCEB64}"/>
              </a:ext>
            </a:extLst>
          </p:cNvPr>
          <p:cNvSpPr txBox="1"/>
          <p:nvPr/>
        </p:nvSpPr>
        <p:spPr>
          <a:xfrm>
            <a:off x="599090" y="588577"/>
            <a:ext cx="6250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E9D96-F053-B14C-97B3-0191C1B7F1A9}"/>
              </a:ext>
            </a:extLst>
          </p:cNvPr>
          <p:cNvSpPr txBox="1"/>
          <p:nvPr/>
        </p:nvSpPr>
        <p:spPr>
          <a:xfrm>
            <a:off x="1039528" y="1918069"/>
            <a:ext cx="102906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/>
              <a:t>Инициатива (хорошая, продуманная идея, но проект еще не реализован</a:t>
            </a:r>
            <a:r>
              <a:rPr lang="ru-RU" sz="2000" dirty="0" smtClean="0"/>
              <a:t>). </a:t>
            </a:r>
          </a:p>
          <a:p>
            <a:pPr>
              <a:spcBef>
                <a:spcPts val="1200"/>
              </a:spcBef>
            </a:pPr>
            <a:r>
              <a:rPr lang="ru-RU" sz="2000" dirty="0" smtClean="0"/>
              <a:t>К научно-исследовательской деятельности приучаются собственные дети, принимают активное участие в олимпиадах, в конкурсах, есть опыт выступлений на конференциях, имеются публикации, грамоты, дипломы.</a:t>
            </a:r>
            <a:endParaRPr lang="ru-RU" sz="2000" dirty="0"/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id="{A17177B6-1C68-8E47-9657-8BC211F975BA}"/>
              </a:ext>
            </a:extLst>
          </p:cNvPr>
          <p:cNvSpPr/>
          <p:nvPr/>
        </p:nvSpPr>
        <p:spPr>
          <a:xfrm>
            <a:off x="707844" y="198321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715F0-A4C3-AB47-8EB8-B2A9F769791D}"/>
              </a:ext>
            </a:extLst>
          </p:cNvPr>
          <p:cNvSpPr txBox="1"/>
          <p:nvPr/>
        </p:nvSpPr>
        <p:spPr>
          <a:xfrm>
            <a:off x="599090" y="1324418"/>
            <a:ext cx="10731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/>
              <a:t>Выбирается один из возможных вариантов статусов проекта:</a:t>
            </a:r>
          </a:p>
        </p:txBody>
      </p:sp>
    </p:spTree>
    <p:extLst>
      <p:ext uri="{BB962C8B-B14F-4D97-AF65-F5344CB8AC3E}">
        <p14:creationId xmlns:p14="http://schemas.microsoft.com/office/powerpoint/2010/main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987B-83B4-AA46-BFCD-AB6618EC16FA}"/>
              </a:ext>
            </a:extLst>
          </p:cNvPr>
          <p:cNvSpPr txBox="1"/>
          <p:nvPr/>
        </p:nvSpPr>
        <p:spPr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C69FB-0247-0B45-B74E-CC7C827B27CE}"/>
              </a:ext>
            </a:extLst>
          </p:cNvPr>
          <p:cNvSpPr txBox="1"/>
          <p:nvPr/>
        </p:nvSpPr>
        <p:spPr>
          <a:xfrm>
            <a:off x="599090" y="1301123"/>
            <a:ext cx="11078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Описывается миссия проекта. Какие цели достигаются за счет проекта. </a:t>
            </a:r>
          </a:p>
          <a:p>
            <a:r>
              <a:rPr lang="ru-RU" sz="2000" dirty="0"/>
              <a:t>Какие задачи ставит перед собой участник конкурсного отбора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8B6A2-483B-5041-9AAB-37FF081A67F6}"/>
              </a:ext>
            </a:extLst>
          </p:cNvPr>
          <p:cNvSpPr txBox="1"/>
          <p:nvPr/>
        </p:nvSpPr>
        <p:spPr>
          <a:xfrm>
            <a:off x="787531" y="3199152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D018C-C8C8-FC47-9904-8EE67C111AE9}"/>
              </a:ext>
            </a:extLst>
          </p:cNvPr>
          <p:cNvSpPr txBox="1"/>
          <p:nvPr/>
        </p:nvSpPr>
        <p:spPr>
          <a:xfrm>
            <a:off x="764348" y="400490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663EC-3DC1-1547-9D13-5F13AA9CB760}"/>
              </a:ext>
            </a:extLst>
          </p:cNvPr>
          <p:cNvSpPr txBox="1"/>
          <p:nvPr/>
        </p:nvSpPr>
        <p:spPr>
          <a:xfrm>
            <a:off x="781282" y="484936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A1142-CF42-E546-891A-29A412372602}"/>
              </a:ext>
            </a:extLst>
          </p:cNvPr>
          <p:cNvSpPr txBox="1"/>
          <p:nvPr/>
        </p:nvSpPr>
        <p:spPr>
          <a:xfrm>
            <a:off x="4898792" y="3199152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7FB12-663E-BB45-B0AE-A412BADB16B3}"/>
              </a:ext>
            </a:extLst>
          </p:cNvPr>
          <p:cNvSpPr txBox="1"/>
          <p:nvPr/>
        </p:nvSpPr>
        <p:spPr>
          <a:xfrm>
            <a:off x="4875609" y="400490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AF7BDC-95D7-3642-91FF-A8B00E650BBC}"/>
              </a:ext>
            </a:extLst>
          </p:cNvPr>
          <p:cNvSpPr txBox="1"/>
          <p:nvPr/>
        </p:nvSpPr>
        <p:spPr>
          <a:xfrm>
            <a:off x="4892543" y="484936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06FC8-20DC-1442-B6F9-1D752E470FFA}"/>
              </a:ext>
            </a:extLst>
          </p:cNvPr>
          <p:cNvSpPr txBox="1"/>
          <p:nvPr/>
        </p:nvSpPr>
        <p:spPr>
          <a:xfrm>
            <a:off x="786088" y="2534664"/>
            <a:ext cx="2677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Цели и задачи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AEF22A-80F6-934F-814E-7A34502A8484}"/>
              </a:ext>
            </a:extLst>
          </p:cNvPr>
          <p:cNvSpPr txBox="1"/>
          <p:nvPr/>
        </p:nvSpPr>
        <p:spPr>
          <a:xfrm>
            <a:off x="1430204" y="3346730"/>
            <a:ext cx="354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Приобщить школьников к научно-исследовательской деятельности.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A45BA0-D4B1-6C43-A815-242F5EBF451D}"/>
              </a:ext>
            </a:extLst>
          </p:cNvPr>
          <p:cNvSpPr txBox="1"/>
          <p:nvPr/>
        </p:nvSpPr>
        <p:spPr>
          <a:xfrm>
            <a:off x="1430204" y="4175376"/>
            <a:ext cx="3541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Расширить кругозор и интеллектуальные знания школьников.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2AC18-941A-574F-8D29-652E047DEC2E}"/>
              </a:ext>
            </a:extLst>
          </p:cNvPr>
          <p:cNvSpPr txBox="1"/>
          <p:nvPr/>
        </p:nvSpPr>
        <p:spPr>
          <a:xfrm>
            <a:off x="1430204" y="5084110"/>
            <a:ext cx="354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Сформировать умения успешного  выступления на публике.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1BA54-CEA8-324D-A51C-67190010D735}"/>
              </a:ext>
            </a:extLst>
          </p:cNvPr>
          <p:cNvSpPr txBox="1"/>
          <p:nvPr/>
        </p:nvSpPr>
        <p:spPr>
          <a:xfrm>
            <a:off x="5637587" y="3346730"/>
            <a:ext cx="5758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Познакомить школьников, начиная с начальной школы, с научно-исследовательской деятельностью.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C083BC-A197-F644-8276-D16BE958C6FF}"/>
              </a:ext>
            </a:extLst>
          </p:cNvPr>
          <p:cNvSpPr txBox="1"/>
          <p:nvPr/>
        </p:nvSpPr>
        <p:spPr>
          <a:xfrm>
            <a:off x="5637587" y="4175376"/>
            <a:ext cx="5539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Определить сферу интересов школьников, направление исследований, подобрать методы, формы и средства.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142D69-389E-FA41-B6F5-C90265FC495B}"/>
              </a:ext>
            </a:extLst>
          </p:cNvPr>
          <p:cNvSpPr txBox="1"/>
          <p:nvPr/>
        </p:nvSpPr>
        <p:spPr>
          <a:xfrm>
            <a:off x="5637587" y="5037943"/>
            <a:ext cx="5539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Научить школьников уверенно и грамотно излагать результаты своей работы.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690254-2E86-BE45-BDF3-C531AFA98911}"/>
              </a:ext>
            </a:extLst>
          </p:cNvPr>
          <p:cNvSpPr txBox="1"/>
          <p:nvPr/>
        </p:nvSpPr>
        <p:spPr>
          <a:xfrm>
            <a:off x="599090" y="588577"/>
            <a:ext cx="25314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Суть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7FA73-FDF5-4545-9A83-B81C56B1FB7A}"/>
              </a:ext>
            </a:extLst>
          </p:cNvPr>
          <p:cNvSpPr txBox="1"/>
          <p:nvPr/>
        </p:nvSpPr>
        <p:spPr>
          <a:xfrm>
            <a:off x="599090" y="1311852"/>
            <a:ext cx="10731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Кратко и тезисно описывается суть проекта: что за проект, какая «механика» проекта, из каких инициатив/событий состоит проект, как реализуется либо будет реализовываться проекта</a:t>
            </a:r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A94B22EA-478D-ED42-A6D1-AF33314DED96}"/>
              </a:ext>
            </a:extLst>
          </p:cNvPr>
          <p:cNvSpPr/>
          <p:nvPr/>
        </p:nvSpPr>
        <p:spPr>
          <a:xfrm>
            <a:off x="1266718" y="2254942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рамках курса «Разговоры о важном» провести урок, посвященный научно-исследовательской деятельности. Цель-познакомить учащихся с НИД (просветительская цель).</a:t>
            </a:r>
            <a:endParaRPr lang="ru-RU" dirty="0"/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BEB46AAA-30A5-DB41-83AD-72BC9CB91D2F}"/>
              </a:ext>
            </a:extLst>
          </p:cNvPr>
          <p:cNvSpPr/>
          <p:nvPr/>
        </p:nvSpPr>
        <p:spPr>
          <a:xfrm>
            <a:off x="1266718" y="3640621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каждом классе рассказать о последних научных достижениях в мире, в стране и в регионе. Цель – пробудить интерес к занятию научно-исследовательской деятельностью (мотивационная цель) .</a:t>
            </a:r>
            <a:endParaRPr lang="ru-RU" dirty="0"/>
          </a:p>
        </p:txBody>
      </p:sp>
      <p:sp>
        <p:nvSpPr>
          <p:cNvPr id="10" name="Прямоугольник: скругленные углы 16">
            <a:extLst>
              <a:ext uri="{FF2B5EF4-FFF2-40B4-BE49-F238E27FC236}">
                <a16:creationId xmlns:a16="http://schemas.microsoft.com/office/drawing/2014/main" id="{67F45B01-050D-CE47-83F2-B1A6474A87AF}"/>
              </a:ext>
            </a:extLst>
          </p:cNvPr>
          <p:cNvSpPr/>
          <p:nvPr/>
        </p:nvSpPr>
        <p:spPr>
          <a:xfrm>
            <a:off x="1266718" y="5026300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Определение сферы интересов школьников и подбор конкурсов, проектов, в рамках которых можно проводить  исследования в научно-исследовательских кружках при школе.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3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5D33E-8624-9F40-B0DC-F3E78C924CAB}"/>
              </a:ext>
            </a:extLst>
          </p:cNvPr>
          <p:cNvSpPr txBox="1"/>
          <p:nvPr/>
        </p:nvSpPr>
        <p:spPr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A60232-FEBC-9240-8017-B07BA7245877}"/>
              </a:ext>
            </a:extLst>
          </p:cNvPr>
          <p:cNvSpPr txBox="1"/>
          <p:nvPr/>
        </p:nvSpPr>
        <p:spPr>
          <a:xfrm>
            <a:off x="599090" y="1311852"/>
            <a:ext cx="10731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Описываются отличительные характеристики проекта с точки зрения его реализации: </a:t>
            </a:r>
            <a:br>
              <a:rPr lang="ru-RU" sz="2000" dirty="0"/>
            </a:br>
            <a:r>
              <a:rPr lang="ru-RU" sz="2000" dirty="0"/>
              <a:t>как происходит запуск проекта, какие используются инструменты, какая последовательность шагов по созданию проекта применяются</a:t>
            </a:r>
          </a:p>
        </p:txBody>
      </p:sp>
      <p:sp>
        <p:nvSpPr>
          <p:cNvPr id="8" name="Прямоугольник: скругленные углы 6">
            <a:extLst>
              <a:ext uri="{FF2B5EF4-FFF2-40B4-BE49-F238E27FC236}">
                <a16:creationId xmlns:a16="http://schemas.microsoft.com/office/drawing/2014/main" id="{89879918-B16C-1F4D-A71E-A636346F56B4}"/>
              </a:ext>
            </a:extLst>
          </p:cNvPr>
          <p:cNvSpPr/>
          <p:nvPr/>
        </p:nvSpPr>
        <p:spPr>
          <a:xfrm>
            <a:off x="599090" y="2475552"/>
            <a:ext cx="4845269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Запуск проекта планируется провести на базе МОУ СШ №54 г. Волгограда</a:t>
            </a:r>
            <a:r>
              <a:rPr lang="ru-RU" dirty="0"/>
              <a:t>, МКОУ </a:t>
            </a:r>
            <a:r>
              <a:rPr lang="ru-RU" dirty="0" smtClean="0"/>
              <a:t>«Побединская СШ» Быковского района </a:t>
            </a:r>
            <a:r>
              <a:rPr lang="ru-RU" dirty="0"/>
              <a:t>Волгоградской области, МКОУ «</a:t>
            </a:r>
            <a:r>
              <a:rPr lang="ru-RU" dirty="0" err="1"/>
              <a:t>Торгунская</a:t>
            </a:r>
            <a:r>
              <a:rPr lang="ru-RU" dirty="0"/>
              <a:t> СШ» </a:t>
            </a:r>
            <a:r>
              <a:rPr lang="ru-RU" dirty="0" err="1"/>
              <a:t>Старополтавского</a:t>
            </a:r>
            <a:r>
              <a:rPr lang="ru-RU" dirty="0"/>
              <a:t> района Волгоградской области</a:t>
            </a: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id="{C99722BC-85BA-A140-9E9E-71C5F0D0B7CC}"/>
              </a:ext>
            </a:extLst>
          </p:cNvPr>
          <p:cNvSpPr/>
          <p:nvPr/>
        </p:nvSpPr>
        <p:spPr>
          <a:xfrm>
            <a:off x="5559973" y="2475552"/>
            <a:ext cx="6032938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Инструменты:</a:t>
            </a:r>
          </a:p>
          <a:p>
            <a:r>
              <a:rPr lang="ru-RU" dirty="0"/>
              <a:t>1</a:t>
            </a:r>
            <a:r>
              <a:rPr lang="ru-RU" dirty="0" smtClean="0"/>
              <a:t>. Построение календарного графика проекта.</a:t>
            </a:r>
            <a:endParaRPr lang="ru-RU" dirty="0"/>
          </a:p>
          <a:p>
            <a:r>
              <a:rPr lang="ru-RU" dirty="0" smtClean="0"/>
              <a:t>2. Формирование финансового плана проекта.</a:t>
            </a:r>
            <a:endParaRPr lang="ru-RU" dirty="0"/>
          </a:p>
          <a:p>
            <a:r>
              <a:rPr lang="ru-RU" dirty="0"/>
              <a:t>3</a:t>
            </a:r>
            <a:r>
              <a:rPr lang="ru-RU" dirty="0" smtClean="0"/>
              <a:t>. Составление матрицы ответственности.</a:t>
            </a:r>
            <a:endParaRPr lang="ru-RU" dirty="0"/>
          </a:p>
        </p:txBody>
      </p:sp>
      <p:sp>
        <p:nvSpPr>
          <p:cNvPr id="10" name="Прямоугольник: скругленные углы 8">
            <a:extLst>
              <a:ext uri="{FF2B5EF4-FFF2-40B4-BE49-F238E27FC236}">
                <a16:creationId xmlns:a16="http://schemas.microsoft.com/office/drawing/2014/main" id="{2FEE36DE-3F0A-2C4F-8F97-DC06DFD1A9D9}"/>
              </a:ext>
            </a:extLst>
          </p:cNvPr>
          <p:cNvSpPr/>
          <p:nvPr/>
        </p:nvSpPr>
        <p:spPr>
          <a:xfrm>
            <a:off x="599090" y="4398057"/>
            <a:ext cx="10993820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Последовательность:</a:t>
            </a:r>
          </a:p>
          <a:p>
            <a:r>
              <a:rPr lang="ru-RU" dirty="0"/>
              <a:t>1</a:t>
            </a:r>
            <a:r>
              <a:rPr lang="ru-RU" dirty="0" smtClean="0"/>
              <a:t>. Организация и подготовка к реализации проекта (составление плана, определение сроков реализации проекта, формирование бюджета, подбор методов и средств.)</a:t>
            </a:r>
            <a:endParaRPr lang="ru-RU" dirty="0"/>
          </a:p>
          <a:p>
            <a:r>
              <a:rPr lang="ru-RU" dirty="0"/>
              <a:t>2</a:t>
            </a:r>
            <a:r>
              <a:rPr lang="ru-RU" dirty="0" smtClean="0"/>
              <a:t>. Этап реализации проекта (выполнение проекта на базе школ г. Волгограда и Волгоградской области).</a:t>
            </a:r>
            <a:endParaRPr lang="ru-RU" dirty="0"/>
          </a:p>
          <a:p>
            <a:r>
              <a:rPr lang="ru-RU" dirty="0"/>
              <a:t>3</a:t>
            </a:r>
            <a:r>
              <a:rPr lang="ru-RU" dirty="0" smtClean="0"/>
              <a:t>. Оценка и анализ результатов проекта (изучение возможностей использовать результаты и опыт реализации проекта на всей территории  Волгоградской области и в других регионах </a:t>
            </a:r>
            <a:r>
              <a:rPr lang="ru-RU" dirty="0" smtClean="0"/>
              <a:t>страны).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285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012B77-6744-9940-BDBF-145020A371EA}"/>
              </a:ext>
            </a:extLst>
          </p:cNvPr>
          <p:cNvSpPr txBox="1"/>
          <p:nvPr/>
        </p:nvSpPr>
        <p:spPr>
          <a:xfrm>
            <a:off x="599090" y="1311852"/>
            <a:ext cx="10731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Указывается до 5 основных результатов проекта, которые будут достигнуты в 2024 году </a:t>
            </a:r>
            <a:br>
              <a:rPr lang="ru-RU" sz="2000" dirty="0"/>
            </a:br>
            <a:r>
              <a:rPr lang="ru-RU" sz="2000" dirty="0"/>
              <a:t>и в последующем периоде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id="{95A6727E-4E54-5049-AD3F-7E4D733BE664}"/>
              </a:ext>
            </a:extLst>
          </p:cNvPr>
          <p:cNvSpPr/>
          <p:nvPr/>
        </p:nvSpPr>
        <p:spPr>
          <a:xfrm>
            <a:off x="707844" y="229660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>
            <a:extLst>
              <a:ext uri="{FF2B5EF4-FFF2-40B4-BE49-F238E27FC236}">
                <a16:creationId xmlns:a16="http://schemas.microsoft.com/office/drawing/2014/main" id="{F97F9C59-89C4-ED46-BC9F-0D3E4EABDB46}"/>
              </a:ext>
            </a:extLst>
          </p:cNvPr>
          <p:cNvSpPr/>
          <p:nvPr/>
        </p:nvSpPr>
        <p:spPr>
          <a:xfrm>
            <a:off x="707844" y="293718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id="{0B50C7FF-C535-C04C-BB21-B8312DB0B06A}"/>
              </a:ext>
            </a:extLst>
          </p:cNvPr>
          <p:cNvSpPr/>
          <p:nvPr/>
        </p:nvSpPr>
        <p:spPr>
          <a:xfrm>
            <a:off x="707844" y="355573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>
            <a:extLst>
              <a:ext uri="{FF2B5EF4-FFF2-40B4-BE49-F238E27FC236}">
                <a16:creationId xmlns:a16="http://schemas.microsoft.com/office/drawing/2014/main" id="{1A11A1F6-0531-364A-AD8A-E589334E16B2}"/>
              </a:ext>
            </a:extLst>
          </p:cNvPr>
          <p:cNvSpPr/>
          <p:nvPr/>
        </p:nvSpPr>
        <p:spPr>
          <a:xfrm>
            <a:off x="707844" y="417432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3">
            <a:extLst>
              <a:ext uri="{FF2B5EF4-FFF2-40B4-BE49-F238E27FC236}">
                <a16:creationId xmlns:a16="http://schemas.microsoft.com/office/drawing/2014/main" id="{D73557A0-38A9-CB4B-B14C-F1430907911C}"/>
              </a:ext>
            </a:extLst>
          </p:cNvPr>
          <p:cNvSpPr/>
          <p:nvPr/>
        </p:nvSpPr>
        <p:spPr>
          <a:xfrm>
            <a:off x="707844" y="479903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8E1D-1ED6-9A49-824B-A22693BFE844}"/>
              </a:ext>
            </a:extLst>
          </p:cNvPr>
          <p:cNvSpPr txBox="1"/>
          <p:nvPr/>
        </p:nvSpPr>
        <p:spPr>
          <a:xfrm>
            <a:off x="1096871" y="2219793"/>
            <a:ext cx="10324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На базе трех школ в </a:t>
            </a:r>
            <a:r>
              <a:rPr lang="ru-RU" sz="2000" dirty="0"/>
              <a:t>рамках курса «Разговоры о важном</a:t>
            </a:r>
            <a:r>
              <a:rPr lang="ru-RU" sz="2000" dirty="0" smtClean="0"/>
              <a:t>» проведение уроков, посвященных особенностям научно-исследовательской </a:t>
            </a:r>
            <a:r>
              <a:rPr lang="ru-RU" sz="2000" dirty="0"/>
              <a:t>деятельности.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C87659-64EE-F442-B024-A538C907FAFE}"/>
              </a:ext>
            </a:extLst>
          </p:cNvPr>
          <p:cNvSpPr txBox="1"/>
          <p:nvPr/>
        </p:nvSpPr>
        <p:spPr>
          <a:xfrm>
            <a:off x="1096871" y="2844500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Открытие в трёх школах научно-исследовательских кружков.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6DD552-DC4B-A740-A522-4DBB1979DBB7}"/>
              </a:ext>
            </a:extLst>
          </p:cNvPr>
          <p:cNvSpPr txBox="1"/>
          <p:nvPr/>
        </p:nvSpPr>
        <p:spPr>
          <a:xfrm>
            <a:off x="1042781" y="4718621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Публикации 10 научных работ.</a:t>
            </a:r>
            <a:endParaRPr lang="ru-RU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2F3FE3-DDDF-F04D-99FC-5558F11755A7}"/>
              </a:ext>
            </a:extLst>
          </p:cNvPr>
          <p:cNvSpPr txBox="1"/>
          <p:nvPr/>
        </p:nvSpPr>
        <p:spPr>
          <a:xfrm>
            <a:off x="1042781" y="3444759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Участие 15 </a:t>
            </a:r>
            <a:r>
              <a:rPr lang="ru-RU" sz="2000" dirty="0"/>
              <a:t>школьников научных </a:t>
            </a:r>
            <a:r>
              <a:rPr lang="ru-RU" sz="2000" dirty="0" smtClean="0"/>
              <a:t>конференциях.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DD552-DC4B-A740-A522-4DBB1979DBB7}"/>
              </a:ext>
            </a:extLst>
          </p:cNvPr>
          <p:cNvSpPr txBox="1"/>
          <p:nvPr/>
        </p:nvSpPr>
        <p:spPr>
          <a:xfrm>
            <a:off x="1096871" y="4074412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Подготовка школьниками не менее 5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371316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88475A-0C6F-9641-A042-B188E420BA4B}"/>
              </a:ext>
            </a:extLst>
          </p:cNvPr>
          <p:cNvSpPr txBox="1"/>
          <p:nvPr/>
        </p:nvSpPr>
        <p:spPr>
          <a:xfrm>
            <a:off x="599090" y="588577"/>
            <a:ext cx="59346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Информация о текущем статусе </a:t>
            </a:r>
            <a:b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</a:b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реализации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BAD028-2A95-2940-B0E2-3D9CF5EE1277}"/>
              </a:ext>
            </a:extLst>
          </p:cNvPr>
          <p:cNvSpPr txBox="1"/>
          <p:nvPr/>
        </p:nvSpPr>
        <p:spPr>
          <a:xfrm>
            <a:off x="599090" y="1584299"/>
            <a:ext cx="10731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Описывается тезисно какие на момент подачи заявки на конкурсный отбор выполнены «шаги» по реализации проекта. Желательно представить статистические данные, подтверждающие текущий статус проекта, а также представить ссылки на сайты/ видео-контент/статьи в СМИ / посты в соцсетях и прочее, подтверждающее текущий статус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C4169BAA-4B12-B14F-A2F9-009A19F16532}"/>
              </a:ext>
            </a:extLst>
          </p:cNvPr>
          <p:cNvSpPr/>
          <p:nvPr/>
        </p:nvSpPr>
        <p:spPr>
          <a:xfrm>
            <a:off x="599090" y="2454952"/>
            <a:ext cx="4845269" cy="189904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Проект «Дети в науке» находится на стадии инициативы </a:t>
            </a:r>
            <a:r>
              <a:rPr lang="ru-RU" dirty="0"/>
              <a:t>(хорошая, продуманная идея, но проект еще не реализован). </a:t>
            </a:r>
            <a:r>
              <a:rPr lang="ru-RU" dirty="0" smtClean="0"/>
              <a:t>Научно-исследовательской работой занимаются дочери: </a:t>
            </a:r>
            <a:r>
              <a:rPr lang="ru-RU" dirty="0" err="1" smtClean="0"/>
              <a:t>Габидулина</a:t>
            </a:r>
            <a:r>
              <a:rPr lang="ru-RU" dirty="0" smtClean="0"/>
              <a:t> Ильмира (12 лет) и </a:t>
            </a:r>
            <a:r>
              <a:rPr lang="ru-RU" dirty="0" err="1" smtClean="0"/>
              <a:t>Габидулина</a:t>
            </a:r>
            <a:r>
              <a:rPr lang="ru-RU" dirty="0" smtClean="0"/>
              <a:t> Сафина (10 лет) </a:t>
            </a:r>
            <a:endParaRPr lang="ru-RU" dirty="0"/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444AD552-A7DD-B541-B481-B576E7BAE03B}"/>
              </a:ext>
            </a:extLst>
          </p:cNvPr>
          <p:cNvSpPr/>
          <p:nvPr/>
        </p:nvSpPr>
        <p:spPr>
          <a:xfrm>
            <a:off x="5559973" y="2475552"/>
            <a:ext cx="6032938" cy="8888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СМИ:</a:t>
            </a:r>
          </a:p>
          <a:p>
            <a:r>
              <a:rPr lang="en-US" dirty="0">
                <a:hlinkClick r:id="rId3"/>
              </a:rPr>
              <a:t>https://riac34.ru/news/178400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C18EE8D4-00F3-1F40-B507-684B74EA7715}"/>
              </a:ext>
            </a:extLst>
          </p:cNvPr>
          <p:cNvSpPr/>
          <p:nvPr/>
        </p:nvSpPr>
        <p:spPr>
          <a:xfrm>
            <a:off x="599090" y="4503591"/>
            <a:ext cx="10993820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Статистические </a:t>
            </a:r>
            <a:r>
              <a:rPr lang="ru-RU" dirty="0" smtClean="0"/>
              <a:t>данные: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sosh54.org/news/mezhregionalnaja_konferencija_deti_i_vojna/2024-02-17-883</a:t>
            </a:r>
            <a:endParaRPr lang="ru-RU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turist34.ucoz.ru/news/itogi_mezhregionalnoj_konferencii_deti_i_vojna/2024-02-15-1049</a:t>
            </a:r>
            <a:endParaRPr lang="ru-RU" dirty="0" smtClean="0"/>
          </a:p>
          <a:p>
            <a:r>
              <a:rPr lang="en-US" dirty="0"/>
              <a:t>https://ok.ru/mnogodetvolgograd/topic/156466497340290</a:t>
            </a:r>
            <a:endParaRPr lang="ru-RU" dirty="0"/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id="{6925F8D5-4A90-3449-9C15-AFA3927AC4E0}"/>
              </a:ext>
            </a:extLst>
          </p:cNvPr>
          <p:cNvSpPr/>
          <p:nvPr/>
        </p:nvSpPr>
        <p:spPr>
          <a:xfrm>
            <a:off x="5559972" y="3462200"/>
            <a:ext cx="6032938" cy="966592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Соц. </a:t>
            </a:r>
            <a:r>
              <a:rPr lang="ru-RU" dirty="0" smtClean="0"/>
              <a:t>Сети </a:t>
            </a:r>
            <a:r>
              <a:rPr lang="en-US" sz="1400" dirty="0" smtClean="0">
                <a:hlinkClick r:id="rId6"/>
              </a:rPr>
              <a:t>https</a:t>
            </a:r>
            <a:r>
              <a:rPr lang="en-US" sz="1400" dirty="0">
                <a:hlinkClick r:id="rId6"/>
              </a:rPr>
              <a:t>://vk.com/wall19358898_552</a:t>
            </a:r>
            <a:endParaRPr lang="ru-RU" sz="1400" dirty="0"/>
          </a:p>
          <a:p>
            <a:r>
              <a:rPr lang="en-US" sz="1400" dirty="0">
                <a:hlinkClick r:id="rId7"/>
              </a:rPr>
              <a:t>https://vk.com/wall19358898_525</a:t>
            </a:r>
            <a:endParaRPr lang="ru-RU" sz="1400" dirty="0"/>
          </a:p>
          <a:p>
            <a:r>
              <a:rPr lang="en-US" sz="1400" dirty="0">
                <a:hlinkClick r:id="rId8"/>
              </a:rPr>
              <a:t>https://vk.com/wall19358898_485</a:t>
            </a:r>
            <a:endParaRPr lang="ru-RU" sz="1400" dirty="0"/>
          </a:p>
          <a:p>
            <a:r>
              <a:rPr lang="en-US" sz="1400" dirty="0">
                <a:hlinkClick r:id="rId9"/>
              </a:rPr>
              <a:t>https://</a:t>
            </a:r>
            <a:r>
              <a:rPr lang="en-US" sz="1400" dirty="0" smtClean="0">
                <a:hlinkClick r:id="rId9"/>
              </a:rPr>
              <a:t>vk.com/wall19358898_486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784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B4EC6-9801-A646-9E70-2AE8325B5C6E}"/>
              </a:ext>
            </a:extLst>
          </p:cNvPr>
          <p:cNvSpPr txBox="1"/>
          <p:nvPr/>
        </p:nvSpPr>
        <p:spPr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5530E-79C5-284F-89B7-F338A43EF98F}"/>
              </a:ext>
            </a:extLst>
          </p:cNvPr>
          <p:cNvSpPr txBox="1"/>
          <p:nvPr/>
        </p:nvSpPr>
        <p:spPr>
          <a:xfrm>
            <a:off x="599090" y="1270454"/>
            <a:ext cx="10731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Указываются каналы продвижения проекта, которые преимущественно будут использованы. Здесь важно указать: наименование ресурсов, предоставить конкретную ссылку на ресурс, указать относительно каждого канала продвижения инструменты продвижения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DC3B501B-B269-614F-917B-772DB15CA874}"/>
              </a:ext>
            </a:extLst>
          </p:cNvPr>
          <p:cNvSpPr/>
          <p:nvPr/>
        </p:nvSpPr>
        <p:spPr>
          <a:xfrm>
            <a:off x="599091" y="1952331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 smtClean="0"/>
              <a:t>Электронная почта</a:t>
            </a:r>
            <a:endParaRPr lang="ru-RU" dirty="0"/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7C7832D9-CBDF-B945-8F10-B649688DA286}"/>
              </a:ext>
            </a:extLst>
          </p:cNvPr>
          <p:cNvSpPr/>
          <p:nvPr/>
        </p:nvSpPr>
        <p:spPr>
          <a:xfrm>
            <a:off x="3265289" y="1952331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Отправить всю информацию о проекты в школы г. Волгограда и Волгоградской области.</a:t>
            </a:r>
            <a:endParaRPr lang="ru-RU" dirty="0"/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80EBE8EA-8E2C-004C-ABBC-D37E06429DD1}"/>
              </a:ext>
            </a:extLst>
          </p:cNvPr>
          <p:cNvSpPr/>
          <p:nvPr/>
        </p:nvSpPr>
        <p:spPr>
          <a:xfrm>
            <a:off x="599091" y="3392745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 smtClean="0"/>
              <a:t>Социальные сети</a:t>
            </a:r>
            <a:endParaRPr lang="ru-RU" dirty="0"/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id="{475633CC-A75F-0848-98FF-DB9865A7CF51}"/>
              </a:ext>
            </a:extLst>
          </p:cNvPr>
          <p:cNvSpPr/>
          <p:nvPr/>
        </p:nvSpPr>
        <p:spPr>
          <a:xfrm>
            <a:off x="3265289" y="3392745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Создание </a:t>
            </a:r>
            <a:r>
              <a:rPr lang="en-US" dirty="0" smtClean="0"/>
              <a:t>Telegram-</a:t>
            </a:r>
            <a:r>
              <a:rPr lang="ru-RU" dirty="0" smtClean="0"/>
              <a:t>канал «Дети в науке» с целью информирования о конкурсах, конференциях, проектах, размещение положений и требований.</a:t>
            </a:r>
            <a:endParaRPr lang="ru-RU" dirty="0"/>
          </a:p>
        </p:txBody>
      </p:sp>
      <p:sp>
        <p:nvSpPr>
          <p:cNvPr id="12" name="Прямоугольник: скругленные углы 25">
            <a:extLst>
              <a:ext uri="{FF2B5EF4-FFF2-40B4-BE49-F238E27FC236}">
                <a16:creationId xmlns:a16="http://schemas.microsoft.com/office/drawing/2014/main" id="{63CFB881-8CB1-C745-BF4E-362C9249D0BD}"/>
              </a:ext>
            </a:extLst>
          </p:cNvPr>
          <p:cNvSpPr/>
          <p:nvPr/>
        </p:nvSpPr>
        <p:spPr>
          <a:xfrm>
            <a:off x="599091" y="4833159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 smtClean="0"/>
              <a:t>Создание сайта</a:t>
            </a:r>
            <a:endParaRPr lang="ru-RU" dirty="0"/>
          </a:p>
        </p:txBody>
      </p:sp>
      <p:sp>
        <p:nvSpPr>
          <p:cNvPr id="13" name="Прямоугольник: скругленные углы 26">
            <a:extLst>
              <a:ext uri="{FF2B5EF4-FFF2-40B4-BE49-F238E27FC236}">
                <a16:creationId xmlns:a16="http://schemas.microsoft.com/office/drawing/2014/main" id="{10F1AE2E-6180-1A4D-92DD-CE5FFD87B989}"/>
              </a:ext>
            </a:extLst>
          </p:cNvPr>
          <p:cNvSpPr/>
          <p:nvPr/>
        </p:nvSpPr>
        <p:spPr>
          <a:xfrm>
            <a:off x="3265289" y="4833159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Содержание сайта должно включать всю текущую информацию о конкурсах, а также мастер классы, подкасты о том как правильно написать научную работу.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513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599090" y="588577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Ресурсы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08238-87E7-474C-BF16-A126FCF8B25B}"/>
              </a:ext>
            </a:extLst>
          </p:cNvPr>
          <p:cNvSpPr txBox="1"/>
          <p:nvPr/>
        </p:nvSpPr>
        <p:spPr>
          <a:xfrm>
            <a:off x="599090" y="1270454"/>
            <a:ext cx="10731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Указываются какие ресурсы есть в проекте, в т.ч. Финансовые, организационные, информационные и пр.</a:t>
            </a:r>
          </a:p>
          <a:p>
            <a:r>
              <a:rPr lang="ru-RU" sz="1400" dirty="0"/>
              <a:t>Отдельно выделяются какие ресурсы требуются проекту для его воплощения и реализации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622273" y="19523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599090" y="338574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16024" y="464583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64946" y="2099909"/>
            <a:ext cx="3986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Организационный ресурс – возможность внедрения опыта организации научно-исследовательской деятельности в детский сад в школу, участие школьников в конкурсах и конференциях, проводимых на базе ФГБОУ ВО Волгоградский ГАУ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291209" y="4695915"/>
            <a:ext cx="35415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Имеется разработанный мастер-класс по привлечению школьников к научно-исследовательской деятельности (определение сферы интересов школьников; постановка цели и задач исследований, подбор методов, форм и средств, методика проведения научных исследований и др.).</a:t>
            </a:r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C6BCC-4033-BA49-82B0-5C88AD80D52D}"/>
              </a:ext>
            </a:extLst>
          </p:cNvPr>
          <p:cNvSpPr txBox="1"/>
          <p:nvPr/>
        </p:nvSpPr>
        <p:spPr>
          <a:xfrm>
            <a:off x="5407233" y="1952331"/>
            <a:ext cx="668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4.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4FA4F9-94E1-1144-8DE5-0D8925FF38C7}"/>
              </a:ext>
            </a:extLst>
          </p:cNvPr>
          <p:cNvSpPr txBox="1"/>
          <p:nvPr/>
        </p:nvSpPr>
        <p:spPr>
          <a:xfrm>
            <a:off x="5430144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5.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E10B5-5C98-214B-B668-E30FA4D791A5}"/>
              </a:ext>
            </a:extLst>
          </p:cNvPr>
          <p:cNvSpPr txBox="1"/>
          <p:nvPr/>
        </p:nvSpPr>
        <p:spPr>
          <a:xfrm>
            <a:off x="5447078" y="4645832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6.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BBEFB7-12E9-3A4E-9AA1-6E4D32AD633C}"/>
              </a:ext>
            </a:extLst>
          </p:cNvPr>
          <p:cNvSpPr txBox="1"/>
          <p:nvPr/>
        </p:nvSpPr>
        <p:spPr>
          <a:xfrm>
            <a:off x="6049906" y="2012133"/>
            <a:ext cx="3541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Составлен план уроков в </a:t>
            </a:r>
            <a:r>
              <a:rPr lang="ru-RU" sz="1400" dirty="0"/>
              <a:t>рамках курса «Разговоры о важном</a:t>
            </a:r>
            <a:r>
              <a:rPr lang="ru-RU" sz="1400" dirty="0" smtClean="0"/>
              <a:t>», </a:t>
            </a:r>
            <a:r>
              <a:rPr lang="ru-RU" sz="1400" dirty="0"/>
              <a:t>посвященных особенностям научно-исследовательской деятельности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5F436-7DDA-D64A-A811-BF722EC6DE01}"/>
              </a:ext>
            </a:extLst>
          </p:cNvPr>
          <p:cNvSpPr txBox="1"/>
          <p:nvPr/>
        </p:nvSpPr>
        <p:spPr>
          <a:xfrm>
            <a:off x="6096000" y="3429000"/>
            <a:ext cx="35415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Очное посещение школ на базе, которых планируется организовать работу научно-исследовательских кружков.</a:t>
            </a:r>
            <a:endParaRPr lang="ru-RU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D8DA8-821C-3645-BE4E-486D93BB2A07}"/>
              </a:ext>
            </a:extLst>
          </p:cNvPr>
          <p:cNvSpPr txBox="1"/>
          <p:nvPr/>
        </p:nvSpPr>
        <p:spPr>
          <a:xfrm>
            <a:off x="6096000" y="4880581"/>
            <a:ext cx="35415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Привлечение учителей, воспитателей, родителей к помощи в организации научно-исследовательской работы детей.</a:t>
            </a:r>
            <a:endParaRPr lang="ru-RU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64946" y="3534987"/>
            <a:ext cx="3986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Финансовые ресурсы необходимы для реализации проекта «Дети в науке». Следует привлекать спонсоров.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06292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12802-D0DB-8349-B613-80C69CA111E6}"/>
              </a:ext>
            </a:extLst>
          </p:cNvPr>
          <p:cNvSpPr txBox="1"/>
          <p:nvPr/>
        </p:nvSpPr>
        <p:spPr>
          <a:xfrm>
            <a:off x="599090" y="588577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2262994" y="1909797"/>
            <a:ext cx="408092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/>
              <a:t>Габидулина</a:t>
            </a:r>
            <a:r>
              <a:rPr lang="ru-RU" sz="1400" dirty="0"/>
              <a:t> </a:t>
            </a:r>
            <a:r>
              <a:rPr lang="ru-RU" sz="1400" dirty="0" err="1"/>
              <a:t>Айжан</a:t>
            </a:r>
            <a:r>
              <a:rPr lang="ru-RU" sz="1400" dirty="0"/>
              <a:t> </a:t>
            </a:r>
            <a:r>
              <a:rPr lang="ru-RU" sz="1400" dirty="0" err="1"/>
              <a:t>Есмагаловна</a:t>
            </a:r>
            <a:r>
              <a:rPr lang="ru-RU" sz="1400" dirty="0"/>
              <a:t>, преподаватель ФГБОУ ВО Волгоградский ГАУ, Россия, Волгоградская область, город Волгоград, 1985 </a:t>
            </a:r>
            <a:r>
              <a:rPr lang="ru-RU" sz="1400" dirty="0" smtClean="0"/>
              <a:t>г., </a:t>
            </a:r>
            <a:r>
              <a:rPr lang="ru-RU" sz="1400" dirty="0"/>
              <a:t>фото, </a:t>
            </a:r>
            <a:r>
              <a:rPr lang="ru-RU" sz="1400" dirty="0" smtClean="0"/>
              <a:t>интересы – вовлечение детей с раннего возраста в научно-исследовательскую деятельность, </a:t>
            </a:r>
            <a:r>
              <a:rPr lang="en-US" sz="1400" dirty="0" smtClean="0">
                <a:hlinkClick r:id="rId3"/>
              </a:rPr>
              <a:t>https://vk.com/wall19358898_552</a:t>
            </a:r>
            <a:endParaRPr lang="ru-RU" sz="1400" dirty="0" smtClean="0"/>
          </a:p>
          <a:p>
            <a:r>
              <a:rPr lang="en-US" sz="1400" dirty="0" smtClean="0">
                <a:hlinkClick r:id="rId4"/>
              </a:rPr>
              <a:t>https://vk.com/wall19358898_525</a:t>
            </a:r>
            <a:endParaRPr lang="ru-RU" sz="1400" dirty="0" smtClean="0"/>
          </a:p>
          <a:p>
            <a:r>
              <a:rPr lang="en-US" sz="1400" dirty="0">
                <a:hlinkClick r:id="rId5"/>
              </a:rPr>
              <a:t>https://</a:t>
            </a:r>
            <a:r>
              <a:rPr lang="en-US" sz="1400" dirty="0" smtClean="0">
                <a:hlinkClick r:id="rId5"/>
              </a:rPr>
              <a:t>vk.com/wall19358898_485</a:t>
            </a:r>
            <a:endParaRPr lang="ru-RU" sz="1400" dirty="0" smtClean="0"/>
          </a:p>
          <a:p>
            <a:r>
              <a:rPr lang="en-US" sz="1400" dirty="0">
                <a:hlinkClick r:id="rId6"/>
              </a:rPr>
              <a:t>https://</a:t>
            </a:r>
            <a:r>
              <a:rPr lang="en-US" sz="1400" dirty="0" smtClean="0">
                <a:hlinkClick r:id="rId6"/>
              </a:rPr>
              <a:t>vk.com/wall19358898_486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E9F1C1-09E7-8348-AB0E-43361AEC3573}"/>
              </a:ext>
            </a:extLst>
          </p:cNvPr>
          <p:cNvSpPr txBox="1"/>
          <p:nvPr/>
        </p:nvSpPr>
        <p:spPr>
          <a:xfrm>
            <a:off x="2254876" y="3930040"/>
            <a:ext cx="40809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Матасов Александр Николаевич</a:t>
            </a:r>
            <a:r>
              <a:rPr lang="ru-RU" sz="1400" dirty="0"/>
              <a:t>, </a:t>
            </a:r>
            <a:r>
              <a:rPr lang="ru-RU" sz="1400" dirty="0" smtClean="0"/>
              <a:t>начальник управления </a:t>
            </a:r>
            <a:r>
              <a:rPr lang="ru-RU" sz="1400" dirty="0"/>
              <a:t>научно-инновационной </a:t>
            </a:r>
            <a:r>
              <a:rPr lang="ru-RU" sz="1400" dirty="0" smtClean="0"/>
              <a:t>деятельности, </a:t>
            </a:r>
            <a:r>
              <a:rPr lang="ru-RU" sz="1400" dirty="0"/>
              <a:t>ФГБОУ ВО Волгоградский ГАУ, Россия, Волгоградская область, город Волгоград, </a:t>
            </a:r>
            <a:r>
              <a:rPr lang="ru-RU" sz="1400" dirty="0" smtClean="0"/>
              <a:t>1992 </a:t>
            </a:r>
            <a:r>
              <a:rPr lang="ru-RU" sz="1400" dirty="0"/>
              <a:t>г., </a:t>
            </a:r>
            <a:r>
              <a:rPr lang="ru-RU" sz="1400" dirty="0" smtClean="0"/>
              <a:t>интересы – привлечение школьников к изучению сельскохозяйственных наук,</a:t>
            </a:r>
            <a:r>
              <a:rPr lang="en-US" sz="1400" dirty="0" smtClean="0"/>
              <a:t> </a:t>
            </a:r>
            <a:r>
              <a:rPr lang="en-US" sz="1400" dirty="0"/>
              <a:t>https://</a:t>
            </a:r>
            <a:r>
              <a:rPr lang="en-US" sz="1400" dirty="0" smtClean="0"/>
              <a:t>rutube.ru/video/94de19a4954588195c7052c267bc9592/</a:t>
            </a:r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7887913" y="1814012"/>
            <a:ext cx="37155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Кириличева Светлана Валентиновна, учитель начальных классов МОУ СШ №54 Советского района г. Волгограда, </a:t>
            </a:r>
            <a:r>
              <a:rPr lang="ru-RU" sz="1400" dirty="0"/>
              <a:t>Россия, Волгоградская область, город Волгоград, </a:t>
            </a:r>
            <a:r>
              <a:rPr lang="ru-RU" sz="1400" dirty="0" smtClean="0"/>
              <a:t>1969 </a:t>
            </a:r>
            <a:r>
              <a:rPr lang="ru-RU" sz="1400" dirty="0"/>
              <a:t>г., </a:t>
            </a:r>
            <a:r>
              <a:rPr lang="ru-RU" sz="1400" dirty="0" smtClean="0"/>
              <a:t>интересы – научно-исследовательская деятельность учеников начальной школы, </a:t>
            </a:r>
            <a:r>
              <a:rPr lang="en-US" sz="1400" dirty="0"/>
              <a:t>https://www.1urok.ru/categories/10/articles/93590</a:t>
            </a:r>
            <a:endParaRPr lang="ru-RU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86B73B-7217-4A43-8A68-5F8E11397A44}"/>
              </a:ext>
            </a:extLst>
          </p:cNvPr>
          <p:cNvSpPr txBox="1"/>
          <p:nvPr/>
        </p:nvSpPr>
        <p:spPr>
          <a:xfrm>
            <a:off x="8005310" y="3950170"/>
            <a:ext cx="35981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Кушпаева</a:t>
            </a:r>
            <a:r>
              <a:rPr lang="ru-RU" sz="1400" dirty="0" smtClean="0"/>
              <a:t> </a:t>
            </a:r>
            <a:r>
              <a:rPr lang="ru-RU" sz="1400" dirty="0" err="1" smtClean="0"/>
              <a:t>Сарбиназ</a:t>
            </a:r>
            <a:r>
              <a:rPr lang="ru-RU" sz="1400" dirty="0" smtClean="0"/>
              <a:t> </a:t>
            </a:r>
            <a:r>
              <a:rPr lang="ru-RU" sz="1400" dirty="0" err="1" smtClean="0"/>
              <a:t>Муратбаевна</a:t>
            </a:r>
            <a:r>
              <a:rPr lang="ru-RU" sz="1400" dirty="0"/>
              <a:t>, </a:t>
            </a:r>
            <a:r>
              <a:rPr lang="ru-RU" sz="1400" dirty="0" smtClean="0"/>
              <a:t>воспитатель </a:t>
            </a:r>
            <a:r>
              <a:rPr lang="ru-RU" sz="1400" dirty="0"/>
              <a:t>детей дошкольного возраста МКОУ </a:t>
            </a:r>
            <a:r>
              <a:rPr lang="ru-RU" sz="1400" dirty="0" smtClean="0"/>
              <a:t>«Побединская СШ» </a:t>
            </a:r>
            <a:r>
              <a:rPr lang="ru-RU" sz="1400" dirty="0"/>
              <a:t>Быковского </a:t>
            </a:r>
            <a:r>
              <a:rPr lang="ru-RU" sz="1400" dirty="0" smtClean="0"/>
              <a:t>района Волгоградской области</a:t>
            </a:r>
            <a:r>
              <a:rPr lang="ru-RU" sz="1400" dirty="0"/>
              <a:t>, Россия, Волгоградская </a:t>
            </a:r>
            <a:r>
              <a:rPr lang="ru-RU" sz="1400" dirty="0" smtClean="0"/>
              <a:t>область, Быковский район, п. Победа, 1992 </a:t>
            </a:r>
            <a:r>
              <a:rPr lang="ru-RU" sz="1400" dirty="0"/>
              <a:t>г., интересы – </a:t>
            </a:r>
            <a:r>
              <a:rPr lang="ru-RU" sz="1400" dirty="0" smtClean="0"/>
              <a:t>исследовательская работа детей с самого раннего детства, </a:t>
            </a:r>
            <a:r>
              <a:rPr lang="en-US" sz="1400" dirty="0"/>
              <a:t>http://www.maam.ru/users/2611731</a:t>
            </a:r>
            <a:endParaRPr lang="ru-R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619969" y="1303536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Руководители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739795" y="1250662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9919" y="4005976"/>
            <a:ext cx="1146995" cy="14059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149" y="4005976"/>
            <a:ext cx="1316132" cy="13161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9" y="1976982"/>
            <a:ext cx="1378312" cy="13830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17" y="1898777"/>
            <a:ext cx="1146995" cy="137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1215</Words>
  <Application>Microsoft Office PowerPoint</Application>
  <PresentationFormat>Широкоэкранный</PresentationFormat>
  <Paragraphs>106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Dita Sweet</vt:lpstr>
      <vt:lpstr>Playfair Display</vt:lpstr>
      <vt:lpstr>Playfair Display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36</cp:revision>
  <dcterms:created xsi:type="dcterms:W3CDTF">2025-03-26T12:04:55Z</dcterms:created>
  <dcterms:modified xsi:type="dcterms:W3CDTF">2025-04-23T09:37:07Z</dcterms:modified>
</cp:coreProperties>
</file>