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2E87"/>
    <a:srgbClr val="A23694"/>
    <a:srgbClr val="863458"/>
    <a:srgbClr val="651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 showGuides="1">
      <p:cViewPr>
        <p:scale>
          <a:sx n="75" d="100"/>
          <a:sy n="75" d="100"/>
        </p:scale>
        <p:origin x="-516" y="-1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13CA14-0783-0442-8B43-1865A88129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D07D968-37EC-FE40-AB46-32C59BD11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711B1C4-A9AA-9042-9A10-D8A21B428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9CD9571-5E7F-E745-AEB9-7CA9B155D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23E4D91-4232-2E40-B542-61599FA52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13099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58B3C3-C578-844B-AF87-F297E696D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04A91F7-A599-FB43-A586-0CC751004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A71F158-2512-A44D-A26D-54697C16E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64F998-4F9B-804A-9F02-0F4D6010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971966B-9D23-6848-99CB-AB9C01AB6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2923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EE08C84E-89E4-D749-BF5D-C7AFF866A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9841363-9323-674F-A3CA-6D2AAEE611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14CFA2A-828B-5843-93AB-C4BBF9132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FEFA42-7CDF-C24D-8B70-B191A9AEC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555325E-D7E8-9F48-B2BF-11C3640AB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21374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F2563C7-BF04-9541-A3BA-1EC3155ED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8F8868E-D979-C241-9B7B-847DB9EFB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CD3B753-0970-BA49-8E1F-69739D451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71C29A-35D4-764F-8EF5-3B1CB7A4A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395C276-872E-5C43-B7CF-2AD1F9D3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6647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EBDDB34-A444-AC47-803F-5C0D2E85D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7685CE-926B-ED47-BE9E-FA65006D4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E7A14B-C39F-6845-B507-E6C27D1AE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A28461A-2CA5-9C43-BE32-7E938C3CD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139A6B-82D4-FA40-9BF2-3B5522C1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59332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B0215C8-2F70-BA4E-AFC1-2D345E508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EC1E8B-2AA2-DF40-A096-0F20FFA597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B520B7B-023C-F549-8C1D-ABE1A60C50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3D3FBAD-B739-3849-AE3A-878D05538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1D44275-9D2F-D540-98C7-790CF9E40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DD65E1B-BDC3-5E40-B884-047D1EED5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96910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EA4140-6F29-874E-83AA-5CBE2EB5C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01479D2-391E-3D47-9236-19E384C6B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A87586E-75BA-BA45-8BC4-920EABE2AF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F1EF321A-AC70-EF49-8FCC-46AA238979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4A2D6C3-FD50-B64A-9FBE-62BB4E0DAF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62462348-8F70-B14D-BE99-0C70F9FB2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08A1FC1-9FD6-2546-BF32-F542B8245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687ADF1-7043-3943-9B86-91A5BFAAE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598242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322561-48E8-EE44-B6C8-58030750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6EF9D8E-5CD9-FC4F-B6F4-C020B57E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1C9FEC1-62B9-824C-822A-7AF12162A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7D9528D4-1EA2-B548-9AD9-1B7F8428EC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682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05A742A-4AF4-2543-813D-9C714AC99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921CE1-9D2B-2843-8523-1F03F6B82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DB24975-66A2-2B48-A7C4-BD60AEBFC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525301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692AEC-4239-8546-8CD5-EA687E733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2761AE6-5F80-AA4C-9CB5-5F3A8FC8C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2ABE359-5A99-DD4C-B0D3-25A48DB1C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7EB49FA-C8A1-2948-A5F0-3FC5D305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6418EFC-7344-1549-8D73-BEF777EBA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730B34-6B03-2C4D-9648-5B35E449C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18075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FCBFACA-111A-D74A-AD16-129F183A4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9E9030E-57F6-1141-BCB4-E951A80B4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E6E3DE-83F5-6541-8F19-ED9CDCBD3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3AA7955-355C-0145-B0AA-A67AC9CBD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26279E2-40E0-E74A-9196-0CFD2D075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C684C6A-B901-5F4D-B2DF-14E4FBA1D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294541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C00B775-6F2A-A24E-B50A-4A3DE0E5C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6ED5A98-EC46-7644-8DA8-92AFCEC35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9DDACC-C11C-8C47-8E0D-C4036CB53D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EFBB3-7FA6-3D49-B851-9472CC50247F}" type="datetimeFigureOut">
              <a:rPr lang="x-none" smtClean="0"/>
              <a:t>13.04.2025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B33BE82-33C8-7C44-81AF-AE353C01D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FE79654-7902-ED4A-8D7C-93B21514F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39A69-AF25-1848-A12F-D5E9AB2C720D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18521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amritasurgut?from=group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hyperlink" Target="https://vk.com/wall518961_12586" TargetMode="External"/><Relationship Id="rId7" Type="http://schemas.openxmlformats.org/officeDocument/2006/relationships/hyperlink" Target="https://vk.com/wall518961_12306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518961_12398" TargetMode="External"/><Relationship Id="rId5" Type="http://schemas.openxmlformats.org/officeDocument/2006/relationships/hyperlink" Target="https://vk.com/wall518961_12521" TargetMode="External"/><Relationship Id="rId4" Type="http://schemas.openxmlformats.org/officeDocument/2006/relationships/hyperlink" Target="https://vk.com/wall518961_12568" TargetMode="External"/><Relationship Id="rId9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wall-36103071_4052" TargetMode="External"/><Relationship Id="rId3" Type="http://schemas.openxmlformats.org/officeDocument/2006/relationships/hyperlink" Target="https://vk.com/video173744298_456245231" TargetMode="External"/><Relationship Id="rId7" Type="http://schemas.openxmlformats.org/officeDocument/2006/relationships/hyperlink" Target="https://vk.com/wall-36103071_420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k.com/wall-228592842_56" TargetMode="External"/><Relationship Id="rId5" Type="http://schemas.openxmlformats.org/officeDocument/2006/relationships/hyperlink" Target="https://vk.com/wall-228592842_82" TargetMode="External"/><Relationship Id="rId4" Type="http://schemas.openxmlformats.org/officeDocument/2006/relationships/hyperlink" Target="https://vk.com/video173744298_45624468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xmlns="" id="{BC2C3183-3BA4-DC45-A563-EB07D8457435}"/>
              </a:ext>
            </a:extLst>
          </p:cNvPr>
          <p:cNvSpPr/>
          <p:nvPr/>
        </p:nvSpPr>
        <p:spPr>
          <a:xfrm>
            <a:off x="441434" y="1145628"/>
            <a:ext cx="11319642" cy="5370786"/>
          </a:xfrm>
          <a:prstGeom prst="roundRect">
            <a:avLst>
              <a:gd name="adj" fmla="val 5904"/>
            </a:avLst>
          </a:prstGeom>
          <a:solidFill>
            <a:srgbClr val="A72E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B475A95-DB94-754D-B3E8-90058E1674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62933" y="113255"/>
            <a:ext cx="1661510" cy="8642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B63974C-299F-3A42-928D-66554BBDC41B}"/>
              </a:ext>
            </a:extLst>
          </p:cNvPr>
          <p:cNvSpPr txBox="1"/>
          <p:nvPr/>
        </p:nvSpPr>
        <p:spPr>
          <a:xfrm>
            <a:off x="767255" y="1848585"/>
            <a:ext cx="5979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>
                <a:solidFill>
                  <a:schemeClr val="bg1"/>
                </a:solidFill>
              </a:rPr>
              <a:t>Всероссийский конкурсный отбор проектов </a:t>
            </a:r>
            <a:r>
              <a:rPr lang="en-US" sz="2400" dirty="0">
                <a:solidFill>
                  <a:schemeClr val="bg1"/>
                </a:solidFill>
              </a:rPr>
              <a:t/>
            </a:r>
            <a:br>
              <a:rPr lang="en-US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«Женщины за здоровое общество»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A9B813D-2B66-114A-A35A-8916837DF786}"/>
              </a:ext>
            </a:extLst>
          </p:cNvPr>
          <p:cNvSpPr txBox="1"/>
          <p:nvPr/>
        </p:nvSpPr>
        <p:spPr>
          <a:xfrm>
            <a:off x="767255" y="2921934"/>
            <a:ext cx="8895360" cy="15542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5700"/>
              </a:lnSpc>
            </a:pPr>
            <a:r>
              <a:rPr lang="ru-RU" sz="5400" dirty="0" smtClean="0">
                <a:solidFill>
                  <a:schemeClr val="bg1"/>
                </a:solidFill>
                <a:latin typeface="Playfair Display" pitchFamily="2" charset="-52"/>
              </a:rPr>
              <a:t>Здоровая беременность – здоровое поколение</a:t>
            </a:r>
            <a:endParaRPr lang="ru-RU" sz="5400" dirty="0">
              <a:solidFill>
                <a:schemeClr val="bg1"/>
              </a:solidFill>
              <a:latin typeface="Playfair Display" pitchFamily="2" charset="-52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09C0A55-CA0E-4A40-B358-6A83C9303414}"/>
              </a:ext>
            </a:extLst>
          </p:cNvPr>
          <p:cNvSpPr txBox="1"/>
          <p:nvPr/>
        </p:nvSpPr>
        <p:spPr>
          <a:xfrm>
            <a:off x="767255" y="5488042"/>
            <a:ext cx="84437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Руководитель команды: </a:t>
            </a:r>
            <a:r>
              <a:rPr lang="ru-RU" sz="2000" dirty="0" smtClean="0">
                <a:solidFill>
                  <a:schemeClr val="bg1"/>
                </a:solidFill>
              </a:rPr>
              <a:t> Бобоева Анастасия Анатольевна , </a:t>
            </a:r>
          </a:p>
          <a:p>
            <a:r>
              <a:rPr lang="ru-RU" sz="2000" dirty="0" smtClean="0">
                <a:solidFill>
                  <a:schemeClr val="bg1"/>
                </a:solidFill>
              </a:rPr>
              <a:t>АНО «Семейный спортивно-досуговый комплекс ЗДОРОВОЕ ПОКОЛЕНИЕ»  </a:t>
            </a:r>
            <a:r>
              <a:rPr lang="ru-RU" sz="2000" dirty="0">
                <a:solidFill>
                  <a:schemeClr val="bg1"/>
                </a:solidFill>
              </a:rPr>
              <a:t/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dirty="0" smtClean="0">
                <a:solidFill>
                  <a:schemeClr val="bg1"/>
                </a:solidFill>
              </a:rPr>
              <a:t>Россия, ХМАО-Югра, Сургут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8E84038-B740-F244-89E0-809A1E3F117D}"/>
              </a:ext>
            </a:extLst>
          </p:cNvPr>
          <p:cNvSpPr txBox="1"/>
          <p:nvPr/>
        </p:nvSpPr>
        <p:spPr>
          <a:xfrm>
            <a:off x="767255" y="4523602"/>
            <a:ext cx="470863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bg1"/>
                </a:solidFill>
                <a:latin typeface="Playfair Display" pitchFamily="2" charset="-52"/>
              </a:rPr>
              <a:t>Материнство и детство</a:t>
            </a:r>
            <a:endParaRPr lang="ru-RU" sz="3200" dirty="0">
              <a:solidFill>
                <a:schemeClr val="bg1"/>
              </a:solidFill>
              <a:latin typeface="Playfair Display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196248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3A3B4EC6-9801-A646-9E70-2AE8325B5C6E}"/>
              </a:ext>
            </a:extLst>
          </p:cNvPr>
          <p:cNvSpPr txBox="1"/>
          <p:nvPr/>
        </p:nvSpPr>
        <p:spPr>
          <a:xfrm>
            <a:off x="599090" y="588577"/>
            <a:ext cx="5553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Каналы продвижения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AE5530E-79C5-284F-89B7-F338A43EF98F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каналы продвижения проекта, которые преимущественно будут использованы. Здесь важно указать: наименование ресурсов, предоставить конкретную ссылку на ресурс, указать относительно каждого канала продвижения инструменты продвижения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xmlns="" id="{DC3B501B-B269-614F-917B-772DB15CA874}"/>
              </a:ext>
            </a:extLst>
          </p:cNvPr>
          <p:cNvSpPr/>
          <p:nvPr/>
        </p:nvSpPr>
        <p:spPr>
          <a:xfrm>
            <a:off x="599091" y="1952331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Канал </a:t>
            </a:r>
            <a:r>
              <a:rPr lang="ru-RU" dirty="0" smtClean="0"/>
              <a:t>продвижения</a:t>
            </a:r>
          </a:p>
          <a:p>
            <a:r>
              <a:rPr lang="ru-RU" b="1" dirty="0"/>
              <a:t>Социальные сети</a:t>
            </a:r>
          </a:p>
          <a:p>
            <a:endParaRPr lang="ru-RU" dirty="0"/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xmlns="" id="{7C7832D9-CBDF-B945-8F10-B649688DA286}"/>
              </a:ext>
            </a:extLst>
          </p:cNvPr>
          <p:cNvSpPr/>
          <p:nvPr/>
        </p:nvSpPr>
        <p:spPr>
          <a:xfrm>
            <a:off x="3265289" y="1793675"/>
            <a:ext cx="8327620" cy="1440414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fontAlgn="base"/>
            <a:r>
              <a:rPr lang="ru-RU" sz="1400" dirty="0" smtClean="0"/>
              <a:t> </a:t>
            </a:r>
            <a:r>
              <a:rPr lang="en-US" sz="1400" dirty="0" smtClean="0"/>
              <a:t>Tele</a:t>
            </a:r>
            <a:r>
              <a:rPr lang="ru-RU" sz="1400" dirty="0" err="1" smtClean="0"/>
              <a:t>gram</a:t>
            </a:r>
            <a:r>
              <a:rPr lang="ru-RU" sz="1400" dirty="0" smtClean="0"/>
              <a:t> </a:t>
            </a:r>
            <a:r>
              <a:rPr lang="ru-RU" sz="1400" dirty="0"/>
              <a:t>| </a:t>
            </a:r>
            <a:r>
              <a:rPr lang="ru-RU" sz="1400" dirty="0" smtClean="0"/>
              <a:t>V</a:t>
            </a:r>
            <a:r>
              <a:rPr lang="en-US" sz="1400" dirty="0" smtClean="0"/>
              <a:t>k</a:t>
            </a:r>
            <a:r>
              <a:rPr lang="ru-RU" sz="1400" dirty="0" err="1" smtClean="0"/>
              <a:t>ontakte</a:t>
            </a:r>
            <a:r>
              <a:rPr lang="en-US" sz="1400" dirty="0"/>
              <a:t>    </a:t>
            </a:r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vk.com/amritasurgut?from=groups</a:t>
            </a:r>
            <a:r>
              <a:rPr lang="en-US" sz="1400" dirty="0" smtClean="0"/>
              <a:t> </a:t>
            </a:r>
            <a:endParaRPr lang="ru-RU" sz="1400" dirty="0"/>
          </a:p>
          <a:p>
            <a:pPr fontAlgn="base"/>
            <a:r>
              <a:rPr lang="ru-RU" sz="1400" b="1" dirty="0"/>
              <a:t>Инструменты продвижения:</a:t>
            </a:r>
            <a:endParaRPr lang="ru-RU" sz="1400" dirty="0"/>
          </a:p>
          <a:p>
            <a:pPr lvl="1" fontAlgn="base"/>
            <a:r>
              <a:rPr lang="ru-RU" sz="1400" dirty="0"/>
              <a:t>Регулярные посты с полезной информацией и мотивационными историями.</a:t>
            </a:r>
          </a:p>
          <a:p>
            <a:pPr lvl="1" fontAlgn="base"/>
            <a:r>
              <a:rPr lang="ru-RU" sz="1400" dirty="0"/>
              <a:t>Организация конкурсов и викторин для привлечения внимания.</a:t>
            </a:r>
          </a:p>
          <a:p>
            <a:pPr lvl="1" fontAlgn="base"/>
            <a:r>
              <a:rPr lang="ru-RU" sz="1400" dirty="0"/>
              <a:t>Прямые эфиры с экспертами и участницами проекта.</a:t>
            </a:r>
          </a:p>
          <a:p>
            <a:pPr lvl="1" fontAlgn="base"/>
            <a:r>
              <a:rPr lang="ru-RU" sz="1400" dirty="0" err="1"/>
              <a:t>Таргетированная</a:t>
            </a:r>
            <a:r>
              <a:rPr lang="ru-RU" sz="1400" dirty="0"/>
              <a:t> реклама для привлечения целевой аудитории.</a:t>
            </a:r>
          </a:p>
          <a:p>
            <a:endParaRPr lang="ru-RU" sz="1400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xmlns="" id="{80EBE8EA-8E2C-004C-ABBC-D37E06429DD1}"/>
              </a:ext>
            </a:extLst>
          </p:cNvPr>
          <p:cNvSpPr/>
          <p:nvPr/>
        </p:nvSpPr>
        <p:spPr>
          <a:xfrm>
            <a:off x="599091" y="3392745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Канал </a:t>
            </a:r>
            <a:r>
              <a:rPr lang="ru-RU" dirty="0" smtClean="0"/>
              <a:t>продвижения</a:t>
            </a:r>
            <a:endParaRPr lang="en-US" dirty="0" smtClean="0"/>
          </a:p>
          <a:p>
            <a:r>
              <a:rPr lang="ru-RU" b="1" dirty="0"/>
              <a:t>Партнерские организации</a:t>
            </a:r>
          </a:p>
          <a:p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xmlns="" id="{475633CC-A75F-0848-98FF-DB9865A7CF51}"/>
              </a:ext>
            </a:extLst>
          </p:cNvPr>
          <p:cNvSpPr/>
          <p:nvPr/>
        </p:nvSpPr>
        <p:spPr>
          <a:xfrm>
            <a:off x="3265289" y="3392745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fontAlgn="base"/>
            <a:r>
              <a:rPr lang="ru-RU" sz="1400" b="1" dirty="0"/>
              <a:t>Наименование ресурса:</a:t>
            </a:r>
            <a:r>
              <a:rPr lang="ru-RU" sz="1400" dirty="0"/>
              <a:t> Центры женской консультации, перинатальные центры, кризисные центры помощи беременным</a:t>
            </a:r>
          </a:p>
          <a:p>
            <a:pPr fontAlgn="base"/>
            <a:r>
              <a:rPr lang="ru-RU" sz="1400" b="1" dirty="0" smtClean="0"/>
              <a:t>Инструменты </a:t>
            </a:r>
            <a:r>
              <a:rPr lang="ru-RU" sz="1400" b="1" dirty="0"/>
              <a:t>продвижения:</a:t>
            </a:r>
            <a:endParaRPr lang="ru-RU" sz="1400" dirty="0"/>
          </a:p>
          <a:p>
            <a:pPr lvl="1" fontAlgn="base"/>
            <a:r>
              <a:rPr lang="ru-RU" sz="1400" dirty="0"/>
              <a:t>Совместные мероприятия и акции</a:t>
            </a:r>
            <a:r>
              <a:rPr lang="ru-RU" sz="1400" dirty="0" smtClean="0"/>
              <a:t>.</a:t>
            </a:r>
            <a:r>
              <a:rPr lang="en-US" sz="1400" dirty="0" smtClean="0"/>
              <a:t> </a:t>
            </a:r>
            <a:r>
              <a:rPr lang="ru-RU" sz="1400" dirty="0" smtClean="0"/>
              <a:t>Размещение </a:t>
            </a:r>
            <a:r>
              <a:rPr lang="ru-RU" sz="1400" dirty="0"/>
              <a:t>информационных материалов в партнерских организациях</a:t>
            </a:r>
            <a:r>
              <a:rPr lang="ru-RU" sz="1400" dirty="0" smtClean="0"/>
              <a:t>.</a:t>
            </a:r>
            <a:r>
              <a:rPr lang="en-US" sz="1400" dirty="0" smtClean="0"/>
              <a:t> </a:t>
            </a:r>
            <a:r>
              <a:rPr lang="ru-RU" sz="1400" dirty="0" smtClean="0"/>
              <a:t>Проведение </a:t>
            </a:r>
            <a:r>
              <a:rPr lang="ru-RU" sz="1400" dirty="0"/>
              <a:t>лекций и мастер-классов на базе партнеров</a:t>
            </a:r>
            <a:r>
              <a:rPr lang="ru-RU" sz="1400" dirty="0" smtClean="0"/>
              <a:t>.</a:t>
            </a:r>
            <a:r>
              <a:rPr lang="ru-RU" sz="1400" dirty="0"/>
              <a:t/>
            </a:r>
            <a:br>
              <a:rPr lang="ru-RU" sz="1400" dirty="0"/>
            </a:br>
            <a:endParaRPr lang="ru-RU" sz="1400" dirty="0"/>
          </a:p>
        </p:txBody>
      </p:sp>
      <p:sp>
        <p:nvSpPr>
          <p:cNvPr id="12" name="Прямоугольник: скругленные углы 25">
            <a:extLst>
              <a:ext uri="{FF2B5EF4-FFF2-40B4-BE49-F238E27FC236}">
                <a16:creationId xmlns:a16="http://schemas.microsoft.com/office/drawing/2014/main" xmlns="" id="{63CFB881-8CB1-C745-BF4E-362C9249D0BD}"/>
              </a:ext>
            </a:extLst>
          </p:cNvPr>
          <p:cNvSpPr/>
          <p:nvPr/>
        </p:nvSpPr>
        <p:spPr>
          <a:xfrm>
            <a:off x="599091" y="4833159"/>
            <a:ext cx="2538746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rtlCol="0" anchor="ctr"/>
          <a:lstStyle/>
          <a:p>
            <a:r>
              <a:rPr lang="ru-RU" dirty="0"/>
              <a:t>Канал </a:t>
            </a:r>
            <a:r>
              <a:rPr lang="ru-RU" dirty="0" smtClean="0"/>
              <a:t>продвижения</a:t>
            </a:r>
            <a:endParaRPr lang="en-US" dirty="0" smtClean="0"/>
          </a:p>
          <a:p>
            <a:r>
              <a:rPr lang="ru-RU" b="1" dirty="0"/>
              <a:t>Местные СМИ</a:t>
            </a:r>
          </a:p>
          <a:p>
            <a:endParaRPr lang="ru-RU" dirty="0"/>
          </a:p>
        </p:txBody>
      </p:sp>
      <p:sp>
        <p:nvSpPr>
          <p:cNvPr id="13" name="Прямоугольник: скругленные углы 26">
            <a:extLst>
              <a:ext uri="{FF2B5EF4-FFF2-40B4-BE49-F238E27FC236}">
                <a16:creationId xmlns:a16="http://schemas.microsoft.com/office/drawing/2014/main" xmlns="" id="{10F1AE2E-6180-1A4D-92DD-CE5FFD87B989}"/>
              </a:ext>
            </a:extLst>
          </p:cNvPr>
          <p:cNvSpPr/>
          <p:nvPr/>
        </p:nvSpPr>
        <p:spPr>
          <a:xfrm>
            <a:off x="3265289" y="4833159"/>
            <a:ext cx="8327620" cy="1281757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b="1" dirty="0"/>
              <a:t>Наименование ресурса:</a:t>
            </a:r>
            <a:r>
              <a:rPr lang="ru-RU" sz="1400" dirty="0"/>
              <a:t> Газеты, журналы, телевидение, радиостанции</a:t>
            </a:r>
          </a:p>
          <a:p>
            <a:pPr fontAlgn="base"/>
            <a:r>
              <a:rPr lang="ru-RU" sz="1400" b="1" dirty="0"/>
              <a:t>Инструменты продвижения:</a:t>
            </a:r>
            <a:endParaRPr lang="ru-RU" sz="1400" dirty="0"/>
          </a:p>
          <a:p>
            <a:pPr lvl="1" fontAlgn="base"/>
            <a:r>
              <a:rPr lang="ru-RU" sz="1400" dirty="0"/>
              <a:t>Публикации статей и интервью с экспертами проекта.</a:t>
            </a:r>
          </a:p>
          <a:p>
            <a:pPr lvl="1" fontAlgn="base"/>
            <a:r>
              <a:rPr lang="ru-RU" sz="1400" dirty="0"/>
              <a:t>Участие в телевизионных и радиопередачах.</a:t>
            </a:r>
          </a:p>
          <a:p>
            <a:pPr lvl="1" fontAlgn="base"/>
            <a:r>
              <a:rPr lang="ru-RU" sz="1400" dirty="0"/>
              <a:t>Размещение рекламы в печатных изданиях.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762513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571F3F78-4164-C442-B1F3-0D24135B3721}"/>
              </a:ext>
            </a:extLst>
          </p:cNvPr>
          <p:cNvSpPr txBox="1"/>
          <p:nvPr/>
        </p:nvSpPr>
        <p:spPr>
          <a:xfrm>
            <a:off x="599090" y="588577"/>
            <a:ext cx="16289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Ресурсы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4808238-87E7-474C-BF16-A126FCF8B25B}"/>
              </a:ext>
            </a:extLst>
          </p:cNvPr>
          <p:cNvSpPr txBox="1"/>
          <p:nvPr/>
        </p:nvSpPr>
        <p:spPr>
          <a:xfrm>
            <a:off x="599090" y="1270454"/>
            <a:ext cx="107310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Указываются какие ресурсы есть в проекте, в т.ч. Финансовые, организационные, информационные и пр.</a:t>
            </a:r>
          </a:p>
          <a:p>
            <a:r>
              <a:rPr lang="ru-RU" sz="1400" dirty="0"/>
              <a:t>Отдельно выделяются какие ресурсы требуются проекту для его воплощения и реализации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CDEE874E-3323-BF4D-9B75-DF953D69A747}"/>
              </a:ext>
            </a:extLst>
          </p:cNvPr>
          <p:cNvSpPr txBox="1"/>
          <p:nvPr/>
        </p:nvSpPr>
        <p:spPr>
          <a:xfrm>
            <a:off x="622273" y="195233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2B1303B-4984-EF43-9CF9-35A1F375DD81}"/>
              </a:ext>
            </a:extLst>
          </p:cNvPr>
          <p:cNvSpPr txBox="1"/>
          <p:nvPr/>
        </p:nvSpPr>
        <p:spPr>
          <a:xfrm>
            <a:off x="599090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2F2C625-2AC4-0B4D-B712-C83866954A68}"/>
              </a:ext>
            </a:extLst>
          </p:cNvPr>
          <p:cNvSpPr txBox="1"/>
          <p:nvPr/>
        </p:nvSpPr>
        <p:spPr>
          <a:xfrm>
            <a:off x="616024" y="4645832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CFBDE54-120F-D048-86E3-8F4AFF1F5D24}"/>
              </a:ext>
            </a:extLst>
          </p:cNvPr>
          <p:cNvSpPr txBox="1"/>
          <p:nvPr/>
        </p:nvSpPr>
        <p:spPr>
          <a:xfrm>
            <a:off x="1264946" y="2099909"/>
            <a:ext cx="35415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Финансовая поддержка:</a:t>
            </a:r>
            <a:r>
              <a:rPr lang="ru-RU" dirty="0"/>
              <a:t> </a:t>
            </a:r>
            <a:r>
              <a:rPr lang="ru-RU" dirty="0" err="1"/>
              <a:t>Грантовое</a:t>
            </a:r>
            <a:r>
              <a:rPr lang="ru-RU" dirty="0"/>
              <a:t> финансирование, собственные средства организации.</a:t>
            </a:r>
          </a:p>
          <a:p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F8E612C6-676E-3449-8945-F356D1293AB0}"/>
              </a:ext>
            </a:extLst>
          </p:cNvPr>
          <p:cNvSpPr txBox="1"/>
          <p:nvPr/>
        </p:nvSpPr>
        <p:spPr>
          <a:xfrm>
            <a:off x="1264946" y="3429000"/>
            <a:ext cx="354152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/>
              <a:t>Организационные ресурсы:</a:t>
            </a:r>
            <a:r>
              <a:rPr lang="ru-RU" sz="1600" dirty="0"/>
              <a:t> Команда специалистов (ведущие </a:t>
            </a:r>
            <a:r>
              <a:rPr lang="ru-RU" sz="1600" dirty="0" err="1"/>
              <a:t>интенсивов</a:t>
            </a:r>
            <a:r>
              <a:rPr lang="ru-RU" sz="1600" dirty="0"/>
              <a:t>, администраторы, SMM-специалисты), партнеры (центры женской консультации, перинатальные центры).</a:t>
            </a:r>
          </a:p>
          <a:p>
            <a:endParaRPr lang="ru-RU" sz="16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9446D28A-C696-C14B-ADEF-559FBD28C51A}"/>
              </a:ext>
            </a:extLst>
          </p:cNvPr>
          <p:cNvSpPr txBox="1"/>
          <p:nvPr/>
        </p:nvSpPr>
        <p:spPr>
          <a:xfrm>
            <a:off x="1264946" y="4880581"/>
            <a:ext cx="35415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1600" b="1" dirty="0"/>
              <a:t>Информационные ресурсы:</a:t>
            </a:r>
            <a:r>
              <a:rPr lang="ru-RU" sz="1600" dirty="0"/>
              <a:t> Образовательные материалы (лекции, памятки, практические пособия), онлайн-платформы для взаимодействия с участниками.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16C6BCC-4033-BA49-82B0-5C88AD80D52D}"/>
              </a:ext>
            </a:extLst>
          </p:cNvPr>
          <p:cNvSpPr txBox="1"/>
          <p:nvPr/>
        </p:nvSpPr>
        <p:spPr>
          <a:xfrm>
            <a:off x="5407233" y="1952331"/>
            <a:ext cx="668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4.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A4FA4F9-94E1-1144-8DE5-0D8925FF38C7}"/>
              </a:ext>
            </a:extLst>
          </p:cNvPr>
          <p:cNvSpPr txBox="1"/>
          <p:nvPr/>
        </p:nvSpPr>
        <p:spPr>
          <a:xfrm>
            <a:off x="5430144" y="3258533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5.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3EE10B5-5C98-214B-B668-E30FA4D791A5}"/>
              </a:ext>
            </a:extLst>
          </p:cNvPr>
          <p:cNvSpPr txBox="1"/>
          <p:nvPr/>
        </p:nvSpPr>
        <p:spPr>
          <a:xfrm>
            <a:off x="5447078" y="4645832"/>
            <a:ext cx="704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6.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3BBEFB7-12E9-3A4E-9AA1-6E4D32AD633C}"/>
              </a:ext>
            </a:extLst>
          </p:cNvPr>
          <p:cNvSpPr txBox="1"/>
          <p:nvPr/>
        </p:nvSpPr>
        <p:spPr>
          <a:xfrm>
            <a:off x="6049906" y="2099909"/>
            <a:ext cx="35415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Технические ресурсы:</a:t>
            </a:r>
            <a:r>
              <a:rPr lang="ru-RU" dirty="0"/>
              <a:t> Аудиовизуальное оборудование для проведения лекций и </a:t>
            </a:r>
            <a:r>
              <a:rPr lang="ru-RU" dirty="0" smtClean="0"/>
              <a:t>инвентарь для практических </a:t>
            </a:r>
            <a:r>
              <a:rPr lang="ru-RU" dirty="0"/>
              <a:t>занятий.</a:t>
            </a:r>
          </a:p>
          <a:p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5D5F436-7DDA-D64A-A811-BF722EC6DE01}"/>
              </a:ext>
            </a:extLst>
          </p:cNvPr>
          <p:cNvSpPr txBox="1"/>
          <p:nvPr/>
        </p:nvSpPr>
        <p:spPr>
          <a:xfrm>
            <a:off x="6096000" y="3429000"/>
            <a:ext cx="354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/>
              <a:t>Человекоресурсы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ru-RU" dirty="0" smtClean="0"/>
              <a:t>Волонтеры, </a:t>
            </a:r>
            <a:r>
              <a:rPr lang="ru-RU" dirty="0"/>
              <a:t>помогающие в проведении мероприятий.</a:t>
            </a:r>
            <a:endParaRPr lang="ru-RU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EED8DA8-821C-3645-BE4E-486D93BB2A07}"/>
              </a:ext>
            </a:extLst>
          </p:cNvPr>
          <p:cNvSpPr txBox="1"/>
          <p:nvPr/>
        </p:nvSpPr>
        <p:spPr>
          <a:xfrm>
            <a:off x="6096000" y="4880581"/>
            <a:ext cx="3541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Инфраструктурные ресурсы:</a:t>
            </a:r>
            <a:r>
              <a:rPr lang="ru-RU" dirty="0"/>
              <a:t> Помещения для проведения </a:t>
            </a:r>
            <a:r>
              <a:rPr lang="ru-RU" dirty="0" err="1"/>
              <a:t>интенсивов</a:t>
            </a:r>
            <a:r>
              <a:rPr lang="ru-RU" dirty="0"/>
              <a:t> и занятий.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62929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1C12802-D0DB-8349-B613-80C69CA111E6}"/>
              </a:ext>
            </a:extLst>
          </p:cNvPr>
          <p:cNvSpPr txBox="1"/>
          <p:nvPr/>
        </p:nvSpPr>
        <p:spPr>
          <a:xfrm>
            <a:off x="599090" y="588577"/>
            <a:ext cx="31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Команда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79F225B-1883-E84F-B9DB-07AEBBF112D4}"/>
              </a:ext>
            </a:extLst>
          </p:cNvPr>
          <p:cNvSpPr txBox="1"/>
          <p:nvPr/>
        </p:nvSpPr>
        <p:spPr>
          <a:xfrm>
            <a:off x="599089" y="1162209"/>
            <a:ext cx="1103785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Представляется информация о</a:t>
            </a:r>
          </a:p>
          <a:p>
            <a:pPr marL="342900" indent="-342900">
              <a:buAutoNum type="arabicParenR"/>
            </a:pPr>
            <a:r>
              <a:rPr lang="ru-RU" sz="1400" dirty="0"/>
              <a:t>Руководителе проекта: ФИО полностью, должность в </a:t>
            </a:r>
            <a:r>
              <a:rPr lang="ru-RU" sz="1400" dirty="0" err="1"/>
              <a:t>юр.лице</a:t>
            </a:r>
            <a:r>
              <a:rPr lang="ru-RU" sz="1400" dirty="0"/>
              <a:t> (если применимо), страна, регион, город, населенный пункт, где проживает, год рождения, фото, интересы, успешные аналогичные проекты (при наличии, обязательно с указанием ссылки в сети интернет или соцсетях)</a:t>
            </a:r>
          </a:p>
          <a:p>
            <a:pPr marL="342900" indent="-342900">
              <a:buFontTx/>
              <a:buAutoNum type="arabicParenR"/>
            </a:pPr>
            <a:r>
              <a:rPr lang="ru-RU" sz="1400" dirty="0"/>
              <a:t>Ключевых членов команды (до 3х): ФИО полностью, должность в </a:t>
            </a:r>
            <a:r>
              <a:rPr lang="ru-RU" sz="1400" dirty="0" err="1"/>
              <a:t>юр.лице</a:t>
            </a:r>
            <a:r>
              <a:rPr lang="ru-RU" sz="1400" dirty="0"/>
              <a:t> (если применимо), страна, регион, город, населенный пункт, где проживает, год рождения, фото – по каждому члену команды </a:t>
            </a:r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xmlns="" id="{542E1A9A-5B69-4C48-93D1-12245F700B90}"/>
              </a:ext>
            </a:extLst>
          </p:cNvPr>
          <p:cNvSpPr/>
          <p:nvPr/>
        </p:nvSpPr>
        <p:spPr>
          <a:xfrm>
            <a:off x="599090" y="3109150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0" name="Овал 28">
            <a:extLst>
              <a:ext uri="{FF2B5EF4-FFF2-40B4-BE49-F238E27FC236}">
                <a16:creationId xmlns:a16="http://schemas.microsoft.com/office/drawing/2014/main" xmlns="" id="{6F5EF453-8BA8-5248-948E-4677620C92AA}"/>
              </a:ext>
            </a:extLst>
          </p:cNvPr>
          <p:cNvSpPr/>
          <p:nvPr/>
        </p:nvSpPr>
        <p:spPr>
          <a:xfrm>
            <a:off x="6423417" y="3088345"/>
            <a:ext cx="1384995" cy="1384995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Вставить фото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B03E1AB8-A27C-0540-B40E-DDBEBC322F07}"/>
              </a:ext>
            </a:extLst>
          </p:cNvPr>
          <p:cNvSpPr txBox="1"/>
          <p:nvPr/>
        </p:nvSpPr>
        <p:spPr>
          <a:xfrm>
            <a:off x="2223025" y="3129821"/>
            <a:ext cx="408092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Бобоева Анастасия Анатольевна , директор, старший инструктор , Россия, ХМАО-Югра, Сургут, 1988,  интересы: йога, психология, растениеводство, ЗОЖ, </a:t>
            </a:r>
            <a:r>
              <a:rPr lang="ru-RU" sz="1400" dirty="0" err="1" smtClean="0"/>
              <a:t>нутрициология</a:t>
            </a:r>
            <a:r>
              <a:rPr lang="ru-RU" sz="1400" dirty="0" smtClean="0"/>
              <a:t>, </a:t>
            </a:r>
            <a:r>
              <a:rPr lang="ru-RU" sz="1400" dirty="0" err="1" smtClean="0"/>
              <a:t>ретриты</a:t>
            </a:r>
            <a:r>
              <a:rPr lang="ru-RU" sz="1400" dirty="0" smtClean="0"/>
              <a:t> и йога-туры.  аналогичные </a:t>
            </a:r>
            <a:r>
              <a:rPr lang="ru-RU" sz="1400" dirty="0"/>
              <a:t>проекты </a:t>
            </a:r>
            <a:r>
              <a:rPr lang="ru-RU" sz="1400" dirty="0" smtClean="0"/>
              <a:t>: Йога для женского здоровья, йога 50+ , восточные танцы для женског</a:t>
            </a:r>
            <a:r>
              <a:rPr lang="ru-RU" sz="1400" dirty="0" smtClean="0"/>
              <a:t>о здоровья, Девичники в баньке.  </a:t>
            </a:r>
          </a:p>
          <a:p>
            <a:endParaRPr lang="ru-RU" sz="1400" dirty="0"/>
          </a:p>
          <a:p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vk.com/wall518961_12586</a:t>
            </a:r>
            <a:r>
              <a:rPr lang="ru-RU" sz="1400" dirty="0" smtClean="0"/>
              <a:t> </a:t>
            </a:r>
          </a:p>
          <a:p>
            <a:r>
              <a:rPr lang="en-US" sz="1400" dirty="0">
                <a:hlinkClick r:id="rId4"/>
              </a:rPr>
              <a:t>https://</a:t>
            </a:r>
            <a:r>
              <a:rPr lang="en-US" sz="1400" dirty="0" smtClean="0">
                <a:hlinkClick r:id="rId4"/>
              </a:rPr>
              <a:t>vk.com/wall518961_12568</a:t>
            </a:r>
            <a:r>
              <a:rPr lang="ru-RU" sz="1400" dirty="0" smtClean="0"/>
              <a:t> </a:t>
            </a:r>
          </a:p>
          <a:p>
            <a:r>
              <a:rPr lang="en-US" sz="1400" dirty="0">
                <a:hlinkClick r:id="rId5"/>
              </a:rPr>
              <a:t>https://</a:t>
            </a:r>
            <a:r>
              <a:rPr lang="en-US" sz="1400" dirty="0" smtClean="0">
                <a:hlinkClick r:id="rId5"/>
              </a:rPr>
              <a:t>vk.com/wall518961_12521</a:t>
            </a:r>
            <a:r>
              <a:rPr lang="ru-RU" sz="1400" dirty="0" smtClean="0"/>
              <a:t> </a:t>
            </a:r>
          </a:p>
          <a:p>
            <a:r>
              <a:rPr lang="en-US" sz="1400" dirty="0">
                <a:hlinkClick r:id="rId6"/>
              </a:rPr>
              <a:t>https://</a:t>
            </a:r>
            <a:r>
              <a:rPr lang="en-US" sz="1400" dirty="0" smtClean="0">
                <a:hlinkClick r:id="rId6"/>
              </a:rPr>
              <a:t>vk.com/wall518961_12398</a:t>
            </a:r>
            <a:r>
              <a:rPr lang="ru-RU" sz="1400" dirty="0" smtClean="0"/>
              <a:t> </a:t>
            </a:r>
          </a:p>
          <a:p>
            <a:r>
              <a:rPr lang="en-US" sz="1400" dirty="0">
                <a:hlinkClick r:id="rId7"/>
              </a:rPr>
              <a:t>https://</a:t>
            </a:r>
            <a:r>
              <a:rPr lang="en-US" sz="1400" dirty="0" smtClean="0">
                <a:hlinkClick r:id="rId7"/>
              </a:rPr>
              <a:t>vk.com/wall518961_12306</a:t>
            </a:r>
            <a:endParaRPr lang="ru-RU" sz="1400" dirty="0" smtClean="0"/>
          </a:p>
          <a:p>
            <a:endParaRPr lang="ru-RU" sz="1400" dirty="0" smtClean="0"/>
          </a:p>
          <a:p>
            <a:endParaRPr lang="ru-RU" sz="1400" dirty="0"/>
          </a:p>
          <a:p>
            <a:endParaRPr lang="ru-RU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9D5AE49-FCC8-D949-836F-A74AD3355702}"/>
              </a:ext>
            </a:extLst>
          </p:cNvPr>
          <p:cNvSpPr txBox="1"/>
          <p:nvPr/>
        </p:nvSpPr>
        <p:spPr>
          <a:xfrm>
            <a:off x="8114727" y="3126847"/>
            <a:ext cx="342608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err="1" smtClean="0"/>
              <a:t>Бобоев</a:t>
            </a:r>
            <a:r>
              <a:rPr lang="ru-RU" sz="1400" dirty="0" smtClean="0"/>
              <a:t> </a:t>
            </a:r>
            <a:r>
              <a:rPr lang="ru-RU" sz="1400" dirty="0" err="1" smtClean="0"/>
              <a:t>Закир</a:t>
            </a:r>
            <a:r>
              <a:rPr lang="ru-RU" sz="1400" dirty="0" smtClean="0"/>
              <a:t> </a:t>
            </a:r>
            <a:r>
              <a:rPr lang="ru-RU" sz="1400" dirty="0" err="1" smtClean="0"/>
              <a:t>Абдушукурович</a:t>
            </a:r>
            <a:r>
              <a:rPr lang="ru-RU" sz="1400" dirty="0" smtClean="0"/>
              <a:t>, </a:t>
            </a:r>
            <a:r>
              <a:rPr lang="en-US" sz="1400" dirty="0" smtClean="0"/>
              <a:t>PR</a:t>
            </a:r>
            <a:r>
              <a:rPr lang="ru-RU" sz="1400" dirty="0" smtClean="0"/>
              <a:t>-менеджер, Россия, ХМАО-Югра, Сургут</a:t>
            </a:r>
            <a:r>
              <a:rPr lang="ru-RU" sz="1400" smtClean="0"/>
              <a:t>, 1990, 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23A5C35F-2BAF-3D4B-ACCF-DC530FD2EB68}"/>
              </a:ext>
            </a:extLst>
          </p:cNvPr>
          <p:cNvSpPr txBox="1"/>
          <p:nvPr/>
        </p:nvSpPr>
        <p:spPr>
          <a:xfrm>
            <a:off x="584549" y="2590983"/>
            <a:ext cx="3038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A72E88"/>
                </a:solidFill>
                <a:latin typeface="Playfair Display SemiBold" pitchFamily="2" charset="-52"/>
              </a:rPr>
              <a:t>Руководители проекта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BA8F5C6B-9DA1-054C-BDF6-066529B98D57}"/>
              </a:ext>
            </a:extLst>
          </p:cNvPr>
          <p:cNvSpPr txBox="1"/>
          <p:nvPr/>
        </p:nvSpPr>
        <p:spPr>
          <a:xfrm>
            <a:off x="6364656" y="2585320"/>
            <a:ext cx="3533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B9D04A"/>
                </a:solidFill>
                <a:latin typeface="Playfair Display SemiBold" pitchFamily="2" charset="-52"/>
              </a:rPr>
              <a:t>Ключевые члены команды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619" y="3183326"/>
            <a:ext cx="1623935" cy="1623935"/>
          </a:xfrm>
          <a:prstGeom prst="dodecagon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81" t="21256" r="25052" b="44072"/>
          <a:stretch/>
        </p:blipFill>
        <p:spPr>
          <a:xfrm>
            <a:off x="6172739" y="3066743"/>
            <a:ext cx="1979863" cy="1900958"/>
          </a:xfrm>
          <a:prstGeom prst="dodecagon">
            <a:avLst/>
          </a:prstGeom>
        </p:spPr>
      </p:pic>
    </p:spTree>
    <p:extLst>
      <p:ext uri="{BB962C8B-B14F-4D97-AF65-F5344CB8AC3E}">
        <p14:creationId xmlns:p14="http://schemas.microsoft.com/office/powerpoint/2010/main" val="1621785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0FA4AC9-FA2A-F546-B98E-179AC30F4925}"/>
              </a:ext>
            </a:extLst>
          </p:cNvPr>
          <p:cNvSpPr txBox="1"/>
          <p:nvPr/>
        </p:nvSpPr>
        <p:spPr>
          <a:xfrm>
            <a:off x="599090" y="588577"/>
            <a:ext cx="75103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err="1">
                <a:solidFill>
                  <a:srgbClr val="A72E88"/>
                </a:solidFill>
                <a:latin typeface="Playfair Display SemiBold" pitchFamily="2" charset="-52"/>
              </a:rPr>
              <a:t>Проблематизация</a:t>
            </a: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. Актуальность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B46D322-CBE5-544C-9576-5AB63A8F2DAD}"/>
              </a:ext>
            </a:extLst>
          </p:cNvPr>
          <p:cNvSpPr txBox="1"/>
          <p:nvPr/>
        </p:nvSpPr>
        <p:spPr>
          <a:xfrm>
            <a:off x="599090" y="1545021"/>
            <a:ext cx="107310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Тезисно раскрывается почему проект важен, в чем его актуальность, какие социальные проблемы решаются с помощью проекта.</a:t>
            </a:r>
          </a:p>
          <a:p>
            <a:r>
              <a:rPr lang="ru-RU" sz="2000" dirty="0"/>
              <a:t>Приводится статистика (если возможно), характеризующая актуальность и значимость проекта</a:t>
            </a:r>
          </a:p>
          <a:p>
            <a:r>
              <a:rPr lang="ru-RU" sz="2000" dirty="0"/>
              <a:t>Отдельно указывается на какой территории будет происходить реализация проекта</a:t>
            </a:r>
          </a:p>
          <a:p>
            <a:endParaRPr lang="ru-RU" sz="2000" dirty="0"/>
          </a:p>
          <a:p>
            <a:endParaRPr lang="ru-RU" sz="2000" dirty="0"/>
          </a:p>
        </p:txBody>
      </p:sp>
      <p:sp>
        <p:nvSpPr>
          <p:cNvPr id="8" name="Прямоугольник: скругленные углы 5">
            <a:extLst>
              <a:ext uri="{FF2B5EF4-FFF2-40B4-BE49-F238E27FC236}">
                <a16:creationId xmlns:a16="http://schemas.microsoft.com/office/drawing/2014/main" xmlns="" id="{9F6E69A9-5301-7B4E-92FA-1F8457768E3C}"/>
              </a:ext>
            </a:extLst>
          </p:cNvPr>
          <p:cNvSpPr/>
          <p:nvPr/>
        </p:nvSpPr>
        <p:spPr>
          <a:xfrm>
            <a:off x="704193" y="3321269"/>
            <a:ext cx="10731062" cy="2848303"/>
          </a:xfrm>
          <a:prstGeom prst="roundRect">
            <a:avLst>
              <a:gd name="adj" fmla="val 6704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D910EEE-BC29-304B-9E47-CEEC63703760}"/>
              </a:ext>
            </a:extLst>
          </p:cNvPr>
          <p:cNvSpPr txBox="1"/>
          <p:nvPr/>
        </p:nvSpPr>
        <p:spPr>
          <a:xfrm>
            <a:off x="1770752" y="3558653"/>
            <a:ext cx="9295656" cy="646331"/>
          </a:xfrm>
          <a:prstGeom prst="rect">
            <a:avLst/>
          </a:prstGeom>
          <a:noFill/>
        </p:spPr>
        <p:txBody>
          <a:bodyPr wrap="square" rtlCol="0" anchor="t" anchorCtr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Тезис 1 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Проект актуален из-за высокого уровня стресса у беременных, что ухудшает их здоровье и здоровье детей.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89DE830-45A8-874C-AFAB-3F5290048970}"/>
              </a:ext>
            </a:extLst>
          </p:cNvPr>
          <p:cNvSpPr txBox="1"/>
          <p:nvPr/>
        </p:nvSpPr>
        <p:spPr>
          <a:xfrm>
            <a:off x="1770752" y="4324794"/>
            <a:ext cx="929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Тезис </a:t>
            </a:r>
            <a:r>
              <a:rPr lang="en-US" dirty="0" smtClean="0">
                <a:solidFill>
                  <a:schemeClr val="bg1"/>
                </a:solidFill>
              </a:rPr>
              <a:t>2</a:t>
            </a:r>
            <a:r>
              <a:rPr lang="ru-RU" dirty="0" smtClean="0">
                <a:solidFill>
                  <a:schemeClr val="bg1"/>
                </a:solidFill>
              </a:rPr>
              <a:t>  </a:t>
            </a:r>
            <a:r>
              <a:rPr lang="ru-RU" dirty="0">
                <a:solidFill>
                  <a:schemeClr val="bg1"/>
                </a:solidFill>
              </a:rPr>
              <a:t>Решаются проблемы низкой осведомленности, отсутствия знаний о безопасных упражнениях и поддержки.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FE56765F-582D-8346-8EDF-C67D0745B7AB}"/>
              </a:ext>
            </a:extLst>
          </p:cNvPr>
          <p:cNvSpPr txBox="1"/>
          <p:nvPr/>
        </p:nvSpPr>
        <p:spPr>
          <a:xfrm>
            <a:off x="1770752" y="5160779"/>
            <a:ext cx="92956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Тезис </a:t>
            </a:r>
            <a:r>
              <a:rPr lang="en-US" dirty="0" smtClean="0">
                <a:solidFill>
                  <a:schemeClr val="bg1"/>
                </a:solidFill>
              </a:rPr>
              <a:t>3</a:t>
            </a:r>
            <a:r>
              <a:rPr lang="ru-RU" dirty="0" smtClean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Проект реализуется в Сургуте и </a:t>
            </a:r>
            <a:r>
              <a:rPr lang="ru-RU" dirty="0" err="1">
                <a:solidFill>
                  <a:schemeClr val="bg1"/>
                </a:solidFill>
              </a:rPr>
              <a:t>Сургутском</a:t>
            </a:r>
            <a:r>
              <a:rPr lang="ru-RU" dirty="0">
                <a:solidFill>
                  <a:schemeClr val="bg1"/>
                </a:solidFill>
              </a:rPr>
              <a:t> районе, где в 2023 году было 6 636 родов.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3C306F3-43A5-3A4C-BCD8-D0207E3A747A}"/>
              </a:ext>
            </a:extLst>
          </p:cNvPr>
          <p:cNvSpPr txBox="1"/>
          <p:nvPr/>
        </p:nvSpPr>
        <p:spPr>
          <a:xfrm>
            <a:off x="943161" y="3372071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7CF2911-A4F6-6F4B-94D7-5D790B8B48F4}"/>
              </a:ext>
            </a:extLst>
          </p:cNvPr>
          <p:cNvSpPr txBox="1"/>
          <p:nvPr/>
        </p:nvSpPr>
        <p:spPr>
          <a:xfrm>
            <a:off x="919978" y="4177828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60AB43A-6FF0-EC46-A91F-70C0BBFB8398}"/>
              </a:ext>
            </a:extLst>
          </p:cNvPr>
          <p:cNvSpPr txBox="1"/>
          <p:nvPr/>
        </p:nvSpPr>
        <p:spPr>
          <a:xfrm>
            <a:off x="936912" y="5022280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chemeClr val="bg1"/>
                </a:solidFill>
                <a:latin typeface="Dita Sweet" panose="02000503090000020004" pitchFamily="50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05355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0BFE4FB-DBD4-3046-8961-57C86C99613F}"/>
              </a:ext>
            </a:extLst>
          </p:cNvPr>
          <p:cNvSpPr txBox="1"/>
          <p:nvPr/>
        </p:nvSpPr>
        <p:spPr>
          <a:xfrm>
            <a:off x="599090" y="588577"/>
            <a:ext cx="35686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Целевая аудитория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7A3FE0D1-C6A5-C04E-AEFC-D4902E28A74D}"/>
              </a:ext>
            </a:extLst>
          </p:cNvPr>
          <p:cNvSpPr txBox="1"/>
          <p:nvPr/>
        </p:nvSpPr>
        <p:spPr>
          <a:xfrm>
            <a:off x="599090" y="1545021"/>
            <a:ext cx="77076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Описывается основная целевая аудитория проекта, представляется ее социально-демографический паспорт: возраст, пол, социальный статус, уровень образования, занятость или ее отсутствие и пр.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41695" y="2797497"/>
            <a:ext cx="1044053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b="1" dirty="0"/>
              <a:t>Основной сегмент:</a:t>
            </a:r>
            <a:r>
              <a:rPr lang="ru-RU" dirty="0"/>
              <a:t> Беременные женщины в возрасте от 18 до 49 лет, проживающие в Сургуте и </a:t>
            </a:r>
            <a:r>
              <a:rPr lang="ru-RU" dirty="0" err="1"/>
              <a:t>Сургутском</a:t>
            </a:r>
            <a:r>
              <a:rPr lang="ru-RU" dirty="0"/>
              <a:t> районе.</a:t>
            </a:r>
          </a:p>
          <a:p>
            <a:pPr fontAlgn="base"/>
            <a:r>
              <a:rPr lang="ru-RU" b="1" dirty="0"/>
              <a:t>Социально-демографический паспорт:</a:t>
            </a:r>
            <a:endParaRPr lang="ru-RU" dirty="0"/>
          </a:p>
          <a:p>
            <a:pPr fontAlgn="base"/>
            <a:r>
              <a:rPr lang="ru-RU" b="1" dirty="0"/>
              <a:t>Возраст:</a:t>
            </a:r>
            <a:r>
              <a:rPr lang="ru-RU" dirty="0"/>
              <a:t> 18-49 лет.</a:t>
            </a:r>
          </a:p>
          <a:p>
            <a:pPr fontAlgn="base"/>
            <a:r>
              <a:rPr lang="ru-RU" b="1" dirty="0"/>
              <a:t>Пол:</a:t>
            </a:r>
            <a:r>
              <a:rPr lang="ru-RU" dirty="0"/>
              <a:t> Женский.</a:t>
            </a:r>
          </a:p>
          <a:p>
            <a:pPr fontAlgn="base"/>
            <a:r>
              <a:rPr lang="ru-RU" b="1" dirty="0"/>
              <a:t>Социальный статус:</a:t>
            </a:r>
            <a:r>
              <a:rPr lang="ru-RU" dirty="0"/>
              <a:t> Замужние, в разводе, одинокие, многодетные семьи.</a:t>
            </a:r>
          </a:p>
          <a:p>
            <a:pPr fontAlgn="base"/>
            <a:r>
              <a:rPr lang="ru-RU" b="1" dirty="0"/>
              <a:t>Уровень образования:</a:t>
            </a:r>
            <a:r>
              <a:rPr lang="ru-RU" dirty="0"/>
              <a:t> Средний и высший.</a:t>
            </a:r>
          </a:p>
          <a:p>
            <a:pPr fontAlgn="base"/>
            <a:r>
              <a:rPr lang="ru-RU" b="1" dirty="0"/>
              <a:t>Занятость:</a:t>
            </a:r>
            <a:r>
              <a:rPr lang="ru-RU" dirty="0"/>
              <a:t> Работающие, безработные, студентки, домохозяйки.</a:t>
            </a:r>
          </a:p>
          <a:p>
            <a:pPr fontAlgn="base"/>
            <a:r>
              <a:rPr lang="ru-RU" b="1" dirty="0"/>
              <a:t>Доход:</a:t>
            </a:r>
            <a:r>
              <a:rPr lang="ru-RU" dirty="0"/>
              <a:t> Средний и ниже среднего.</a:t>
            </a:r>
          </a:p>
          <a:p>
            <a:pPr fontAlgn="base"/>
            <a:r>
              <a:rPr lang="ru-RU" b="1" dirty="0"/>
              <a:t>Особенности:</a:t>
            </a:r>
            <a:r>
              <a:rPr lang="ru-RU" dirty="0"/>
              <a:t> Женщины, испытывающие стресс и тревогу, ищущие поддержку и знания для успешного прохождения беременности и родов.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32522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FD9C88-5035-B741-9EF2-4D25C8FCEB64}"/>
              </a:ext>
            </a:extLst>
          </p:cNvPr>
          <p:cNvSpPr txBox="1"/>
          <p:nvPr/>
        </p:nvSpPr>
        <p:spPr>
          <a:xfrm>
            <a:off x="599090" y="588577"/>
            <a:ext cx="6250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Стадия проекта. Зрелость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49E9D96-F053-B14C-97B3-0191C1B7F1A9}"/>
              </a:ext>
            </a:extLst>
          </p:cNvPr>
          <p:cNvSpPr txBox="1"/>
          <p:nvPr/>
        </p:nvSpPr>
        <p:spPr>
          <a:xfrm>
            <a:off x="1039528" y="1918069"/>
            <a:ext cx="10290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 smtClean="0"/>
              <a:t>Активный </a:t>
            </a:r>
            <a:r>
              <a:rPr lang="ru-RU" sz="2000" dirty="0"/>
              <a:t>проект (продумана архитектура проекта собрана команда, понятны ресурсы, источники продвижения проекта, реализация начата/продолжается</a:t>
            </a:r>
            <a:r>
              <a:rPr lang="ru-RU" sz="2000" dirty="0" smtClean="0"/>
              <a:t>)</a:t>
            </a:r>
            <a:endParaRPr lang="ru-RU" sz="2000" dirty="0"/>
          </a:p>
        </p:txBody>
      </p:sp>
      <p:sp>
        <p:nvSpPr>
          <p:cNvPr id="8" name="Овал 2">
            <a:extLst>
              <a:ext uri="{FF2B5EF4-FFF2-40B4-BE49-F238E27FC236}">
                <a16:creationId xmlns:a16="http://schemas.microsoft.com/office/drawing/2014/main" xmlns="" id="{A17177B6-1C68-8E47-9657-8BC211F975BA}"/>
              </a:ext>
            </a:extLst>
          </p:cNvPr>
          <p:cNvSpPr/>
          <p:nvPr/>
        </p:nvSpPr>
        <p:spPr>
          <a:xfrm>
            <a:off x="707844" y="198321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1D715F0-A4C3-AB47-8EB8-B2A9F769791D}"/>
              </a:ext>
            </a:extLst>
          </p:cNvPr>
          <p:cNvSpPr txBox="1"/>
          <p:nvPr/>
        </p:nvSpPr>
        <p:spPr>
          <a:xfrm>
            <a:off x="599090" y="1324418"/>
            <a:ext cx="10731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ru-RU" sz="2000" dirty="0"/>
              <a:t>Выбирается один из возможных вариантов статусов проекта:</a:t>
            </a:r>
          </a:p>
        </p:txBody>
      </p:sp>
    </p:spTree>
    <p:extLst>
      <p:ext uri="{BB962C8B-B14F-4D97-AF65-F5344CB8AC3E}">
        <p14:creationId xmlns:p14="http://schemas.microsoft.com/office/powerpoint/2010/main" val="2406778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4D0987B-83B4-AA46-BFCD-AB6618EC16FA}"/>
              </a:ext>
            </a:extLst>
          </p:cNvPr>
          <p:cNvSpPr txBox="1"/>
          <p:nvPr/>
        </p:nvSpPr>
        <p:spPr>
          <a:xfrm>
            <a:off x="599090" y="588577"/>
            <a:ext cx="7226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Миссия проекта. Цели и задачи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D9C69FB-0247-0B45-B74E-CC7C827B27CE}"/>
              </a:ext>
            </a:extLst>
          </p:cNvPr>
          <p:cNvSpPr txBox="1"/>
          <p:nvPr/>
        </p:nvSpPr>
        <p:spPr>
          <a:xfrm>
            <a:off x="599090" y="1301123"/>
            <a:ext cx="110787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Миссия проекта: Обеспечить </a:t>
            </a:r>
            <a:r>
              <a:rPr lang="ru-RU" sz="2000" dirty="0"/>
              <a:t>беременных женщин необходимой поддержкой, знаниями и навыками для комфортного и безопасного прохождения беременности и родов, способствуя здоровью матери и ребенка.</a:t>
            </a:r>
            <a:endParaRPr lang="ru-RU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278B6A2-483B-5041-9AAB-37FF081A67F6}"/>
              </a:ext>
            </a:extLst>
          </p:cNvPr>
          <p:cNvSpPr txBox="1"/>
          <p:nvPr/>
        </p:nvSpPr>
        <p:spPr>
          <a:xfrm>
            <a:off x="787531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A72E88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1ED018C-C8C8-FC47-9904-8EE67C111AE9}"/>
              </a:ext>
            </a:extLst>
          </p:cNvPr>
          <p:cNvSpPr txBox="1"/>
          <p:nvPr/>
        </p:nvSpPr>
        <p:spPr>
          <a:xfrm>
            <a:off x="764348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D3663EC-3DC1-1547-9D13-5F13AA9CB760}"/>
              </a:ext>
            </a:extLst>
          </p:cNvPr>
          <p:cNvSpPr txBox="1"/>
          <p:nvPr/>
        </p:nvSpPr>
        <p:spPr>
          <a:xfrm>
            <a:off x="781282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A72E88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03A1142-CF42-E546-891A-29A412372602}"/>
              </a:ext>
            </a:extLst>
          </p:cNvPr>
          <p:cNvSpPr txBox="1"/>
          <p:nvPr/>
        </p:nvSpPr>
        <p:spPr>
          <a:xfrm>
            <a:off x="4898792" y="3199152"/>
            <a:ext cx="5469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B9D04A"/>
                </a:solidFill>
                <a:latin typeface="Dita Sweet" panose="02000503090000020004" pitchFamily="50" charset="0"/>
              </a:rPr>
              <a:t>1</a:t>
            </a:r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7C7FB12-663E-BB45-B0AE-A412BADB16B3}"/>
              </a:ext>
            </a:extLst>
          </p:cNvPr>
          <p:cNvSpPr txBox="1"/>
          <p:nvPr/>
        </p:nvSpPr>
        <p:spPr>
          <a:xfrm>
            <a:off x="4875609" y="4004909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2.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6AF7BDC-95D7-3642-91FF-A8B00E650BBC}"/>
              </a:ext>
            </a:extLst>
          </p:cNvPr>
          <p:cNvSpPr txBox="1"/>
          <p:nvPr/>
        </p:nvSpPr>
        <p:spPr>
          <a:xfrm>
            <a:off x="4892543" y="4849361"/>
            <a:ext cx="67518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>
                <a:solidFill>
                  <a:srgbClr val="B9D04A"/>
                </a:solidFill>
                <a:latin typeface="Dita Sweet" panose="02000503090000020004" pitchFamily="50" charset="0"/>
              </a:rPr>
              <a:t>3.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EBA06FC8-20DC-1442-B6F9-1D752E470FFA}"/>
              </a:ext>
            </a:extLst>
          </p:cNvPr>
          <p:cNvSpPr txBox="1"/>
          <p:nvPr/>
        </p:nvSpPr>
        <p:spPr>
          <a:xfrm>
            <a:off x="786088" y="2534664"/>
            <a:ext cx="26773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Playfair Display SemiBold" pitchFamily="2" charset="-52"/>
              </a:rPr>
              <a:t>Цели и задачи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EAEF22A-80F6-934F-814E-7A34502A8484}"/>
              </a:ext>
            </a:extLst>
          </p:cNvPr>
          <p:cNvSpPr txBox="1"/>
          <p:nvPr/>
        </p:nvSpPr>
        <p:spPr>
          <a:xfrm>
            <a:off x="1430204" y="3346730"/>
            <a:ext cx="35415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Цели. </a:t>
            </a:r>
            <a:r>
              <a:rPr lang="ru-RU" sz="1400" dirty="0"/>
              <a:t>Повышение уровня осведомленности беременных женщин о физиологии и психологии беременности и родов.</a:t>
            </a:r>
            <a:endParaRPr lang="ru-RU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BA45BA0-D4B1-6C43-A815-242F5EBF451D}"/>
              </a:ext>
            </a:extLst>
          </p:cNvPr>
          <p:cNvSpPr txBox="1"/>
          <p:nvPr/>
        </p:nvSpPr>
        <p:spPr>
          <a:xfrm>
            <a:off x="1430204" y="4175376"/>
            <a:ext cx="35415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Цели </a:t>
            </a:r>
            <a:r>
              <a:rPr lang="ru-RU" sz="1400" dirty="0"/>
              <a:t>Обучение методам </a:t>
            </a:r>
            <a:r>
              <a:rPr lang="ru-RU" sz="1400" dirty="0" err="1"/>
              <a:t>саморегуляции</a:t>
            </a:r>
            <a:r>
              <a:rPr lang="ru-RU" sz="1400" dirty="0"/>
              <a:t> и безопасным физическим практикам для уменьшения стресса и подготовки к родам.</a:t>
            </a:r>
            <a:endParaRPr lang="ru-RU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A02AC18-941A-574F-8D29-652E047DEC2E}"/>
              </a:ext>
            </a:extLst>
          </p:cNvPr>
          <p:cNvSpPr txBox="1"/>
          <p:nvPr/>
        </p:nvSpPr>
        <p:spPr>
          <a:xfrm>
            <a:off x="1430204" y="5084110"/>
            <a:ext cx="35415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Цели </a:t>
            </a:r>
            <a:r>
              <a:rPr lang="ru-RU" sz="1400" dirty="0"/>
              <a:t>Создание поддерживающего сообщества для беременных женщин, способствующего снижению тревожности и укреплению уверенности.</a:t>
            </a:r>
            <a:endParaRPr lang="ru-RU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3B1BA54-CEA8-324D-A51C-67190010D735}"/>
              </a:ext>
            </a:extLst>
          </p:cNvPr>
          <p:cNvSpPr txBox="1"/>
          <p:nvPr/>
        </p:nvSpPr>
        <p:spPr>
          <a:xfrm>
            <a:off x="5637587" y="3346730"/>
            <a:ext cx="35415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Задачи </a:t>
            </a:r>
            <a:r>
              <a:rPr lang="ru-RU" sz="1400" dirty="0"/>
              <a:t>Разработать и реализовать программу просветительских </a:t>
            </a:r>
            <a:r>
              <a:rPr lang="ru-RU" sz="1400" dirty="0" err="1"/>
              <a:t>интенсивов</a:t>
            </a:r>
            <a:r>
              <a:rPr lang="ru-RU" sz="1400" dirty="0"/>
              <a:t> для беременных женщин.</a:t>
            </a:r>
            <a:endParaRPr lang="ru-RU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BEC083BC-A197-F644-8276-D16BE958C6FF}"/>
              </a:ext>
            </a:extLst>
          </p:cNvPr>
          <p:cNvSpPr txBox="1"/>
          <p:nvPr/>
        </p:nvSpPr>
        <p:spPr>
          <a:xfrm>
            <a:off x="5637587" y="4175376"/>
            <a:ext cx="35415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Задачи </a:t>
            </a:r>
            <a:r>
              <a:rPr lang="ru-RU" sz="1400" dirty="0"/>
              <a:t>Организовать и провести занятия по йоге для беременных, направленные на физическую подготовку и укрепление здоровья.</a:t>
            </a:r>
            <a:endParaRPr lang="ru-RU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13142D69-389E-FA41-B6F5-C90265FC495B}"/>
              </a:ext>
            </a:extLst>
          </p:cNvPr>
          <p:cNvSpPr txBox="1"/>
          <p:nvPr/>
        </p:nvSpPr>
        <p:spPr>
          <a:xfrm>
            <a:off x="5637587" y="5084110"/>
            <a:ext cx="35415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Задачи </a:t>
            </a:r>
            <a:r>
              <a:rPr lang="ru-RU" sz="1400" dirty="0"/>
              <a:t>Создать и поддерживать тематический чат в социальной сети для обмена опытом и психологической поддержки участниц проекта.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478707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4690254-2E86-BE45-BDF3-C531AFA98911}"/>
              </a:ext>
            </a:extLst>
          </p:cNvPr>
          <p:cNvSpPr txBox="1"/>
          <p:nvPr/>
        </p:nvSpPr>
        <p:spPr>
          <a:xfrm>
            <a:off x="599090" y="588577"/>
            <a:ext cx="253146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Суть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137FA73-FDF5-4545-9A83-B81C56B1FB7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Кратко и тезисно описывается суть проекта: что за проект, какая «механика» проекта, из каких инициатив/событий состоит проект, как реализуется либо будет реализовываться проекта</a:t>
            </a:r>
          </a:p>
        </p:txBody>
      </p:sp>
      <p:sp>
        <p:nvSpPr>
          <p:cNvPr id="8" name="Прямоугольник: скругленные углы 11">
            <a:extLst>
              <a:ext uri="{FF2B5EF4-FFF2-40B4-BE49-F238E27FC236}">
                <a16:creationId xmlns:a16="http://schemas.microsoft.com/office/drawing/2014/main" xmlns="" id="{A94B22EA-478D-ED42-A6D1-AF33314DED96}"/>
              </a:ext>
            </a:extLst>
          </p:cNvPr>
          <p:cNvSpPr/>
          <p:nvPr/>
        </p:nvSpPr>
        <p:spPr>
          <a:xfrm>
            <a:off x="1266718" y="2254942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1400" dirty="0"/>
              <a:t>Тезис </a:t>
            </a:r>
            <a:r>
              <a:rPr lang="ru-RU" sz="1400" dirty="0" smtClean="0"/>
              <a:t>1. </a:t>
            </a:r>
            <a:r>
              <a:rPr lang="ru-RU" sz="1400" dirty="0"/>
              <a:t>Проект "Здоровая беременность — здоровое поколение" направлен на поддержку беременных женщин через обучение и создание сообщества для снижения стресса и улучшения здоровья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xmlns="" id="{BEB46AAA-30A5-DB41-83AD-72BC9CB91D2F}"/>
              </a:ext>
            </a:extLst>
          </p:cNvPr>
          <p:cNvSpPr/>
          <p:nvPr/>
        </p:nvSpPr>
        <p:spPr>
          <a:xfrm>
            <a:off x="1266718" y="3640621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1400" dirty="0"/>
              <a:t>Тезис </a:t>
            </a:r>
            <a:r>
              <a:rPr lang="ru-RU" sz="1400" dirty="0" smtClean="0"/>
              <a:t>2. </a:t>
            </a:r>
            <a:r>
              <a:rPr lang="ru-RU" sz="1400" dirty="0"/>
              <a:t>Механика проекта включает просветительские </a:t>
            </a:r>
            <a:r>
              <a:rPr lang="ru-RU" sz="1400" dirty="0" err="1"/>
              <a:t>интенсивы</a:t>
            </a:r>
            <a:r>
              <a:rPr lang="ru-RU" sz="1400" dirty="0"/>
              <a:t>, занятия йогой для беременных и создание онлайн-сообщества для обмена опытом и поддержки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10" name="Прямоугольник: скругленные углы 16">
            <a:extLst>
              <a:ext uri="{FF2B5EF4-FFF2-40B4-BE49-F238E27FC236}">
                <a16:creationId xmlns:a16="http://schemas.microsoft.com/office/drawing/2014/main" xmlns="" id="{67F45B01-050D-CE47-83F2-B1A6474A87AF}"/>
              </a:ext>
            </a:extLst>
          </p:cNvPr>
          <p:cNvSpPr/>
          <p:nvPr/>
        </p:nvSpPr>
        <p:spPr>
          <a:xfrm>
            <a:off x="1266718" y="5026300"/>
            <a:ext cx="9658564" cy="1150475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r>
              <a:rPr lang="ru-RU" sz="1400" dirty="0"/>
              <a:t>Тезис </a:t>
            </a:r>
            <a:r>
              <a:rPr lang="ru-RU" sz="1400" dirty="0" smtClean="0"/>
              <a:t>3. </a:t>
            </a:r>
            <a:r>
              <a:rPr lang="ru-RU" sz="1400" dirty="0"/>
              <a:t>Проект реализуется через серии мероприятий: лекции, практические занятия, онлайн-чаты и распространение памяток, что помогает женщинам подготовиться к родам и сохранить здоровье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1039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E5D33E-8624-9F40-B0DC-F3E78C924CAB}"/>
              </a:ext>
            </a:extLst>
          </p:cNvPr>
          <p:cNvSpPr txBox="1"/>
          <p:nvPr/>
        </p:nvSpPr>
        <p:spPr>
          <a:xfrm>
            <a:off x="599090" y="588577"/>
            <a:ext cx="34323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Механика проекта</a:t>
            </a:r>
          </a:p>
          <a:p>
            <a:endParaRPr lang="ru-RU" sz="2800" dirty="0">
              <a:solidFill>
                <a:srgbClr val="A72E88"/>
              </a:solidFill>
              <a:latin typeface="Playfair Display SemiBold" pitchFamily="2" charset="-5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9A60232-FEBC-9240-8017-B07BA7245877}"/>
              </a:ext>
            </a:extLst>
          </p:cNvPr>
          <p:cNvSpPr txBox="1"/>
          <p:nvPr/>
        </p:nvSpPr>
        <p:spPr>
          <a:xfrm>
            <a:off x="599090" y="1311852"/>
            <a:ext cx="1073106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Описываются отличительные характеристики проекта с точки зрения его реализации: </a:t>
            </a:r>
            <a:br>
              <a:rPr lang="ru-RU" sz="2000" dirty="0"/>
            </a:br>
            <a:r>
              <a:rPr lang="ru-RU" sz="2000" dirty="0"/>
              <a:t>как происходит запуск проекта, какие используются инструменты, какая последовательность шагов по созданию проекта применяются</a:t>
            </a:r>
          </a:p>
        </p:txBody>
      </p:sp>
      <p:sp>
        <p:nvSpPr>
          <p:cNvPr id="8" name="Прямоугольник: скругленные углы 6">
            <a:extLst>
              <a:ext uri="{FF2B5EF4-FFF2-40B4-BE49-F238E27FC236}">
                <a16:creationId xmlns:a16="http://schemas.microsoft.com/office/drawing/2014/main" xmlns="" id="{89879918-B16C-1F4D-A71E-A636346F56B4}"/>
              </a:ext>
            </a:extLst>
          </p:cNvPr>
          <p:cNvSpPr/>
          <p:nvPr/>
        </p:nvSpPr>
        <p:spPr>
          <a:xfrm>
            <a:off x="599090" y="2475552"/>
            <a:ext cx="4845269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/>
              <a:t>Описание запуска </a:t>
            </a:r>
            <a:r>
              <a:rPr lang="ru-RU" sz="1400" dirty="0" smtClean="0"/>
              <a:t>проекта. </a:t>
            </a:r>
            <a:r>
              <a:rPr lang="ru-RU" sz="1400" dirty="0"/>
              <a:t>Проект начинается с разработки концепции и планирования мероприятий. Затем осуществляется рекламная кампания для привлечения участников, формируется команда специалистов и волонтеров. После этого проводятся образовательные и практические занятия, а также создаются поддерживающие сообщества для беременных женщин.</a:t>
            </a:r>
            <a:endParaRPr lang="ru-RU" sz="1400" dirty="0"/>
          </a:p>
        </p:txBody>
      </p:sp>
      <p:sp>
        <p:nvSpPr>
          <p:cNvPr id="9" name="Прямоугольник: скругленные углы 7">
            <a:extLst>
              <a:ext uri="{FF2B5EF4-FFF2-40B4-BE49-F238E27FC236}">
                <a16:creationId xmlns:a16="http://schemas.microsoft.com/office/drawing/2014/main" xmlns="" id="{C99722BC-85BA-A140-9E9E-71C5F0D0B7CC}"/>
              </a:ext>
            </a:extLst>
          </p:cNvPr>
          <p:cNvSpPr/>
          <p:nvPr/>
        </p:nvSpPr>
        <p:spPr>
          <a:xfrm>
            <a:off x="5559973" y="2475552"/>
            <a:ext cx="6032938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/>
              <a:t>Инструменты:</a:t>
            </a:r>
          </a:p>
          <a:p>
            <a:pPr fontAlgn="base"/>
            <a:r>
              <a:rPr lang="ru-RU" sz="1400" b="1" dirty="0" smtClean="0"/>
              <a:t>1. Онлайн-платформы</a:t>
            </a:r>
            <a:r>
              <a:rPr lang="ru-RU" sz="1400" b="1" dirty="0"/>
              <a:t>:</a:t>
            </a:r>
            <a:r>
              <a:rPr lang="ru-RU" sz="1400" dirty="0"/>
              <a:t> Использование социальных сетей и </a:t>
            </a:r>
            <a:r>
              <a:rPr lang="ru-RU" sz="1400" dirty="0" err="1"/>
              <a:t>мессенджеров</a:t>
            </a:r>
            <a:r>
              <a:rPr lang="ru-RU" sz="1400" dirty="0"/>
              <a:t> для продвижения и взаимодействия с участниками.</a:t>
            </a:r>
          </a:p>
          <a:p>
            <a:pPr fontAlgn="base"/>
            <a:r>
              <a:rPr lang="ru-RU" sz="1400" b="1" dirty="0" smtClean="0"/>
              <a:t>2. Образовательные </a:t>
            </a:r>
            <a:r>
              <a:rPr lang="ru-RU" sz="1400" b="1" dirty="0"/>
              <a:t>материалы:</a:t>
            </a:r>
            <a:r>
              <a:rPr lang="ru-RU" sz="1400" dirty="0"/>
              <a:t> Разработка лекций, практических пособий и памяток для беременных.</a:t>
            </a:r>
          </a:p>
          <a:p>
            <a:pPr fontAlgn="base"/>
            <a:r>
              <a:rPr lang="ru-RU" sz="1400" b="1" dirty="0" smtClean="0"/>
              <a:t>3. Техническое </a:t>
            </a:r>
            <a:r>
              <a:rPr lang="ru-RU" sz="1400" b="1" dirty="0"/>
              <a:t>оборудование:</a:t>
            </a:r>
            <a:r>
              <a:rPr lang="ru-RU" sz="1400" dirty="0"/>
              <a:t> Аудиовизуальные устройства для проведения лекций и практических занятий.</a:t>
            </a:r>
          </a:p>
        </p:txBody>
      </p:sp>
      <p:sp>
        <p:nvSpPr>
          <p:cNvPr id="10" name="Прямоугольник: скругленные углы 8">
            <a:extLst>
              <a:ext uri="{FF2B5EF4-FFF2-40B4-BE49-F238E27FC236}">
                <a16:creationId xmlns:a16="http://schemas.microsoft.com/office/drawing/2014/main" xmlns="" id="{2FEE36DE-3F0A-2C4F-8F97-DC06DFD1A9D9}"/>
              </a:ext>
            </a:extLst>
          </p:cNvPr>
          <p:cNvSpPr/>
          <p:nvPr/>
        </p:nvSpPr>
        <p:spPr>
          <a:xfrm>
            <a:off x="599090" y="4398057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/>
              <a:t>Последовательность:</a:t>
            </a:r>
          </a:p>
          <a:p>
            <a:pPr fontAlgn="base"/>
            <a:r>
              <a:rPr lang="ru-RU" sz="1400" b="1" dirty="0" smtClean="0"/>
              <a:t>1. Разработка </a:t>
            </a:r>
            <a:r>
              <a:rPr lang="ru-RU" sz="1400" b="1" dirty="0"/>
              <a:t>и планирование:</a:t>
            </a:r>
            <a:r>
              <a:rPr lang="ru-RU" sz="1400" dirty="0"/>
              <a:t> Определение целей, задач и формата мероприятий.</a:t>
            </a:r>
          </a:p>
          <a:p>
            <a:pPr fontAlgn="base"/>
            <a:r>
              <a:rPr lang="ru-RU" sz="1400" b="1" dirty="0" smtClean="0"/>
              <a:t>2. Рекламная </a:t>
            </a:r>
            <a:r>
              <a:rPr lang="ru-RU" sz="1400" b="1" dirty="0"/>
              <a:t>кампания:</a:t>
            </a:r>
            <a:r>
              <a:rPr lang="ru-RU" sz="1400" dirty="0"/>
              <a:t> Привлечение участников через социальные сети, партнерские организации и местные СМИ.</a:t>
            </a:r>
          </a:p>
          <a:p>
            <a:pPr fontAlgn="base"/>
            <a:r>
              <a:rPr lang="ru-RU" sz="1400" b="1" dirty="0" smtClean="0"/>
              <a:t>3. Реализация </a:t>
            </a:r>
            <a:r>
              <a:rPr lang="ru-RU" sz="1400" b="1" dirty="0"/>
              <a:t>мероприятий:</a:t>
            </a:r>
            <a:r>
              <a:rPr lang="ru-RU" sz="1400" dirty="0"/>
              <a:t> Проведение лекций, практических занятий и создание поддерживающих сообществ.</a:t>
            </a:r>
          </a:p>
          <a:p>
            <a:pPr fontAlgn="base"/>
            <a:r>
              <a:rPr lang="ru-RU" sz="1400" b="1" dirty="0" smtClean="0"/>
              <a:t>4. Оценка </a:t>
            </a:r>
            <a:r>
              <a:rPr lang="ru-RU" sz="1400" b="1" dirty="0"/>
              <a:t>и мониторинг:</a:t>
            </a:r>
            <a:r>
              <a:rPr lang="ru-RU" sz="1400" dirty="0"/>
              <a:t> Сбор обратной связи, анализ результатов и внесение корректировок.</a:t>
            </a:r>
          </a:p>
        </p:txBody>
      </p:sp>
    </p:spTree>
    <p:extLst>
      <p:ext uri="{BB962C8B-B14F-4D97-AF65-F5344CB8AC3E}">
        <p14:creationId xmlns:p14="http://schemas.microsoft.com/office/powerpoint/2010/main" val="264285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02DB4CB-73D1-2148-924A-D3D1A20C3243}"/>
              </a:ext>
            </a:extLst>
          </p:cNvPr>
          <p:cNvSpPr txBox="1"/>
          <p:nvPr/>
        </p:nvSpPr>
        <p:spPr>
          <a:xfrm>
            <a:off x="599090" y="588577"/>
            <a:ext cx="56060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Основные результаты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6012B77-6744-9940-BDBF-145020A371EA}"/>
              </a:ext>
            </a:extLst>
          </p:cNvPr>
          <p:cNvSpPr txBox="1"/>
          <p:nvPr/>
        </p:nvSpPr>
        <p:spPr>
          <a:xfrm>
            <a:off x="599090" y="1311852"/>
            <a:ext cx="107310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Указывается до 5 основных результатов проекта, которые будут достигнуты в 2024 году </a:t>
            </a:r>
            <a:br>
              <a:rPr lang="ru-RU" sz="2000" dirty="0"/>
            </a:br>
            <a:r>
              <a:rPr lang="ru-RU" sz="2000" dirty="0"/>
              <a:t>и в последующем периоде</a:t>
            </a:r>
          </a:p>
        </p:txBody>
      </p:sp>
      <p:sp>
        <p:nvSpPr>
          <p:cNvPr id="8" name="Овал 9">
            <a:extLst>
              <a:ext uri="{FF2B5EF4-FFF2-40B4-BE49-F238E27FC236}">
                <a16:creationId xmlns:a16="http://schemas.microsoft.com/office/drawing/2014/main" xmlns="" id="{95A6727E-4E54-5049-AD3F-7E4D733BE664}"/>
              </a:ext>
            </a:extLst>
          </p:cNvPr>
          <p:cNvSpPr/>
          <p:nvPr/>
        </p:nvSpPr>
        <p:spPr>
          <a:xfrm>
            <a:off x="707844" y="229660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10">
            <a:extLst>
              <a:ext uri="{FF2B5EF4-FFF2-40B4-BE49-F238E27FC236}">
                <a16:creationId xmlns:a16="http://schemas.microsoft.com/office/drawing/2014/main" xmlns="" id="{F97F9C59-89C4-ED46-BC9F-0D3E4EABDB46}"/>
              </a:ext>
            </a:extLst>
          </p:cNvPr>
          <p:cNvSpPr/>
          <p:nvPr/>
        </p:nvSpPr>
        <p:spPr>
          <a:xfrm>
            <a:off x="707844" y="293718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11">
            <a:extLst>
              <a:ext uri="{FF2B5EF4-FFF2-40B4-BE49-F238E27FC236}">
                <a16:creationId xmlns:a16="http://schemas.microsoft.com/office/drawing/2014/main" xmlns="" id="{0B50C7FF-C535-C04C-BB21-B8312DB0B06A}"/>
              </a:ext>
            </a:extLst>
          </p:cNvPr>
          <p:cNvSpPr/>
          <p:nvPr/>
        </p:nvSpPr>
        <p:spPr>
          <a:xfrm>
            <a:off x="707844" y="3555730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2">
            <a:extLst>
              <a:ext uri="{FF2B5EF4-FFF2-40B4-BE49-F238E27FC236}">
                <a16:creationId xmlns:a16="http://schemas.microsoft.com/office/drawing/2014/main" xmlns="" id="{1A11A1F6-0531-364A-AD8A-E589334E16B2}"/>
              </a:ext>
            </a:extLst>
          </p:cNvPr>
          <p:cNvSpPr/>
          <p:nvPr/>
        </p:nvSpPr>
        <p:spPr>
          <a:xfrm>
            <a:off x="707844" y="4174327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3">
            <a:extLst>
              <a:ext uri="{FF2B5EF4-FFF2-40B4-BE49-F238E27FC236}">
                <a16:creationId xmlns:a16="http://schemas.microsoft.com/office/drawing/2014/main" xmlns="" id="{D73557A0-38A9-CB4B-B14C-F1430907911C}"/>
              </a:ext>
            </a:extLst>
          </p:cNvPr>
          <p:cNvSpPr/>
          <p:nvPr/>
        </p:nvSpPr>
        <p:spPr>
          <a:xfrm>
            <a:off x="707844" y="4799034"/>
            <a:ext cx="239283" cy="239283"/>
          </a:xfrm>
          <a:prstGeom prst="ellipse">
            <a:avLst/>
          </a:prstGeom>
          <a:solidFill>
            <a:srgbClr val="B9D0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8678E1D-1ED6-9A49-824B-A22693BFE844}"/>
              </a:ext>
            </a:extLst>
          </p:cNvPr>
          <p:cNvSpPr txBox="1"/>
          <p:nvPr/>
        </p:nvSpPr>
        <p:spPr>
          <a:xfrm>
            <a:off x="1096871" y="2219793"/>
            <a:ext cx="103246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1. </a:t>
            </a:r>
            <a:r>
              <a:rPr lang="ru-RU" sz="1400" b="1" dirty="0"/>
              <a:t>Увеличение числа подготовленных беременных женщин</a:t>
            </a:r>
            <a:r>
              <a:rPr lang="ru-RU" sz="1400" b="1" dirty="0" smtClean="0"/>
              <a:t>: </a:t>
            </a:r>
            <a:r>
              <a:rPr lang="ru-RU" sz="1400" dirty="0" smtClean="0"/>
              <a:t>Не </a:t>
            </a:r>
            <a:r>
              <a:rPr lang="ru-RU" sz="1400" dirty="0"/>
              <a:t>менее </a:t>
            </a:r>
            <a:r>
              <a:rPr lang="ru-RU" sz="1400" dirty="0" smtClean="0"/>
              <a:t>150 </a:t>
            </a:r>
            <a:r>
              <a:rPr lang="ru-RU" sz="1400" dirty="0"/>
              <a:t>участниц проекта получат знания о физиологии и психологии беременности, методах </a:t>
            </a:r>
            <a:r>
              <a:rPr lang="ru-RU" sz="1400" dirty="0" err="1"/>
              <a:t>саморегуляции</a:t>
            </a:r>
            <a:r>
              <a:rPr lang="ru-RU" sz="1400" dirty="0"/>
              <a:t> и безопасных физических практиках.</a:t>
            </a:r>
          </a:p>
          <a:p>
            <a:endParaRPr lang="ru-RU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6DC87659-64EE-F442-B024-A538C907FAFE}"/>
              </a:ext>
            </a:extLst>
          </p:cNvPr>
          <p:cNvSpPr txBox="1"/>
          <p:nvPr/>
        </p:nvSpPr>
        <p:spPr>
          <a:xfrm>
            <a:off x="1096871" y="2844500"/>
            <a:ext cx="103246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2. </a:t>
            </a:r>
            <a:r>
              <a:rPr lang="ru-RU" sz="1400" b="1" dirty="0"/>
              <a:t>Создание поддерживающего сообщества</a:t>
            </a:r>
            <a:r>
              <a:rPr lang="ru-RU" sz="1400" b="1" dirty="0" smtClean="0"/>
              <a:t>: </a:t>
            </a:r>
            <a:r>
              <a:rPr lang="ru-RU" sz="1400" dirty="0" smtClean="0"/>
              <a:t>Формирование </a:t>
            </a:r>
            <a:r>
              <a:rPr lang="ru-RU" sz="1400" dirty="0"/>
              <a:t>активного онлайн-сообщества из не менее 100 беременных женщин, которые будут обмениваться опытом и поддерживать друг друга.</a:t>
            </a:r>
          </a:p>
          <a:p>
            <a:endParaRPr lang="ru-RU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D9F775E-F051-4040-A4CF-F5F248A66BCF}"/>
              </a:ext>
            </a:extLst>
          </p:cNvPr>
          <p:cNvSpPr txBox="1"/>
          <p:nvPr/>
        </p:nvSpPr>
        <p:spPr>
          <a:xfrm>
            <a:off x="1096871" y="3469207"/>
            <a:ext cx="10324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3. </a:t>
            </a:r>
            <a:r>
              <a:rPr lang="ru-RU" sz="1400" b="1" dirty="0" smtClean="0"/>
              <a:t>Снижение уровня тревожности: </a:t>
            </a:r>
            <a:r>
              <a:rPr lang="ru-RU" sz="1400" dirty="0" smtClean="0"/>
              <a:t>Участницы проекта продемонстрируют значительное снижение уровня стресса и тревожности благодаря полученным знаниям и поддержке.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52F3FE3-DDDF-F04D-99FC-5558F11755A7}"/>
              </a:ext>
            </a:extLst>
          </p:cNvPr>
          <p:cNvSpPr txBox="1"/>
          <p:nvPr/>
        </p:nvSpPr>
        <p:spPr>
          <a:xfrm>
            <a:off x="1096871" y="4093914"/>
            <a:ext cx="103246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4. </a:t>
            </a:r>
            <a:r>
              <a:rPr lang="ru-RU" sz="1400" b="1" dirty="0"/>
              <a:t>Повышение физической подготовки</a:t>
            </a:r>
            <a:r>
              <a:rPr lang="ru-RU" sz="1400" b="1" dirty="0" smtClean="0"/>
              <a:t>: </a:t>
            </a:r>
            <a:r>
              <a:rPr lang="ru-RU" sz="1400" dirty="0" smtClean="0"/>
              <a:t>Не </a:t>
            </a:r>
            <a:r>
              <a:rPr lang="ru-RU" sz="1400" dirty="0"/>
              <a:t>менее </a:t>
            </a:r>
            <a:r>
              <a:rPr lang="ru-RU" sz="1400" dirty="0" smtClean="0"/>
              <a:t>150 </a:t>
            </a:r>
            <a:r>
              <a:rPr lang="ru-RU" sz="1400" dirty="0"/>
              <a:t>женщин освоят безопасные физические практики, такие как йога для беременных, что улучшит их физическое состояние и подготовит к родам.</a:t>
            </a:r>
          </a:p>
          <a:p>
            <a:endParaRPr lang="ru-RU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26DD552-DC4B-A740-A522-4DBB1979DBB7}"/>
              </a:ext>
            </a:extLst>
          </p:cNvPr>
          <p:cNvSpPr txBox="1"/>
          <p:nvPr/>
        </p:nvSpPr>
        <p:spPr>
          <a:xfrm>
            <a:off x="1096871" y="4718621"/>
            <a:ext cx="10324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5. </a:t>
            </a:r>
            <a:r>
              <a:rPr lang="ru-RU" sz="1400" b="1" dirty="0" err="1"/>
              <a:t>лучшение</a:t>
            </a:r>
            <a:r>
              <a:rPr lang="ru-RU" sz="1400" b="1" dirty="0"/>
              <a:t> показателей здоровья </a:t>
            </a:r>
            <a:r>
              <a:rPr lang="ru-RU" sz="1400" b="1" dirty="0" err="1"/>
              <a:t>новорожденных:</a:t>
            </a:r>
            <a:r>
              <a:rPr lang="ru-RU" sz="1400" dirty="0" err="1"/>
              <a:t>Дети</a:t>
            </a:r>
            <a:r>
              <a:rPr lang="ru-RU" sz="1400" dirty="0"/>
              <a:t>, рожденные у участниц проекта, покажут более высокие значения по шкале </a:t>
            </a:r>
            <a:r>
              <a:rPr lang="ru-RU" sz="1400" dirty="0" err="1"/>
              <a:t>Апгар</a:t>
            </a:r>
            <a:r>
              <a:rPr lang="ru-RU" sz="1400" dirty="0"/>
              <a:t> благодаря лучшей подготовке матерей.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13168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CF9B926B-C25E-3643-8B89-D0DBA20B0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6881" y="333972"/>
            <a:ext cx="1176541" cy="611959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xmlns="" id="{69994135-0F8D-E842-A692-39AD48CECA8E}"/>
              </a:ext>
            </a:extLst>
          </p:cNvPr>
          <p:cNvSpPr/>
          <p:nvPr/>
        </p:nvSpPr>
        <p:spPr>
          <a:xfrm>
            <a:off x="325821" y="252248"/>
            <a:ext cx="11698013" cy="6492497"/>
          </a:xfrm>
          <a:prstGeom prst="roundRect">
            <a:avLst>
              <a:gd name="adj" fmla="val 5834"/>
            </a:avLst>
          </a:prstGeom>
          <a:noFill/>
          <a:ln w="19050">
            <a:solidFill>
              <a:srgbClr val="A2369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388475A-0C6F-9641-A042-B188E420BA4B}"/>
              </a:ext>
            </a:extLst>
          </p:cNvPr>
          <p:cNvSpPr txBox="1"/>
          <p:nvPr/>
        </p:nvSpPr>
        <p:spPr>
          <a:xfrm>
            <a:off x="599090" y="588577"/>
            <a:ext cx="593463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Информация о текущем статусе </a:t>
            </a:r>
            <a:b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</a:br>
            <a:r>
              <a:rPr lang="ru-RU" sz="2800" dirty="0">
                <a:solidFill>
                  <a:srgbClr val="A72E88"/>
                </a:solidFill>
                <a:latin typeface="Playfair Display SemiBold" pitchFamily="2" charset="-52"/>
              </a:rPr>
              <a:t>реализации проекта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7BAD028-2A95-2940-B0E2-3D9CF5EE1277}"/>
              </a:ext>
            </a:extLst>
          </p:cNvPr>
          <p:cNvSpPr txBox="1"/>
          <p:nvPr/>
        </p:nvSpPr>
        <p:spPr>
          <a:xfrm>
            <a:off x="599090" y="1584299"/>
            <a:ext cx="107310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Описывается тезисно какие на момент подачи заявки на конкурсный отбор выполнены «шаги» по реализации проекта. Желательно представить статистические данные, подтверждающие текущий статус проекта, а также представить ссылки на сайты/ видео-контент/статьи в СМИ / посты в соцсетях и прочее, подтверждающее текущий статус проекта</a:t>
            </a:r>
          </a:p>
        </p:txBody>
      </p:sp>
      <p:sp>
        <p:nvSpPr>
          <p:cNvPr id="8" name="Прямоугольник: скругленные углы 19">
            <a:extLst>
              <a:ext uri="{FF2B5EF4-FFF2-40B4-BE49-F238E27FC236}">
                <a16:creationId xmlns:a16="http://schemas.microsoft.com/office/drawing/2014/main" xmlns="" id="{C4169BAA-4B12-B14F-A2F9-009A19F16532}"/>
              </a:ext>
            </a:extLst>
          </p:cNvPr>
          <p:cNvSpPr/>
          <p:nvPr/>
        </p:nvSpPr>
        <p:spPr>
          <a:xfrm>
            <a:off x="599090" y="2454952"/>
            <a:ext cx="4845269" cy="1899040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fontAlgn="base"/>
            <a:r>
              <a:rPr lang="ru-RU" sz="1400" dirty="0"/>
              <a:t>Завершена разработка концепции проекта. </a:t>
            </a:r>
          </a:p>
          <a:p>
            <a:pPr fontAlgn="base"/>
            <a:r>
              <a:rPr lang="ru-RU" sz="1400" dirty="0"/>
              <a:t>Собрана команда специалистов и волонтеров. </a:t>
            </a:r>
          </a:p>
          <a:p>
            <a:pPr fontAlgn="base"/>
            <a:r>
              <a:rPr lang="ru-RU" sz="1400" dirty="0"/>
              <a:t>Подготовлены образовательные материалы: лекции, занятия, памятки. </a:t>
            </a:r>
          </a:p>
          <a:p>
            <a:pPr fontAlgn="base"/>
            <a:r>
              <a:rPr lang="ru-RU" sz="1400" dirty="0"/>
              <a:t>Начата рекламная кампания в </a:t>
            </a:r>
            <a:r>
              <a:rPr lang="ru-RU" sz="1400" dirty="0" err="1" smtClean="0"/>
              <a:t>соц.сетях</a:t>
            </a:r>
            <a:r>
              <a:rPr lang="ru-RU" sz="1400" dirty="0" smtClean="0"/>
              <a:t> </a:t>
            </a:r>
            <a:r>
              <a:rPr lang="ru-RU" sz="1400" dirty="0"/>
              <a:t>и на партнерских площадках. </a:t>
            </a:r>
          </a:p>
          <a:p>
            <a:pPr fontAlgn="base"/>
            <a:r>
              <a:rPr lang="ru-RU" sz="1400" dirty="0"/>
              <a:t>Открыта регистрация на </a:t>
            </a:r>
            <a:r>
              <a:rPr lang="ru-RU" sz="1400" dirty="0" err="1"/>
              <a:t>интенсивы</a:t>
            </a:r>
            <a:r>
              <a:rPr lang="ru-RU" sz="1400" dirty="0"/>
              <a:t>, принимаются заявки.</a:t>
            </a:r>
          </a:p>
        </p:txBody>
      </p:sp>
      <p:sp>
        <p:nvSpPr>
          <p:cNvPr id="9" name="Прямоугольник: скругленные углы 20">
            <a:extLst>
              <a:ext uri="{FF2B5EF4-FFF2-40B4-BE49-F238E27FC236}">
                <a16:creationId xmlns:a16="http://schemas.microsoft.com/office/drawing/2014/main" xmlns="" id="{444AD552-A7DD-B541-B481-B576E7BAE03B}"/>
              </a:ext>
            </a:extLst>
          </p:cNvPr>
          <p:cNvSpPr/>
          <p:nvPr/>
        </p:nvSpPr>
        <p:spPr>
          <a:xfrm>
            <a:off x="5559973" y="2322963"/>
            <a:ext cx="6032938" cy="104139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fontAlgn="base"/>
            <a:r>
              <a:rPr lang="ru-RU" sz="1400" dirty="0" smtClean="0"/>
              <a:t>СМИ. </a:t>
            </a:r>
            <a:endParaRPr lang="ru-RU" sz="1400" dirty="0"/>
          </a:p>
          <a:p>
            <a:pPr fontAlgn="base"/>
            <a:r>
              <a:rPr lang="ru-RU" sz="1400" dirty="0"/>
              <a:t>Интервью </a:t>
            </a:r>
            <a:r>
              <a:rPr lang="ru-RU" sz="1400" dirty="0" smtClean="0"/>
              <a:t>с ведущими специалистами </a:t>
            </a:r>
            <a:r>
              <a:rPr lang="ru-RU" sz="1400" dirty="0"/>
              <a:t>проекта на </a:t>
            </a:r>
            <a:r>
              <a:rPr lang="ru-RU" sz="1400" dirty="0" smtClean="0"/>
              <a:t>телевидении: </a:t>
            </a:r>
          </a:p>
          <a:p>
            <a:pPr fontAlgn="base"/>
            <a:r>
              <a:rPr lang="en-US" sz="1400" dirty="0">
                <a:hlinkClick r:id="rId3"/>
              </a:rPr>
              <a:t>https://</a:t>
            </a:r>
            <a:r>
              <a:rPr lang="en-US" sz="1400" dirty="0" smtClean="0">
                <a:hlinkClick r:id="rId3"/>
              </a:rPr>
              <a:t>vk.com/video173744298_456245231</a:t>
            </a:r>
            <a:endParaRPr lang="ru-RU" sz="1400" dirty="0" smtClean="0"/>
          </a:p>
          <a:p>
            <a:pPr fontAlgn="base"/>
            <a:r>
              <a:rPr lang="en-US" sz="1400" dirty="0">
                <a:hlinkClick r:id="rId4"/>
              </a:rPr>
              <a:t>https://</a:t>
            </a:r>
            <a:r>
              <a:rPr lang="en-US" sz="1400" dirty="0" smtClean="0">
                <a:hlinkClick r:id="rId4"/>
              </a:rPr>
              <a:t>vk.com/video173744298_456244688</a:t>
            </a:r>
            <a:r>
              <a:rPr lang="ru-RU" sz="1400" dirty="0" smtClean="0"/>
              <a:t> </a:t>
            </a:r>
            <a:endParaRPr lang="ru-RU" sz="1400" dirty="0"/>
          </a:p>
          <a:p>
            <a:endParaRPr lang="ru-RU" sz="1400" dirty="0"/>
          </a:p>
        </p:txBody>
      </p:sp>
      <p:sp>
        <p:nvSpPr>
          <p:cNvPr id="10" name="Прямоугольник: скругленные углы 21">
            <a:extLst>
              <a:ext uri="{FF2B5EF4-FFF2-40B4-BE49-F238E27FC236}">
                <a16:creationId xmlns:a16="http://schemas.microsoft.com/office/drawing/2014/main" xmlns="" id="{C18EE8D4-00F3-1F40-B507-684B74EA7715}"/>
              </a:ext>
            </a:extLst>
          </p:cNvPr>
          <p:cNvSpPr/>
          <p:nvPr/>
        </p:nvSpPr>
        <p:spPr>
          <a:xfrm>
            <a:off x="599090" y="4503591"/>
            <a:ext cx="10993820" cy="1791648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dirty="0"/>
              <a:t>Статистические </a:t>
            </a:r>
            <a:r>
              <a:rPr lang="ru-RU" dirty="0" smtClean="0"/>
              <a:t>данные</a:t>
            </a:r>
          </a:p>
          <a:p>
            <a:pPr fontAlgn="base"/>
            <a:r>
              <a:rPr lang="ru-RU" dirty="0" smtClean="0"/>
              <a:t>1. Зарегистрировано не менее 150 </a:t>
            </a:r>
            <a:r>
              <a:rPr lang="ru-RU" dirty="0"/>
              <a:t>участниц </a:t>
            </a:r>
            <a:r>
              <a:rPr lang="ru-RU" dirty="0" smtClean="0"/>
              <a:t>за весь проект .</a:t>
            </a:r>
            <a:endParaRPr lang="ru-RU" dirty="0"/>
          </a:p>
          <a:p>
            <a:pPr fontAlgn="base"/>
            <a:r>
              <a:rPr lang="ru-RU" dirty="0" smtClean="0"/>
              <a:t>2. Проведено 19 онлайн-встреч </a:t>
            </a:r>
            <a:r>
              <a:rPr lang="ru-RU" dirty="0"/>
              <a:t>с </a:t>
            </a:r>
            <a:r>
              <a:rPr lang="ru-RU" dirty="0" smtClean="0"/>
              <a:t>участницами</a:t>
            </a:r>
            <a:r>
              <a:rPr lang="ru-RU" dirty="0"/>
              <a:t>.</a:t>
            </a:r>
          </a:p>
          <a:p>
            <a:pPr fontAlgn="base"/>
            <a:r>
              <a:rPr lang="ru-RU" dirty="0" smtClean="0"/>
              <a:t>3. Собрано более не менее 15 </a:t>
            </a:r>
            <a:r>
              <a:rPr lang="ru-RU" dirty="0"/>
              <a:t>мотивирующих историй от успешных мам.</a:t>
            </a:r>
          </a:p>
          <a:p>
            <a:endParaRPr lang="ru-RU" dirty="0"/>
          </a:p>
        </p:txBody>
      </p:sp>
      <p:sp>
        <p:nvSpPr>
          <p:cNvPr id="11" name="Прямоугольник: скругленные углы 22">
            <a:extLst>
              <a:ext uri="{FF2B5EF4-FFF2-40B4-BE49-F238E27FC236}">
                <a16:creationId xmlns:a16="http://schemas.microsoft.com/office/drawing/2014/main" xmlns="" id="{6925F8D5-4A90-3449-9C15-AFA3927AC4E0}"/>
              </a:ext>
            </a:extLst>
          </p:cNvPr>
          <p:cNvSpPr/>
          <p:nvPr/>
        </p:nvSpPr>
        <p:spPr>
          <a:xfrm>
            <a:off x="5559973" y="3465189"/>
            <a:ext cx="6032938" cy="1038402"/>
          </a:xfrm>
          <a:prstGeom prst="roundRect">
            <a:avLst>
              <a:gd name="adj" fmla="val 15840"/>
            </a:avLst>
          </a:prstGeom>
          <a:solidFill>
            <a:srgbClr val="A72E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r>
              <a:rPr lang="ru-RU" sz="1400" dirty="0" smtClean="0"/>
              <a:t>Соц. Сети</a:t>
            </a:r>
          </a:p>
          <a:p>
            <a:r>
              <a:rPr lang="en-US" sz="1400" dirty="0">
                <a:hlinkClick r:id="rId5"/>
              </a:rPr>
              <a:t>https://</a:t>
            </a:r>
            <a:r>
              <a:rPr lang="en-US" sz="1400" dirty="0" smtClean="0">
                <a:hlinkClick r:id="rId5"/>
              </a:rPr>
              <a:t>vk.com/wall-228592842_82</a:t>
            </a:r>
            <a:r>
              <a:rPr lang="ru-RU" sz="1400" dirty="0" smtClean="0"/>
              <a:t> </a:t>
            </a:r>
          </a:p>
          <a:p>
            <a:r>
              <a:rPr lang="en-US" sz="1400" dirty="0">
                <a:hlinkClick r:id="rId6"/>
              </a:rPr>
              <a:t>https://</a:t>
            </a:r>
            <a:r>
              <a:rPr lang="en-US" sz="1400" dirty="0" smtClean="0">
                <a:hlinkClick r:id="rId6"/>
              </a:rPr>
              <a:t>vk.com/wall-228592842_56</a:t>
            </a:r>
            <a:r>
              <a:rPr lang="ru-RU" sz="1400" dirty="0" smtClean="0"/>
              <a:t> </a:t>
            </a:r>
          </a:p>
          <a:p>
            <a:r>
              <a:rPr lang="en-US" sz="1400" dirty="0">
                <a:hlinkClick r:id="rId7"/>
              </a:rPr>
              <a:t>https://</a:t>
            </a:r>
            <a:r>
              <a:rPr lang="en-US" sz="1400" dirty="0" smtClean="0">
                <a:hlinkClick r:id="rId7"/>
              </a:rPr>
              <a:t>vk.com/wall-36103071_4205</a:t>
            </a:r>
            <a:r>
              <a:rPr lang="ru-RU" sz="1400" dirty="0" smtClean="0"/>
              <a:t> </a:t>
            </a:r>
          </a:p>
          <a:p>
            <a:r>
              <a:rPr lang="en-US" sz="1400" dirty="0">
                <a:hlinkClick r:id="rId8"/>
              </a:rPr>
              <a:t>https://</a:t>
            </a:r>
            <a:r>
              <a:rPr lang="en-US" sz="1400" dirty="0" smtClean="0">
                <a:hlinkClick r:id="rId8"/>
              </a:rPr>
              <a:t>vk.com/wall-36103071_4052</a:t>
            </a:r>
            <a:r>
              <a:rPr lang="ru-RU" sz="1400" dirty="0" smtClean="0"/>
              <a:t> </a:t>
            </a:r>
            <a:endParaRPr lang="ru-RU" sz="1400" dirty="0" smtClean="0"/>
          </a:p>
        </p:txBody>
      </p:sp>
    </p:spTree>
    <p:extLst>
      <p:ext uri="{BB962C8B-B14F-4D97-AF65-F5344CB8AC3E}">
        <p14:creationId xmlns:p14="http://schemas.microsoft.com/office/powerpoint/2010/main" val="2239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1473</Words>
  <Application>Microsoft Office PowerPoint</Application>
  <PresentationFormat>Произвольный</PresentationFormat>
  <Paragraphs>142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Пользователь Windows</cp:lastModifiedBy>
  <cp:revision>10</cp:revision>
  <dcterms:created xsi:type="dcterms:W3CDTF">2025-03-26T12:04:55Z</dcterms:created>
  <dcterms:modified xsi:type="dcterms:W3CDTF">2025-04-13T15:57:34Z</dcterms:modified>
</cp:coreProperties>
</file>