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76" r:id="rId4"/>
    <p:sldId id="278" r:id="rId5"/>
    <p:sldId id="279" r:id="rId6"/>
    <p:sldId id="281" r:id="rId7"/>
    <p:sldId id="282" r:id="rId8"/>
    <p:sldId id="280" r:id="rId9"/>
    <p:sldId id="283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9813"/>
    <a:srgbClr val="FAB91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14"/>
  </p:normalViewPr>
  <p:slideViewPr>
    <p:cSldViewPr snapToGrid="0" snapToObjects="1">
      <p:cViewPr>
        <p:scale>
          <a:sx n="60" d="100"/>
          <a:sy n="60" d="100"/>
        </p:scale>
        <p:origin x="-81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281163A-9AAD-CD45-B4AF-FDFE4F21A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090732-A618-5A4E-A537-64A4B51DB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408" y="1324244"/>
            <a:ext cx="5962402" cy="2387600"/>
          </a:xfrm>
        </p:spPr>
        <p:txBody>
          <a:bodyPr anchor="b"/>
          <a:lstStyle>
            <a:lvl1pPr algn="l">
              <a:defRPr sz="6000">
                <a:solidFill>
                  <a:srgbClr val="CB98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B81846-9D9A-1D48-92A5-021FC167E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408" y="3803919"/>
            <a:ext cx="59624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DB87F3-D628-A44F-8A71-6B5B8A4D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pPr/>
              <a:t>16.07.2024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191E38-62B0-8045-9769-C5AE194EE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62D7D1-E196-7F41-90C4-8E5B6201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16036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09C6D8-FAE2-CB48-B6AF-59914501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C2E4046-1F2A-4549-875D-8B6B8B32A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7EC362-F507-E74D-A2C6-C5E7696D8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pPr/>
              <a:t>16.07.2024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67D965-AD9F-644D-9131-2745EC31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5CBF72-9E7A-C148-95AB-B935E67E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78308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546FE51-5627-FC4A-A9A8-42553B4EA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EB8741F-A682-2943-9C3F-0EF5CE5EC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86AE9C-D32B-0741-85DC-E155CB25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pPr/>
              <a:t>16.07.2024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D3E463-3A1C-6143-A147-7218C72CC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8D7D94-A99D-EB42-9BD5-192CF601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53340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C57925-613C-8F4C-898F-6D8E28BAE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9E8AEF-A169-0A42-A7FC-B7BFA281F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D3F5BF-3B8F-A441-9A1E-787664CE8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pPr/>
              <a:t>16.07.2024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290D71-0132-B74F-AD43-4E63924C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644F60-AD23-9B4A-85BC-49CF6F6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06220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BCD35F-2DE7-044D-9304-4D0E27C6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1B14C52-09E4-0142-8C93-9205AFB92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760AB2-67FE-C342-BEE5-51174E49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pPr/>
              <a:t>16.07.2024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7DFC55-2E13-584D-9D9C-483FA1164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A4BBE1-4D03-1848-9FAF-D2A30348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2364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B897D9-C720-FB4C-99A6-E445499F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DFFF7A-6894-C343-8B2B-8CFB6B396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011E1F2-BB81-C84C-8A0E-597E1D6BD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0CFDE69-843F-2F45-A01D-7A6455D9A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pPr/>
              <a:t>16.07.2024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1EC541-CB0F-1447-A506-BD02C21E4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2364D8-2F86-5249-AC00-826CF62D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37777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D39618-D58A-3E49-8DBF-D185F900F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DA3A620-4AFC-9442-A00C-5510DF8CA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734134F-3AB2-EB41-8F58-E4D3BED98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BA31031-5110-B148-9012-2884EAD35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811604A-9105-DF44-B650-A1CDCA6DC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9653A2E-AE44-7C4F-AD8A-5F36F9C0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pPr/>
              <a:t>16.07.2024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80CA3C9-D689-5B43-8F60-5DE3EB385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E1D2C46-9E97-CA48-B838-A1DDA315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1590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115520-22D4-3640-9D6F-597D86B9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90402F3-0F1B-F04F-8083-FE485CB3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pPr/>
              <a:t>16.07.2024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FBE8DC6-F039-8F4F-B92C-661E778D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A092C0-3DBB-0C4D-B089-D6C4E4BC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75623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39A5E4A-1220-D446-BFF2-E1B1A29E5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pPr/>
              <a:t>16.07.2024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5B970E6-167F-3A4C-9E6F-0D0471B4F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A790E22-C2AC-9449-9D85-E56E7D2F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42659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090BD6-680C-F145-A915-786F6084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718EA1-3EA0-D141-8A9E-4B0E2D1CB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25F6717-0AE9-A949-B7AD-CBBECBA10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C583AA-572B-E44C-BA53-CC26402E6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pPr/>
              <a:t>16.07.2024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C6B4A8-79E2-0A42-BF1C-E322E051C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AC163C5-04D9-D149-B649-5C57AA53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64335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E19A20-09BC-224C-966B-185E6E82F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1DE4764-B322-6D45-9B1F-7B7BC65DD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87ABEFD-5A6F-8643-923F-DEFDD3EE0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1069A7-6823-6749-A5A0-441D11337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pPr/>
              <a:t>16.07.2024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5EFE2E-5D71-494E-B417-95968039D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9D1E64-6BCA-7947-AE30-65C339C3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76361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3945941-387D-394B-AB4A-8F41333371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78F7AC8-1812-A049-A6C6-68DF8116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A05E004-3B16-8247-A495-FDDBB5542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B16F0A-2448-D74F-A923-12E842E64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0EA87-86B7-834A-A87D-CEE75A2A3BFC}" type="datetimeFigureOut">
              <a:rPr lang="x-none" smtClean="0"/>
              <a:pPr/>
              <a:t>16.07.2024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1F9B30-A15F-DA40-8258-123C4CBC7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901F1E-3986-CD43-A0EB-5C56A273E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88824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17B0B40-7554-4F48-967E-E248A4DDE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6671" y="723907"/>
            <a:ext cx="8466174" cy="924339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государственное бюджетное учреждение социального обслуживания населения Ростовской области «Новочеркасский психоневрологический интернат»</a:t>
            </a:r>
            <a:endParaRPr lang="x-none" dirty="0">
              <a:ln w="18415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юлия\Documents\Деятельность\Новочеркасский-ПНИ-Расправляя-крылья-_2_.jpg\НАШ ЛОГОТИП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3880" y="63509"/>
            <a:ext cx="2038364" cy="1447239"/>
          </a:xfrm>
          <a:prstGeom prst="rect">
            <a:avLst/>
          </a:prstGeom>
          <a:noFill/>
        </p:spPr>
      </p:pic>
      <p:pic>
        <p:nvPicPr>
          <p:cNvPr id="1027" name="Picture 3" descr="C:\Users\юлия\Documents\Деятельность\Новочеркасский-ПНИ-Расправляя-крылья-_2_.jpg\mintrud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14" y="59634"/>
            <a:ext cx="1757156" cy="1765108"/>
          </a:xfrm>
          <a:prstGeom prst="rect">
            <a:avLst/>
          </a:prstGeom>
          <a:noFill/>
        </p:spPr>
      </p:pic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617B0B40-7554-4F48-967E-E248A4DDE851}"/>
              </a:ext>
            </a:extLst>
          </p:cNvPr>
          <p:cNvSpPr txBox="1">
            <a:spLocks/>
          </p:cNvSpPr>
          <p:nvPr/>
        </p:nvSpPr>
        <p:spPr>
          <a:xfrm>
            <a:off x="159026" y="258418"/>
            <a:ext cx="11883889" cy="377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Министерство труда и</a:t>
            </a:r>
            <a:r>
              <a:rPr kumimoji="0" lang="ru-RU" sz="2400" b="0" i="0" u="none" strike="noStrike" kern="1200" cap="none" spc="0" normalizeH="0" noProof="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социального развития Ростовской области</a:t>
            </a:r>
            <a:endParaRPr kumimoji="0" lang="x-none" sz="2400" b="0" i="0" u="none" strike="noStrike" kern="1200" cap="none" spc="0" normalizeH="0" baseline="0" noProof="0" dirty="0">
              <a:ln w="18415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юлия\Documents\Деятельность\Пушистое сердце\Логотип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521" y="2471073"/>
            <a:ext cx="5051794" cy="35665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3671" y="2130817"/>
            <a:ext cx="72491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B981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+mj-ea"/>
                <a:cs typeface="Arial" panose="020B0604020202020204" pitchFamily="34" charset="0"/>
              </a:rPr>
              <a:t>ПУШИСТОЕ СЕРДЦЕ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36A8F9-4B70-7344-BB17-971292C49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3253" y="3891503"/>
            <a:ext cx="6429028" cy="1711847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>ВОЛОНТЕРСКОЕ ОБЪЕДИНЕНИЕ </a:t>
            </a:r>
            <a:br>
              <a:rPr lang="ru-RU" sz="3000" b="1" dirty="0" smtClean="0"/>
            </a:br>
            <a:r>
              <a:rPr lang="ru-RU" sz="32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ГБУСОН РО «Новочеркасский ПНИ»</a:t>
            </a:r>
            <a:endParaRPr lang="x-none" sz="3000" b="1" dirty="0"/>
          </a:p>
        </p:txBody>
      </p:sp>
    </p:spTree>
    <p:extLst>
      <p:ext uri="{BB962C8B-B14F-4D97-AF65-F5344CB8AC3E}">
        <p14:creationId xmlns="" xmlns:p14="http://schemas.microsoft.com/office/powerpoint/2010/main" val="94225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70251" y="276436"/>
            <a:ext cx="758101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Волонтерское объединение «Пушистое сердце» работает с 2022 года.</a:t>
            </a:r>
          </a:p>
          <a:p>
            <a:r>
              <a:rPr lang="ru-RU" sz="32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Его деятельность является элементом комплексной программы по социальной реабилитации и адаптации и имеет несколько направлений: внутридомовое </a:t>
            </a:r>
            <a:r>
              <a:rPr lang="ru-RU" sz="3200" dirty="0" err="1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волонтерство</a:t>
            </a:r>
            <a:r>
              <a:rPr lang="ru-RU" sz="32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 и экологическое, частью которого является </a:t>
            </a:r>
            <a:r>
              <a:rPr lang="ru-RU" sz="3200" dirty="0" err="1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зооволонтерство</a:t>
            </a:r>
            <a:r>
              <a:rPr lang="ru-RU" sz="32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4" name="Picture 5" descr="16810295930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379" y="133675"/>
            <a:ext cx="2978039" cy="66073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юлия\Documents\Деятельность\Пушистое сердце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26390" y="4653094"/>
            <a:ext cx="3123078" cy="2204906"/>
          </a:xfrm>
          <a:prstGeom prst="rect">
            <a:avLst/>
          </a:prstGeom>
          <a:noFill/>
        </p:spPr>
      </p:pic>
      <p:pic>
        <p:nvPicPr>
          <p:cNvPr id="2050" name="Picture 2" descr="C:\Users\юлия\Documents\Деятельность\Пушистое сердце\1704876415688.jpg"/>
          <p:cNvPicPr>
            <a:picLocks noChangeAspect="1" noChangeArrowheads="1"/>
          </p:cNvPicPr>
          <p:nvPr/>
        </p:nvPicPr>
        <p:blipFill>
          <a:blip r:embed="rId4"/>
          <a:srcRect l="10250" r="3314"/>
          <a:stretch>
            <a:fillRect/>
          </a:stretch>
        </p:blipFill>
        <p:spPr bwMode="auto">
          <a:xfrm>
            <a:off x="4401870" y="4244511"/>
            <a:ext cx="4795328" cy="2496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лия\Documents\Деятельность\Конкурс\IMG-20231205-WA0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050" y="186931"/>
            <a:ext cx="3214694" cy="6445501"/>
          </a:xfrm>
          <a:prstGeom prst="rect">
            <a:avLst/>
          </a:prstGeom>
          <a:noFill/>
        </p:spPr>
      </p:pic>
      <p:pic>
        <p:nvPicPr>
          <p:cNvPr id="6" name="Picture 2" descr="C:\Users\юлия\Documents\Деятельность\Пушистое сердце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26390" y="4653094"/>
            <a:ext cx="3123078" cy="22049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70251" y="202005"/>
            <a:ext cx="75810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Этот проект про любовь! – про любовь к природе, к ближнему, к братьям нашим меньшим. И одновременно, это один из самых действенных методов </a:t>
            </a:r>
          </a:p>
          <a:p>
            <a:r>
              <a:rPr lang="ru-RU" sz="32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реабилитации. В нем переплелись </a:t>
            </a:r>
            <a:r>
              <a:rPr lang="ru-RU" sz="3200" dirty="0" err="1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экотерапия</a:t>
            </a:r>
            <a:r>
              <a:rPr lang="ru-RU" sz="32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3200" dirty="0" err="1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зоотерапия</a:t>
            </a:r>
            <a:r>
              <a:rPr lang="ru-RU" sz="32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, трудотерапия, </a:t>
            </a:r>
            <a:r>
              <a:rPr lang="ru-RU" sz="3200" dirty="0" err="1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гарденотерапия</a:t>
            </a:r>
            <a:r>
              <a:rPr lang="ru-RU" sz="32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6145" name="Picture 1" descr="C:\Users\юлия\Documents\Деятельность\Пушистое сердце\IMG-20230719-WA0035.jpg"/>
          <p:cNvPicPr>
            <a:picLocks noChangeAspect="1" noChangeArrowheads="1"/>
          </p:cNvPicPr>
          <p:nvPr/>
        </p:nvPicPr>
        <p:blipFill>
          <a:blip r:embed="rId4"/>
          <a:srcRect t="22574"/>
          <a:stretch>
            <a:fillRect/>
          </a:stretch>
        </p:blipFill>
        <p:spPr bwMode="auto">
          <a:xfrm>
            <a:off x="3652297" y="3738883"/>
            <a:ext cx="2895590" cy="2989245"/>
          </a:xfrm>
          <a:prstGeom prst="rect">
            <a:avLst/>
          </a:prstGeom>
          <a:noFill/>
        </p:spPr>
      </p:pic>
      <p:pic>
        <p:nvPicPr>
          <p:cNvPr id="6147" name="Picture 3" descr="C:\Users\юлия\Documents\Деятельность\Пушистое сердце\1681029922582.jpg"/>
          <p:cNvPicPr>
            <a:picLocks noChangeAspect="1" noChangeArrowheads="1"/>
          </p:cNvPicPr>
          <p:nvPr/>
        </p:nvPicPr>
        <p:blipFill>
          <a:blip r:embed="rId5"/>
          <a:srcRect t="18600" b="21385"/>
          <a:stretch>
            <a:fillRect/>
          </a:stretch>
        </p:blipFill>
        <p:spPr bwMode="auto">
          <a:xfrm>
            <a:off x="6710769" y="3741435"/>
            <a:ext cx="2294889" cy="298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юлия\Documents\Деятельность\Пушистое сердце\Логотип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6390" y="4653094"/>
            <a:ext cx="3123078" cy="22049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70251" y="233904"/>
            <a:ext cx="7581013" cy="3416320"/>
          </a:xfrm>
          <a:prstGeom prst="rect">
            <a:avLst/>
          </a:prstGeom>
          <a:ln w="0">
            <a:noFill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Экологическая терапия (</a:t>
            </a:r>
            <a:r>
              <a:rPr lang="ru-RU" sz="2400" dirty="0" err="1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природотерапия</a:t>
            </a:r>
            <a:r>
              <a:rPr lang="ru-RU" sz="24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) – направление в социальной реабилитации, которое предполагает пребывание на природе, улучшающее </a:t>
            </a:r>
            <a:r>
              <a:rPr lang="ru-RU" sz="2400" dirty="0" err="1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психоэмоциональный</a:t>
            </a:r>
            <a:r>
              <a:rPr lang="ru-RU" sz="24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 фон. Общение с природой оказывает оздоровительное и профилактическое воздействие на человека, ведь все люди имеют глубокую связь с окружающей средой и планетой, а воссоединение с природой помогает нам чувствовать себя счастливее, спокойнее и здоровее</a:t>
            </a:r>
          </a:p>
        </p:txBody>
      </p:sp>
      <p:pic>
        <p:nvPicPr>
          <p:cNvPr id="3074" name="Picture 2" descr="C:\Users\юлия\Documents\Деятельность\Пушистое сердце\1681029922657.jpg"/>
          <p:cNvPicPr>
            <a:picLocks noChangeAspect="1" noChangeArrowheads="1"/>
          </p:cNvPicPr>
          <p:nvPr/>
        </p:nvPicPr>
        <p:blipFill>
          <a:blip r:embed="rId3"/>
          <a:srcRect t="13270" b="13556"/>
          <a:stretch>
            <a:fillRect/>
          </a:stretch>
        </p:blipFill>
        <p:spPr bwMode="auto">
          <a:xfrm flipH="1">
            <a:off x="223284" y="414652"/>
            <a:ext cx="3508743" cy="59448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70250" y="3575793"/>
            <a:ext cx="794252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Наши </a:t>
            </a:r>
            <a:r>
              <a:rPr lang="ru-RU" sz="2400" dirty="0" err="1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эковолонтеры</a:t>
            </a:r>
            <a:r>
              <a:rPr lang="ru-RU" sz="24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, выезжая на берега рек,  очищают водоемы от мусора, участвуют в лекториях, направленных на пропаганду правильного отношения к природе и ее богатствам, занимаются высадкой растений.</a:t>
            </a:r>
          </a:p>
          <a:p>
            <a:r>
              <a:rPr lang="ru-RU" sz="24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Участвуя в ежегодной экологической акции </a:t>
            </a:r>
          </a:p>
          <a:p>
            <a:r>
              <a:rPr lang="ru-RU" sz="24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«Удивительный лес», засадили </a:t>
            </a:r>
          </a:p>
          <a:p>
            <a:r>
              <a:rPr lang="ru-RU" sz="24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Крымской сосной свей участок леса в </a:t>
            </a:r>
          </a:p>
          <a:p>
            <a:r>
              <a:rPr lang="ru-RU" sz="24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Усть-Донецком районе.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юлия\Documents\Деятельность\Пушистое сердце\Логотип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6390" y="4653094"/>
            <a:ext cx="3123078" cy="22049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97573" y="601040"/>
            <a:ext cx="71882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Бок о бок с </a:t>
            </a:r>
            <a:r>
              <a:rPr lang="ru-RU" sz="2400" dirty="0" err="1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экотерапией</a:t>
            </a:r>
            <a:r>
              <a:rPr lang="ru-RU" sz="24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 идет </a:t>
            </a:r>
            <a:r>
              <a:rPr lang="ru-RU" sz="2400" dirty="0" err="1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пет-терапия</a:t>
            </a:r>
            <a:r>
              <a:rPr lang="ru-RU" sz="24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, она же </a:t>
            </a:r>
            <a:r>
              <a:rPr lang="ru-RU" sz="2400" dirty="0" err="1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зоотерапия</a:t>
            </a:r>
            <a:r>
              <a:rPr lang="ru-RU" sz="24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 или </a:t>
            </a:r>
            <a:r>
              <a:rPr lang="ru-RU" sz="2400" dirty="0" err="1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анималотерапия</a:t>
            </a:r>
            <a:r>
              <a:rPr lang="ru-RU" sz="24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, — синонимы одного метода. Его суть в терапевтическом воздействии животных на человека - мурлыканье кошки успокаивает, а виляющая хвостом собака поднимает настроение.</a:t>
            </a:r>
          </a:p>
        </p:txBody>
      </p:sp>
      <p:pic>
        <p:nvPicPr>
          <p:cNvPr id="4098" name="Picture 2" descr="C:\Users\юлия\Documents\Деятельность\Пушистое сердце\IMG-20230704-WA0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303" y="393382"/>
            <a:ext cx="4326269" cy="324470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781" y="3680616"/>
            <a:ext cx="115830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Работа волонтеров направлена на помощь животным, находящимся в приюте «Дядя Феникс» - уборка вольеров и территории, выгул и кормление животных. Ребятам, проживающим в интернате, так не хватает общения с братьями нашими меньшими, которым хочется дарить свою любовь и заботу, получая взамен благодарность, преданность и верность! </a:t>
            </a:r>
          </a:p>
          <a:p>
            <a:r>
              <a:rPr lang="ru-RU" sz="24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У каждого из жителей приюта своя сложная судьба, жизнь, которую </a:t>
            </a:r>
          </a:p>
          <a:p>
            <a:r>
              <a:rPr lang="ru-RU" sz="24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успели спасти – кто-то попал под машину, с кем-то жестоко обращались</a:t>
            </a:r>
          </a:p>
          <a:p>
            <a:r>
              <a:rPr lang="ru-RU" sz="24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 в человеческой семье, кого-то спасли от усыпления. </a:t>
            </a:r>
          </a:p>
          <a:p>
            <a:r>
              <a:rPr lang="ru-RU" sz="24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юлия\Documents\Деятельность\Пушистое сердце\Логотип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6390" y="4653094"/>
            <a:ext cx="3123078" cy="22049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56122" y="148839"/>
            <a:ext cx="93353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Гарденотерапия</a:t>
            </a:r>
            <a:r>
              <a:rPr lang="ru-RU" sz="24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 - реабилитация посредством работы с растениями. Развитие познавательного интереса к естественно-биологическим циклам, занятия исследовательской деятельностью по выращиванию овощных и цветочно-декоративных растений; формирование экологической культуры, основ комплексного благоустройства территории; формирование трудолюбия, привитие трудовых умений и навыков. Эта терапия дает возможность наблюдать за тем, как изменяются растения в зависимости от ухода и применяемых технологий, а самое главное – результат приносит и астрономическое удовольствие.</a:t>
            </a:r>
          </a:p>
        </p:txBody>
      </p:sp>
      <p:pic>
        <p:nvPicPr>
          <p:cNvPr id="9" name="Рисунок 8" descr="D:\Документы\Отчет по мероприятиям\2021\Грант\IMG_20220131_132326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2658"/>
          <a:stretch>
            <a:fillRect/>
          </a:stretch>
        </p:blipFill>
        <p:spPr bwMode="auto">
          <a:xfrm>
            <a:off x="148862" y="148838"/>
            <a:ext cx="2137138" cy="37856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361522" y="3806442"/>
            <a:ext cx="117808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Этот вид терапии в интернате применяется уже несколько лет. Ребятам очень нравится заниматься на земле. На территории имеется три теплицы, одна из которых всесезонная. Под садово-огородные растения пущены все свободные площади. Высадкой и уходом за растениями молодые инвалиды занимаются </a:t>
            </a:r>
          </a:p>
          <a:p>
            <a:r>
              <a:rPr lang="ru-RU" sz="24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с научным подходом, ведь уже </a:t>
            </a:r>
            <a:r>
              <a:rPr lang="ru-RU" sz="24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четыре </a:t>
            </a:r>
            <a:r>
              <a:rPr lang="ru-RU" sz="24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года </a:t>
            </a:r>
            <a:r>
              <a:rPr lang="ru-RU" sz="24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они по очереди </a:t>
            </a:r>
            <a:r>
              <a:rPr lang="ru-RU" sz="24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получают </a:t>
            </a:r>
          </a:p>
          <a:p>
            <a:r>
              <a:rPr lang="ru-RU" sz="24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профессиональное образование по специальности «Рабочий </a:t>
            </a:r>
          </a:p>
          <a:p>
            <a:r>
              <a:rPr lang="ru-RU" sz="24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зеленого строительства». Семнадцать ребят получили </a:t>
            </a:r>
          </a:p>
          <a:p>
            <a:r>
              <a:rPr lang="ru-RU" sz="24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соответствующие свидетельства. </a:t>
            </a:r>
            <a:r>
              <a:rPr lang="ru-RU" sz="28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1681030135076"/>
          <p:cNvPicPr>
            <a:picLocks noChangeAspect="1" noChangeArrowheads="1"/>
          </p:cNvPicPr>
          <p:nvPr/>
        </p:nvPicPr>
        <p:blipFill>
          <a:blip r:embed="rId2"/>
          <a:srcRect l="16000" t="14223"/>
          <a:stretch>
            <a:fillRect/>
          </a:stretch>
        </p:blipFill>
        <p:spPr bwMode="auto">
          <a:xfrm>
            <a:off x="723745" y="4653094"/>
            <a:ext cx="2657408" cy="203440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юлия\Documents\Деятельность\Пушистое сердце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26390" y="4653094"/>
            <a:ext cx="3123078" cy="220490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381153" y="393405"/>
            <a:ext cx="868680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ВНУТРИДОМОВОЕ  ВОЛОНТЕРСТВО</a:t>
            </a:r>
          </a:p>
          <a:p>
            <a:r>
              <a:rPr lang="ru-RU" sz="22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Основными направлениями деятельности являются: </a:t>
            </a:r>
          </a:p>
          <a:p>
            <a:r>
              <a:rPr lang="ru-RU" sz="22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- развитие проектов, направленных на пропаганду идей здорового образа жизни;</a:t>
            </a:r>
          </a:p>
          <a:p>
            <a:r>
              <a:rPr lang="ru-RU" sz="22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- уборка территории учреждения во время субботников и экологических акций;</a:t>
            </a:r>
          </a:p>
          <a:p>
            <a:r>
              <a:rPr lang="ru-RU" sz="22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- организация кружковой и </a:t>
            </a:r>
            <a:r>
              <a:rPr lang="ru-RU" sz="2200" dirty="0" err="1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досуговой</a:t>
            </a:r>
            <a:r>
              <a:rPr lang="ru-RU" sz="22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 деятельности с проживающими;</a:t>
            </a:r>
          </a:p>
          <a:p>
            <a:r>
              <a:rPr lang="ru-RU" sz="22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- помощь людям с ограниченными возможностями здоровья из числа проживающих нашего интерната в организации их досуга, прогулок на свежем воздухе или их участия в мероприятиях;</a:t>
            </a:r>
          </a:p>
          <a:p>
            <a:r>
              <a:rPr lang="ru-RU" sz="22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-  помощь в организации и проведении общих культурно-массовых и спортивных мероприятий;</a:t>
            </a:r>
          </a:p>
          <a:p>
            <a:r>
              <a:rPr lang="ru-RU" sz="22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- изготовление </a:t>
            </a:r>
            <a:r>
              <a:rPr lang="ru-RU" sz="2200" dirty="0" err="1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бизибордов</a:t>
            </a:r>
            <a:r>
              <a:rPr lang="ru-RU" sz="22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 из различных материалов  для развития мелкой моторики у маломобильных и немобильных </a:t>
            </a:r>
            <a:r>
              <a:rPr lang="ru-RU" sz="22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проживающих и занятия с ними;</a:t>
            </a:r>
            <a:endParaRPr lang="ru-RU" sz="2200" dirty="0" smtClean="0">
              <a:ln w="18415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2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 взаимодействие с общественными объединениями </a:t>
            </a:r>
          </a:p>
          <a:p>
            <a:r>
              <a:rPr lang="ru-RU" sz="22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и организациями, заинтересованными в </a:t>
            </a:r>
          </a:p>
          <a:p>
            <a:r>
              <a:rPr lang="ru-RU" sz="22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волонтёрской деятельности.</a:t>
            </a:r>
            <a:endParaRPr lang="ru-RU" sz="2200" dirty="0"/>
          </a:p>
        </p:txBody>
      </p:sp>
      <p:pic>
        <p:nvPicPr>
          <p:cNvPr id="21507" name="Picture 3" descr="16810301349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653" y="113040"/>
            <a:ext cx="2531500" cy="18972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1506" name="Picture 2" descr="1681050941783"/>
          <p:cNvPicPr>
            <a:picLocks noChangeAspect="1" noChangeArrowheads="1"/>
          </p:cNvPicPr>
          <p:nvPr/>
        </p:nvPicPr>
        <p:blipFill>
          <a:blip r:embed="rId5"/>
          <a:srcRect t="10417" b="10239"/>
          <a:stretch>
            <a:fillRect/>
          </a:stretch>
        </p:blipFill>
        <p:spPr bwMode="auto">
          <a:xfrm>
            <a:off x="0" y="1840175"/>
            <a:ext cx="1857597" cy="318877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юлия\Documents\Деятельность\Пушистое сердце\Логотип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6390" y="4653094"/>
            <a:ext cx="3123078" cy="22049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49403" y="53142"/>
            <a:ext cx="86018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Трудотерапия – это методика реабилитации, чаще всего применяемая в условиях психоневрологического интерната, способствующая сохранению, восстановлению и приобретению трудовых навыков, двигательных функций, направлена на социализацию, адаптацию в социуме и вовлечение подопечных в трудовую деятельность, подобранную для каждого из них индивидуально – по интересам, возможностям, физическим данным.</a:t>
            </a:r>
          </a:p>
        </p:txBody>
      </p:sp>
      <p:pic>
        <p:nvPicPr>
          <p:cNvPr id="8" name="Picture 3" descr="C:\Users\юлия\Documents\Деятельность\Пушистое сердце\1681029593111.jpg"/>
          <p:cNvPicPr>
            <a:picLocks noChangeAspect="1" noChangeArrowheads="1"/>
          </p:cNvPicPr>
          <p:nvPr/>
        </p:nvPicPr>
        <p:blipFill>
          <a:blip r:embed="rId3"/>
          <a:srcRect t="15801" b="9328"/>
          <a:stretch>
            <a:fillRect/>
          </a:stretch>
        </p:blipFill>
        <p:spPr bwMode="auto">
          <a:xfrm>
            <a:off x="186927" y="425297"/>
            <a:ext cx="2662476" cy="44298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0724" y="5123277"/>
            <a:ext cx="97970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Трудовые движения стимулируют физиологические процессы, мобилизуют волю, дисциплинируют, приучают к концентрации внимания, создают бодрое настроение, направляют активность в русло предметной, результативной и дающей удовлетворение деятельности. </a:t>
            </a:r>
            <a:r>
              <a:rPr lang="ru-RU" sz="28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49404" y="2889384"/>
            <a:ext cx="93425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В каждом из направлений работы волонтерского объединения активно работает терапия трудом. Сбор мусора, посадка деревьев, работа в приюте и на земле, все это способствует физическому и интеллектуальному развитию, коррекции двигательных функций и нормализации общих физиологических параметров организма (обмена веществ, состояния сердечнососудистой</a:t>
            </a:r>
            <a:r>
              <a:rPr lang="ru-RU" sz="2200" dirty="0" smtClean="0"/>
              <a:t> </a:t>
            </a:r>
            <a:r>
              <a:rPr lang="ru-RU" sz="22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дыхательной и иммунной систем), улучшению сна, настроения, аппетита.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юлия\Documents\Деятельность\Пушистое сердце\1681029408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8268" y="140584"/>
            <a:ext cx="4039014" cy="385725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91403" y="172484"/>
            <a:ext cx="35937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Евгений С., 23 года:</a:t>
            </a:r>
          </a:p>
          <a:p>
            <a:r>
              <a:rPr lang="ru-RU" sz="20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- Я очень люблю животных, особенно собак и кошек, они мягкие, пушистые, любят, когда их гладят, чешут за ухом. Мы часто ездим в приют к Дяде Илье, моя любимица такса по кличке </a:t>
            </a:r>
            <a:r>
              <a:rPr lang="ru-RU" sz="2000" dirty="0" err="1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Альма</a:t>
            </a:r>
            <a:r>
              <a:rPr lang="ru-RU" sz="20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. Я гуляю с ней и помогаю убирать в вольерах.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76437" y="140585"/>
            <a:ext cx="379582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Александр П., 35 лет:</a:t>
            </a:r>
          </a:p>
          <a:p>
            <a:r>
              <a:rPr lang="ru-RU" sz="20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- Мое самое любимое занятие – ездить к собакам в приют. Это весело, собаки облизывают нас, виляют хвостом и я понимаю, что они меня любят. Я тоже их люблю. Жалко только, что мы там бываем не каждый день. Еще мы ездим на речку, там тоже убираем. Мы делаем очень полезное дело.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5833" y="3490864"/>
            <a:ext cx="63157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Юлия Д., 38 лет:	</a:t>
            </a:r>
          </a:p>
          <a:p>
            <a:pPr>
              <a:buFontTx/>
              <a:buChar char="-"/>
            </a:pPr>
            <a:r>
              <a:rPr lang="ru-RU" sz="20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Раньше я работала ветеринаром. </a:t>
            </a:r>
          </a:p>
          <a:p>
            <a:r>
              <a:rPr lang="ru-RU" sz="20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В приюте для животных «Дядя Феникс» я почувствовала себя нужной, вспомнила, чему нас учили в институте и навыки, полученные в процессе работы. Очень мне понравилась коза с козлятками, я назвала ее Марусей, выгуливала ее, когда ребята гуляли с собаками. Козлята у нее смешные, прыгучие, веселые! Заботиться о братьях наших меньших, это очень ответственно, ведь мы в ответе за тех, кого приручили.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900530" y="3751699"/>
            <a:ext cx="48696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Алексей Ч., 36 лет:</a:t>
            </a:r>
          </a:p>
          <a:p>
            <a:r>
              <a:rPr lang="ru-RU" sz="20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- Когда я езжу к собакам, я помогаю девочкам их кормить. Когда мы приехали сюда первый раз, мне было немного страшно, потому что собаки лаяли, они ведь еще не были со мной знакомы. Теперь они радуются, когда я приезжаю, они даже улыбаются мне, машут хвостом, как будто бы танцуют.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9B810"/>
      </a:accent1>
      <a:accent2>
        <a:srgbClr val="6C7074"/>
      </a:accent2>
      <a:accent3>
        <a:srgbClr val="BBA894"/>
      </a:accent3>
      <a:accent4>
        <a:srgbClr val="FFC000"/>
      </a:accent4>
      <a:accent5>
        <a:srgbClr val="8B653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42845</TotalTime>
  <Words>936</Words>
  <Application>Microsoft Office PowerPoint</Application>
  <PresentationFormat>Произвольный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 ВОЛОНТЕРСКОЕ ОБЪЕДИНЕНИЕ  ГБУСОН РО «Новочеркасский ПНИ»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юлия</cp:lastModifiedBy>
  <cp:revision>49</cp:revision>
  <dcterms:created xsi:type="dcterms:W3CDTF">2023-02-11T11:38:42Z</dcterms:created>
  <dcterms:modified xsi:type="dcterms:W3CDTF">2024-07-16T12:21:53Z</dcterms:modified>
</cp:coreProperties>
</file>