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2E87"/>
    <a:srgbClr val="A23694"/>
    <a:srgbClr val="863458"/>
    <a:srgbClr val="651C3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6405"/>
  </p:normalViewPr>
  <p:slideViewPr>
    <p:cSldViewPr snapToGrid="0" snapToObjects="1" showGuides="1">
      <p:cViewPr varScale="1">
        <p:scale>
          <a:sx n="84" d="100"/>
          <a:sy n="84" d="100"/>
        </p:scale>
        <p:origin x="-15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13CA14-0783-0442-8B43-1865A8812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D07D968-37EC-FE40-AB46-32C59BD11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11B1C4-A9AA-9042-9A10-D8A21B42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26.04.2025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CD9571-5E7F-E745-AEB9-7CA9B155D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23E4D91-4232-2E40-B542-61599FA52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01309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58B3C3-C578-844B-AF87-F297E696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04A91F7-A599-FB43-A586-0CC751004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71F158-2512-A44D-A26D-54697C16E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26.04.2025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64F998-4F9B-804A-9F02-0F4D60108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71966B-9D23-6848-99CB-AB9C01AB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629233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E08C84E-89E4-D749-BF5D-C7AFF866A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9841363-9323-674F-A3CA-6D2AAEE61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4CFA2A-828B-5843-93AB-C4BBF9132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26.04.2025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FEFA42-7CDF-C24D-8B70-B191A9AE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55325E-D7E8-9F48-B2BF-11C3640AB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02137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2563C7-BF04-9541-A3BA-1EC3155ED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F8868E-D979-C241-9B7B-847DB9EFB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D3B753-0970-BA49-8E1F-69739D45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26.04.2025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71C29A-35D4-764F-8EF5-3B1CB7A4A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95C276-872E-5C43-B7CF-2AD1F9D38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86647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BDDB34-A444-AC47-803F-5C0D2E85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07685CE-926B-ED47-BE9E-FA65006D4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E7A14B-C39F-6845-B507-E6C27D1AE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26.04.2025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A28461A-2CA5-9C43-BE32-7E938C3CD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C139A6B-82D4-FA40-9BF2-3B5522C1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759332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0215C8-2F70-BA4E-AFC1-2D345E50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EC1E8B-2AA2-DF40-A096-0F20FFA59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B520B7B-023C-F549-8C1D-ABE1A60C5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3D3FBAD-B739-3849-AE3A-878D05538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26.04.2025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1D44275-9D2F-D540-98C7-790CF9E40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DD65E1B-BDC3-5E40-B884-047D1EED5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96910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EA4140-6F29-874E-83AA-5CBE2EB5C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1479D2-391E-3D47-9236-19E384C6B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A87586E-75BA-BA45-8BC4-920EABE2A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1EF321A-AC70-EF49-8FCC-46AA23897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4A2D6C3-FD50-B64A-9FBE-62BB4E0DAF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2462348-8F70-B14D-BE99-0C70F9FB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26.04.2025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08A1FC1-9FD6-2546-BF32-F542B824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687ADF1-7043-3943-9B86-91A5BFAAE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598242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322561-48E8-EE44-B6C8-58030750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6EF9D8E-5CD9-FC4F-B6F4-C020B57E4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26.04.2025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1C9FEC1-62B9-824C-822A-7AF12162A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D9528D4-1EA2-B548-9AD9-1B7F8428E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1868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05A742A-4AF4-2543-813D-9C714AC99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26.04.2025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1921CE1-9D2B-2843-8523-1F03F6B8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DB24975-66A2-2B48-A7C4-BD60AEBFC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525301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692AEC-4239-8546-8CD5-EA687E733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2761AE6-5F80-AA4C-9CB5-5F3A8FC8C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2ABE359-5A99-DD4C-B0D3-25A48DB1C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7EB49FA-C8A1-2948-A5F0-3FC5D305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26.04.2025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418EFC-7344-1549-8D73-BEF777EBA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7730B34-6B03-2C4D-9648-5B35E449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18075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CBFACA-111A-D74A-AD16-129F183A4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9E9030E-57F6-1141-BCB4-E951A80B4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1E6E3DE-83F5-6541-8F19-ED9CDCBD3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3AA7955-355C-0145-B0AA-A67AC9CBD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pPr/>
              <a:t>26.04.2025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26279E2-40E0-E74A-9196-0CFD2D07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C684C6A-B901-5F4D-B2DF-14E4FBA1D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29454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C00B775-6F2A-A24E-B50A-4A3DE0E5C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6ED5A98-EC46-7644-8DA8-92AFCEC35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9DDACC-C11C-8C47-8E0D-C4036CB53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EFBB3-7FA6-3D49-B851-9472CC50247F}" type="datetimeFigureOut">
              <a:rPr lang="x-none" smtClean="0"/>
              <a:pPr/>
              <a:t>26.04.2025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33BE82-33C8-7C44-81AF-AE353C01D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E79654-7902-ED4A-8D7C-93B21514F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39A69-AF25-1848-A12F-D5E9AB2C720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11852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BC2C3183-3BA4-DC45-A563-EB07D8457435}"/>
              </a:ext>
            </a:extLst>
          </p:cNvPr>
          <p:cNvSpPr/>
          <p:nvPr/>
        </p:nvSpPr>
        <p:spPr>
          <a:xfrm>
            <a:off x="441434" y="1145628"/>
            <a:ext cx="11319642" cy="5370786"/>
          </a:xfrm>
          <a:prstGeom prst="roundRect">
            <a:avLst>
              <a:gd name="adj" fmla="val 5904"/>
            </a:avLst>
          </a:prstGeom>
          <a:solidFill>
            <a:srgbClr val="A7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B475A95-DB94-754D-B3E8-90058E167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2933" y="113255"/>
            <a:ext cx="1661510" cy="8642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63974C-299F-3A42-928D-66554BBDC41B}"/>
              </a:ext>
            </a:extLst>
          </p:cNvPr>
          <p:cNvSpPr txBox="1"/>
          <p:nvPr/>
        </p:nvSpPr>
        <p:spPr>
          <a:xfrm>
            <a:off x="767255" y="1848585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A9B813D-2B66-114A-A35A-8916837DF786}"/>
              </a:ext>
            </a:extLst>
          </p:cNvPr>
          <p:cNvSpPr txBox="1"/>
          <p:nvPr/>
        </p:nvSpPr>
        <p:spPr>
          <a:xfrm>
            <a:off x="767255" y="2921934"/>
            <a:ext cx="1085718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700"/>
              </a:lnSpc>
            </a:pPr>
            <a:r>
              <a:rPr lang="ru-RU" sz="5400" dirty="0" smtClean="0">
                <a:solidFill>
                  <a:schemeClr val="bg1"/>
                </a:solidFill>
                <a:latin typeface="Playfair Display" pitchFamily="2" charset="-52"/>
              </a:rPr>
              <a:t>Здоровая мама – здоровый ребенок</a:t>
            </a:r>
            <a:endParaRPr lang="ru-RU" sz="4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09C0A55-CA0E-4A40-B358-6A83C9303414}"/>
              </a:ext>
            </a:extLst>
          </p:cNvPr>
          <p:cNvSpPr txBox="1"/>
          <p:nvPr/>
        </p:nvSpPr>
        <p:spPr>
          <a:xfrm>
            <a:off x="767255" y="5488042"/>
            <a:ext cx="10709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Руководитель команды: </a:t>
            </a:r>
            <a:r>
              <a:rPr lang="ru-RU" sz="2000" dirty="0" err="1" smtClean="0">
                <a:solidFill>
                  <a:schemeClr val="bg1"/>
                </a:solidFill>
              </a:rPr>
              <a:t>Генералова</a:t>
            </a:r>
            <a:r>
              <a:rPr lang="ru-RU" sz="2000" dirty="0" smtClean="0">
                <a:solidFill>
                  <a:schemeClr val="bg1"/>
                </a:solidFill>
              </a:rPr>
              <a:t> Юлия Александровна, </a:t>
            </a: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Российская Федерация, Донецкая Народная Республика, город Мариуполь, учитель математики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8E84038-B740-F244-89E0-809A1E3F117D}"/>
              </a:ext>
            </a:extLst>
          </p:cNvPr>
          <p:cNvSpPr txBox="1"/>
          <p:nvPr/>
        </p:nvSpPr>
        <p:spPr>
          <a:xfrm>
            <a:off x="767255" y="4523602"/>
            <a:ext cx="47086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Playfair Display" pitchFamily="2" charset="-52"/>
              </a:rPr>
              <a:t>Материнство и детство</a:t>
            </a:r>
            <a:endParaRPr lang="ru-RU" sz="3200" dirty="0">
              <a:solidFill>
                <a:schemeClr val="bg1"/>
              </a:solidFill>
              <a:latin typeface="Playfair Display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6248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71F3F78-4164-C442-B1F3-0D24135B3721}"/>
              </a:ext>
            </a:extLst>
          </p:cNvPr>
          <p:cNvSpPr txBox="1"/>
          <p:nvPr/>
        </p:nvSpPr>
        <p:spPr>
          <a:xfrm>
            <a:off x="599090" y="588577"/>
            <a:ext cx="1628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Ресурсы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4808238-87E7-474C-BF16-A126FCF8B25B}"/>
              </a:ext>
            </a:extLst>
          </p:cNvPr>
          <p:cNvSpPr txBox="1"/>
          <p:nvPr/>
        </p:nvSpPr>
        <p:spPr>
          <a:xfrm>
            <a:off x="599090" y="1270454"/>
            <a:ext cx="10731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Указываются какие ресурсы есть в проекте, в т.ч. Финансовые, организационные, информационные и пр.</a:t>
            </a:r>
          </a:p>
          <a:p>
            <a:r>
              <a:rPr lang="ru-RU" sz="1400" dirty="0"/>
              <a:t>Отдельно выделяются какие ресурсы требуются проекту для его воплощения и реализации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DEE874E-3323-BF4D-9B75-DF953D69A747}"/>
              </a:ext>
            </a:extLst>
          </p:cNvPr>
          <p:cNvSpPr txBox="1"/>
          <p:nvPr/>
        </p:nvSpPr>
        <p:spPr>
          <a:xfrm>
            <a:off x="622273" y="1952331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B9D04A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B1303B-4984-EF43-9CF9-35A1F375DD81}"/>
              </a:ext>
            </a:extLst>
          </p:cNvPr>
          <p:cNvSpPr txBox="1"/>
          <p:nvPr/>
        </p:nvSpPr>
        <p:spPr>
          <a:xfrm>
            <a:off x="599090" y="3258533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2F2C625-2AC4-0B4D-B712-C83866954A68}"/>
              </a:ext>
            </a:extLst>
          </p:cNvPr>
          <p:cNvSpPr txBox="1"/>
          <p:nvPr/>
        </p:nvSpPr>
        <p:spPr>
          <a:xfrm>
            <a:off x="616024" y="4645832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CFBDE54-120F-D048-86E3-8F4AFF1F5D24}"/>
              </a:ext>
            </a:extLst>
          </p:cNvPr>
          <p:cNvSpPr txBox="1"/>
          <p:nvPr/>
        </p:nvSpPr>
        <p:spPr>
          <a:xfrm>
            <a:off x="1264946" y="2099909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Человеческие ресурсы (команда проекта, волонтеры)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8E612C6-676E-3449-8945-F356D1293AB0}"/>
              </a:ext>
            </a:extLst>
          </p:cNvPr>
          <p:cNvSpPr txBox="1"/>
          <p:nvPr/>
        </p:nvSpPr>
        <p:spPr>
          <a:xfrm>
            <a:off x="1264946" y="3429000"/>
            <a:ext cx="3541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Материально-технические ресурсы (брошюры, буклеты и презентации для образовательных мероприятий)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446D28A-C696-C14B-ADEF-559FBD28C51A}"/>
              </a:ext>
            </a:extLst>
          </p:cNvPr>
          <p:cNvSpPr txBox="1"/>
          <p:nvPr/>
        </p:nvSpPr>
        <p:spPr>
          <a:xfrm>
            <a:off x="1264946" y="4880581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Информационные ресурсы (интернет-ресурсы)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16C6BCC-4033-BA49-82B0-5C88AD80D52D}"/>
              </a:ext>
            </a:extLst>
          </p:cNvPr>
          <p:cNvSpPr txBox="1"/>
          <p:nvPr/>
        </p:nvSpPr>
        <p:spPr>
          <a:xfrm>
            <a:off x="5407233" y="1952331"/>
            <a:ext cx="6687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4.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A4FA4F9-94E1-1144-8DE5-0D8925FF38C7}"/>
              </a:ext>
            </a:extLst>
          </p:cNvPr>
          <p:cNvSpPr txBox="1"/>
          <p:nvPr/>
        </p:nvSpPr>
        <p:spPr>
          <a:xfrm>
            <a:off x="5430144" y="3258533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5.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3EE10B5-5C98-214B-B668-E30FA4D791A5}"/>
              </a:ext>
            </a:extLst>
          </p:cNvPr>
          <p:cNvSpPr txBox="1"/>
          <p:nvPr/>
        </p:nvSpPr>
        <p:spPr>
          <a:xfrm>
            <a:off x="5447078" y="4645832"/>
            <a:ext cx="7040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6.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3BBEFB7-12E9-3A4E-9AA1-6E4D32AD633C}"/>
              </a:ext>
            </a:extLst>
          </p:cNvPr>
          <p:cNvSpPr txBox="1"/>
          <p:nvPr/>
        </p:nvSpPr>
        <p:spPr>
          <a:xfrm>
            <a:off x="6049906" y="2099909"/>
            <a:ext cx="3541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ПРОЕКТУ ТРЕБУЮТСЯ:</a:t>
            </a:r>
          </a:p>
          <a:p>
            <a:r>
              <a:rPr lang="ru-RU" dirty="0" smtClean="0"/>
              <a:t>Социальные ресурсы (сеть поддержки, партнёрство с местными сообществами)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5D5F436-7DDA-D64A-A811-BF722EC6DE01}"/>
              </a:ext>
            </a:extLst>
          </p:cNvPr>
          <p:cNvSpPr txBox="1"/>
          <p:nvPr/>
        </p:nvSpPr>
        <p:spPr>
          <a:xfrm>
            <a:off x="6096000" y="3429000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Материально-технические ресурсы (транспортные средства)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EED8DA8-821C-3645-BE4E-486D93BB2A07}"/>
              </a:ext>
            </a:extLst>
          </p:cNvPr>
          <p:cNvSpPr txBox="1"/>
          <p:nvPr/>
        </p:nvSpPr>
        <p:spPr>
          <a:xfrm>
            <a:off x="6096000" y="4880581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Человеческие ресурсы (партнерские организации)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06292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1C12802-D0DB-8349-B613-80C69CA111E6}"/>
              </a:ext>
            </a:extLst>
          </p:cNvPr>
          <p:cNvSpPr txBox="1"/>
          <p:nvPr/>
        </p:nvSpPr>
        <p:spPr>
          <a:xfrm>
            <a:off x="599090" y="588577"/>
            <a:ext cx="31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Команда проекта</a:t>
            </a:r>
          </a:p>
        </p:txBody>
      </p:sp>
      <p:sp>
        <p:nvSpPr>
          <p:cNvPr id="8" name="Овал 2">
            <a:extLst>
              <a:ext uri="{FF2B5EF4-FFF2-40B4-BE49-F238E27FC236}">
                <a16:creationId xmlns:a16="http://schemas.microsoft.com/office/drawing/2014/main" xmlns="" id="{542E1A9A-5B69-4C48-93D1-12245F700B90}"/>
              </a:ext>
            </a:extLst>
          </p:cNvPr>
          <p:cNvSpPr/>
          <p:nvPr/>
        </p:nvSpPr>
        <p:spPr>
          <a:xfrm>
            <a:off x="599090" y="3109150"/>
            <a:ext cx="1384995" cy="138499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0" name="Овал 28">
            <a:extLst>
              <a:ext uri="{FF2B5EF4-FFF2-40B4-BE49-F238E27FC236}">
                <a16:creationId xmlns:a16="http://schemas.microsoft.com/office/drawing/2014/main" xmlns="" id="{6F5EF453-8BA8-5248-948E-4677620C92AA}"/>
              </a:ext>
            </a:extLst>
          </p:cNvPr>
          <p:cNvSpPr/>
          <p:nvPr/>
        </p:nvSpPr>
        <p:spPr>
          <a:xfrm>
            <a:off x="6423417" y="3088345"/>
            <a:ext cx="1384995" cy="138499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Вставить фото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03E1AB8-A27C-0540-B40E-DDBEBC322F07}"/>
              </a:ext>
            </a:extLst>
          </p:cNvPr>
          <p:cNvSpPr txBox="1"/>
          <p:nvPr/>
        </p:nvSpPr>
        <p:spPr>
          <a:xfrm>
            <a:off x="2174352" y="2508376"/>
            <a:ext cx="40809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/>
              <a:t>Генералова</a:t>
            </a:r>
            <a:r>
              <a:rPr lang="ru-RU" sz="1600" b="1" dirty="0" smtClean="0"/>
              <a:t> Юлия Александровна</a:t>
            </a:r>
          </a:p>
          <a:p>
            <a:r>
              <a:rPr lang="ru-RU" sz="1600" dirty="0" smtClean="0"/>
              <a:t>Российская Федерация, Донецкая Народная Республика , город Мариуполь, 1990 г.р., учитель математики, имеет 3-х детей.</a:t>
            </a:r>
            <a:endParaRPr lang="ru-RU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9D5AE49-FCC8-D949-836F-A74AD3355702}"/>
              </a:ext>
            </a:extLst>
          </p:cNvPr>
          <p:cNvSpPr txBox="1"/>
          <p:nvPr/>
        </p:nvSpPr>
        <p:spPr>
          <a:xfrm>
            <a:off x="8114727" y="3126847"/>
            <a:ext cx="34260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/>
              <a:t>Петрашина</a:t>
            </a:r>
            <a:r>
              <a:rPr lang="ru-RU" sz="1400" b="1" dirty="0" smtClean="0"/>
              <a:t> Людмила Аркадьевна</a:t>
            </a:r>
          </a:p>
          <a:p>
            <a:r>
              <a:rPr lang="ru-RU" sz="1400" dirty="0" smtClean="0"/>
              <a:t>Российская Федерация, Донецкая Народная Республика , город Мариуполь, 1980 г.р. заместитель директора</a:t>
            </a:r>
            <a:endParaRPr lang="ru-RU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3A5C35F-2BAF-3D4B-ACCF-DC530FD2EB68}"/>
              </a:ext>
            </a:extLst>
          </p:cNvPr>
          <p:cNvSpPr txBox="1"/>
          <p:nvPr/>
        </p:nvSpPr>
        <p:spPr>
          <a:xfrm>
            <a:off x="599090" y="1512711"/>
            <a:ext cx="3344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A72E88"/>
                </a:solidFill>
                <a:latin typeface="Playfair Display SemiBold" pitchFamily="2" charset="-52"/>
              </a:rPr>
              <a:t>Руководитель </a:t>
            </a:r>
            <a:r>
              <a:rPr lang="ru-RU" sz="2000" dirty="0">
                <a:solidFill>
                  <a:srgbClr val="A72E88"/>
                </a:solidFill>
                <a:latin typeface="Playfair Display SemiBold" pitchFamily="2" charset="-52"/>
              </a:rPr>
              <a:t>проекта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A8F5C6B-9DA1-054C-BDF6-066529B98D57}"/>
              </a:ext>
            </a:extLst>
          </p:cNvPr>
          <p:cNvSpPr txBox="1"/>
          <p:nvPr/>
        </p:nvSpPr>
        <p:spPr>
          <a:xfrm>
            <a:off x="6364656" y="2585320"/>
            <a:ext cx="3533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B9D04A"/>
                </a:solidFill>
                <a:latin typeface="Playfair Display SemiBold" pitchFamily="2" charset="-52"/>
              </a:rPr>
              <a:t>Ключевые члены команды</a:t>
            </a:r>
          </a:p>
        </p:txBody>
      </p:sp>
      <p:pic>
        <p:nvPicPr>
          <p:cNvPr id="19" name="Рисунок 18" descr="Petrashuna.jpg"/>
          <p:cNvPicPr>
            <a:picLocks noChangeAspect="1"/>
          </p:cNvPicPr>
          <p:nvPr/>
        </p:nvPicPr>
        <p:blipFill>
          <a:blip r:embed="rId3"/>
          <a:srcRect l="14492" t="25844" r="12595" b="21481"/>
          <a:stretch>
            <a:fillRect/>
          </a:stretch>
        </p:blipFill>
        <p:spPr>
          <a:xfrm>
            <a:off x="6255274" y="2985430"/>
            <a:ext cx="1760308" cy="2139726"/>
          </a:xfrm>
          <a:prstGeom prst="rect">
            <a:avLst/>
          </a:prstGeom>
        </p:spPr>
      </p:pic>
      <p:pic>
        <p:nvPicPr>
          <p:cNvPr id="20" name="Рисунок 19" descr="photo_2025-04-26_08-40-56.jpg"/>
          <p:cNvPicPr>
            <a:picLocks noChangeAspect="1"/>
          </p:cNvPicPr>
          <p:nvPr/>
        </p:nvPicPr>
        <p:blipFill>
          <a:blip r:embed="rId4"/>
          <a:srcRect t="8646"/>
          <a:stretch>
            <a:fillRect/>
          </a:stretch>
        </p:blipFill>
        <p:spPr>
          <a:xfrm>
            <a:off x="411532" y="2508376"/>
            <a:ext cx="1762820" cy="230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1785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0FA4AC9-FA2A-F546-B98E-179AC30F4925}"/>
              </a:ext>
            </a:extLst>
          </p:cNvPr>
          <p:cNvSpPr txBox="1"/>
          <p:nvPr/>
        </p:nvSpPr>
        <p:spPr>
          <a:xfrm>
            <a:off x="599090" y="588577"/>
            <a:ext cx="7510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>
                <a:solidFill>
                  <a:srgbClr val="A72E88"/>
                </a:solidFill>
                <a:latin typeface="Playfair Display SemiBold" pitchFamily="2" charset="-52"/>
              </a:rPr>
              <a:t>Проблематизация</a:t>
            </a:r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. Актуальность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46D322-CBE5-544C-9576-5AB63A8F2DAD}"/>
              </a:ext>
            </a:extLst>
          </p:cNvPr>
          <p:cNvSpPr txBox="1"/>
          <p:nvPr/>
        </p:nvSpPr>
        <p:spPr>
          <a:xfrm>
            <a:off x="599090" y="1545021"/>
            <a:ext cx="107310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Проект </a:t>
            </a:r>
            <a:r>
              <a:rPr lang="ru-RU" sz="2000" dirty="0" smtClean="0"/>
              <a:t>«Здоровая мама – здоровый ребенок. </a:t>
            </a:r>
            <a:r>
              <a:rPr lang="ru-RU" sz="2000" dirty="0" smtClean="0"/>
              <a:t>Материнство и детство» направлен на решение важных социальных </a:t>
            </a:r>
            <a:r>
              <a:rPr lang="ru-RU" sz="2000" dirty="0" smtClean="0"/>
              <a:t>проблем, </a:t>
            </a:r>
            <a:r>
              <a:rPr lang="ru-RU" sz="2000" dirty="0" smtClean="0"/>
              <a:t>связанных с состоянием здоровья женщин и детей. </a:t>
            </a:r>
            <a:endParaRPr lang="ru-RU" sz="2000" dirty="0" smtClean="0"/>
          </a:p>
          <a:p>
            <a:r>
              <a:rPr lang="ru-RU" sz="2000" dirty="0" smtClean="0"/>
              <a:t>Актуальность </a:t>
            </a:r>
            <a:r>
              <a:rPr lang="ru-RU" sz="2000" dirty="0" smtClean="0"/>
              <a:t>данного проекта можно обосновать следующими аспектами:</a:t>
            </a:r>
            <a:endParaRPr lang="ru-RU" sz="2000" dirty="0"/>
          </a:p>
          <a:p>
            <a:endParaRPr lang="ru-RU" sz="2000" dirty="0"/>
          </a:p>
        </p:txBody>
      </p:sp>
      <p:sp>
        <p:nvSpPr>
          <p:cNvPr id="8" name="Прямоугольник: скругленные углы 5">
            <a:extLst>
              <a:ext uri="{FF2B5EF4-FFF2-40B4-BE49-F238E27FC236}">
                <a16:creationId xmlns:a16="http://schemas.microsoft.com/office/drawing/2014/main" xmlns="" id="{9F6E69A9-5301-7B4E-92FA-1F8457768E3C}"/>
              </a:ext>
            </a:extLst>
          </p:cNvPr>
          <p:cNvSpPr/>
          <p:nvPr/>
        </p:nvSpPr>
        <p:spPr>
          <a:xfrm>
            <a:off x="704193" y="3321269"/>
            <a:ext cx="10731062" cy="2848303"/>
          </a:xfrm>
          <a:prstGeom prst="roundRect">
            <a:avLst>
              <a:gd name="adj" fmla="val 6704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D910EEE-BC29-304B-9E47-CEEC63703760}"/>
              </a:ext>
            </a:extLst>
          </p:cNvPr>
          <p:cNvSpPr txBox="1"/>
          <p:nvPr/>
        </p:nvSpPr>
        <p:spPr>
          <a:xfrm>
            <a:off x="1770752" y="3558653"/>
            <a:ext cx="9295656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Здоровое общество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89DE830-45A8-874C-AFAB-3F5290048970}"/>
              </a:ext>
            </a:extLst>
          </p:cNvPr>
          <p:cNvSpPr txBox="1"/>
          <p:nvPr/>
        </p:nvSpPr>
        <p:spPr>
          <a:xfrm>
            <a:off x="1770752" y="4324794"/>
            <a:ext cx="9295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Здоровье матери и ребенка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E56765F-582D-8346-8EDF-C67D0745B7AB}"/>
              </a:ext>
            </a:extLst>
          </p:cNvPr>
          <p:cNvSpPr txBox="1"/>
          <p:nvPr/>
        </p:nvSpPr>
        <p:spPr>
          <a:xfrm>
            <a:off x="1770752" y="5160779"/>
            <a:ext cx="9295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Семейные ценности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3C306F3-43A5-3A4C-BCD8-D0207E3A747A}"/>
              </a:ext>
            </a:extLst>
          </p:cNvPr>
          <p:cNvSpPr txBox="1"/>
          <p:nvPr/>
        </p:nvSpPr>
        <p:spPr>
          <a:xfrm>
            <a:off x="943161" y="3372071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7CF2911-A4F6-6F4B-94D7-5D790B8B48F4}"/>
              </a:ext>
            </a:extLst>
          </p:cNvPr>
          <p:cNvSpPr txBox="1"/>
          <p:nvPr/>
        </p:nvSpPr>
        <p:spPr>
          <a:xfrm>
            <a:off x="919978" y="4177828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0AB43A-6FF0-EC46-A91F-70C0BBFB8398}"/>
              </a:ext>
            </a:extLst>
          </p:cNvPr>
          <p:cNvSpPr txBox="1"/>
          <p:nvPr/>
        </p:nvSpPr>
        <p:spPr>
          <a:xfrm>
            <a:off x="936912" y="5022280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xmlns="" val="305355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0BFE4FB-DBD4-3046-8961-57C86C99613F}"/>
              </a:ext>
            </a:extLst>
          </p:cNvPr>
          <p:cNvSpPr txBox="1"/>
          <p:nvPr/>
        </p:nvSpPr>
        <p:spPr>
          <a:xfrm>
            <a:off x="599090" y="588577"/>
            <a:ext cx="35686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Целевая аудитория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A3FE0D1-C6A5-C04E-AEFC-D4902E28A74D}"/>
              </a:ext>
            </a:extLst>
          </p:cNvPr>
          <p:cNvSpPr txBox="1"/>
          <p:nvPr/>
        </p:nvSpPr>
        <p:spPr>
          <a:xfrm>
            <a:off x="599090" y="1111797"/>
            <a:ext cx="1142474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Женщины, которые активно заинтересованы в вопросах здоровья семьи, воспитания детей и улучшения условий материнства. </a:t>
            </a:r>
          </a:p>
          <a:p>
            <a:r>
              <a:rPr lang="ru-RU" sz="2000" b="1" dirty="0" smtClean="0"/>
              <a:t>Социально-демографический паспорт данной аудитории:</a:t>
            </a:r>
          </a:p>
          <a:p>
            <a:r>
              <a:rPr lang="ru-RU" sz="2000" b="1" i="1" dirty="0" smtClean="0"/>
              <a:t>- Возраст: </a:t>
            </a:r>
            <a:r>
              <a:rPr lang="ru-RU" sz="2000" dirty="0" smtClean="0"/>
              <a:t>преимущественно 25–45 лет. Это период, когда женщины находятся в активной фазе материнства и семейной жизни.</a:t>
            </a:r>
          </a:p>
          <a:p>
            <a:r>
              <a:rPr lang="ru-RU" sz="2000" b="1" i="1" dirty="0" smtClean="0"/>
              <a:t>- Пол: </a:t>
            </a:r>
            <a:r>
              <a:rPr lang="ru-RU" sz="2000" dirty="0" smtClean="0"/>
              <a:t>женщины.</a:t>
            </a:r>
          </a:p>
          <a:p>
            <a:r>
              <a:rPr lang="ru-RU" sz="2000" b="1" i="1" dirty="0" smtClean="0"/>
              <a:t>- Социальный статус</a:t>
            </a:r>
            <a:r>
              <a:rPr lang="ru-RU" sz="2000" dirty="0" smtClean="0"/>
              <a:t>: преимущественно молодые и взрослые матери, а также женщины, планирующие материнство. Включает как замужних, так и не состоящих в браке.</a:t>
            </a:r>
          </a:p>
          <a:p>
            <a:r>
              <a:rPr lang="ru-RU" sz="2000" b="1" i="1" dirty="0" smtClean="0"/>
              <a:t>- Уровень образования</a:t>
            </a:r>
            <a:r>
              <a:rPr lang="ru-RU" sz="2000" dirty="0" smtClean="0"/>
              <a:t>: среднее специальное, высшее образование; значительная часть аудитории имеет образование в области педагогики, медицины, социальной работы или смежных областях.</a:t>
            </a:r>
          </a:p>
          <a:p>
            <a:r>
              <a:rPr lang="ru-RU" sz="2000" b="1" i="1" dirty="0" smtClean="0"/>
              <a:t>- Занятость</a:t>
            </a:r>
            <a:r>
              <a:rPr lang="ru-RU" sz="2000" dirty="0" smtClean="0"/>
              <a:t>: женщины могут быть как работающими (частично или полностью занятыми), так и находящимися в отпуске по уходу за ребенком, а также домохозяйками.</a:t>
            </a:r>
          </a:p>
          <a:p>
            <a:r>
              <a:rPr lang="ru-RU" sz="2000" b="1" i="1" dirty="0" smtClean="0"/>
              <a:t>- Дополнительные характеристики</a:t>
            </a:r>
            <a:r>
              <a:rPr lang="ru-RU" sz="2000" dirty="0" smtClean="0"/>
              <a:t>: активное участие в общественных организациях, интерес к здоровому образу жизни, стремление к повышению качества жизни семьи и общества в целом.</a:t>
            </a:r>
          </a:p>
          <a:p>
            <a:endParaRPr lang="ru-RU" sz="2000" dirty="0" smtClean="0"/>
          </a:p>
          <a:p>
            <a:r>
              <a:rPr lang="ru-RU" sz="2000" b="1" i="1" dirty="0" smtClean="0"/>
              <a:t>Таким образом, проект ориентирован на женщин, которые хотят улучшить условия материнства и детства, продвигая здоровый образ жизни и социальную поддержку семей.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xmlns="" val="1532522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FD9C88-5035-B741-9EF2-4D25C8FCEB64}"/>
              </a:ext>
            </a:extLst>
          </p:cNvPr>
          <p:cNvSpPr txBox="1"/>
          <p:nvPr/>
        </p:nvSpPr>
        <p:spPr>
          <a:xfrm>
            <a:off x="599090" y="588577"/>
            <a:ext cx="62504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Стадия проекта. Зрелость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49E9D96-F053-B14C-97B3-0191C1B7F1A9}"/>
              </a:ext>
            </a:extLst>
          </p:cNvPr>
          <p:cNvSpPr txBox="1"/>
          <p:nvPr/>
        </p:nvSpPr>
        <p:spPr>
          <a:xfrm>
            <a:off x="1039528" y="1918069"/>
            <a:ext cx="102906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000" dirty="0" smtClean="0"/>
              <a:t>Активный </a:t>
            </a:r>
            <a:r>
              <a:rPr lang="ru-RU" sz="2000" dirty="0"/>
              <a:t>проект </a:t>
            </a:r>
            <a:endParaRPr lang="ru-RU" sz="2000" dirty="0" smtClean="0"/>
          </a:p>
          <a:p>
            <a:pPr>
              <a:spcBef>
                <a:spcPts val="1200"/>
              </a:spcBef>
            </a:pPr>
            <a:r>
              <a:rPr lang="ru-RU" sz="2000" dirty="0" smtClean="0"/>
              <a:t>(</a:t>
            </a:r>
            <a:r>
              <a:rPr lang="ru-RU" sz="2000" dirty="0"/>
              <a:t>продумана архитектура проекта собрана команда, понятны ресурсы, источники продвижения проекта, реализация начата/продолжается</a:t>
            </a:r>
            <a:r>
              <a:rPr lang="ru-RU" sz="2000" dirty="0" smtClean="0"/>
              <a:t>)</a:t>
            </a:r>
            <a:endParaRPr lang="ru-RU" sz="2000" dirty="0"/>
          </a:p>
        </p:txBody>
      </p:sp>
      <p:sp>
        <p:nvSpPr>
          <p:cNvPr id="8" name="Овал 2">
            <a:extLst>
              <a:ext uri="{FF2B5EF4-FFF2-40B4-BE49-F238E27FC236}">
                <a16:creationId xmlns:a16="http://schemas.microsoft.com/office/drawing/2014/main" xmlns="" id="{A17177B6-1C68-8E47-9657-8BC211F975BA}"/>
              </a:ext>
            </a:extLst>
          </p:cNvPr>
          <p:cNvSpPr/>
          <p:nvPr/>
        </p:nvSpPr>
        <p:spPr>
          <a:xfrm>
            <a:off x="707844" y="1983217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6778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4D0987B-83B4-AA46-BFCD-AB6618EC16FA}"/>
              </a:ext>
            </a:extLst>
          </p:cNvPr>
          <p:cNvSpPr txBox="1"/>
          <p:nvPr/>
        </p:nvSpPr>
        <p:spPr>
          <a:xfrm>
            <a:off x="599090" y="588577"/>
            <a:ext cx="7226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Миссия проекта. Цели и задачи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D9C69FB-0247-0B45-B74E-CC7C827B27CE}"/>
              </a:ext>
            </a:extLst>
          </p:cNvPr>
          <p:cNvSpPr txBox="1"/>
          <p:nvPr/>
        </p:nvSpPr>
        <p:spPr>
          <a:xfrm>
            <a:off x="599090" y="1301123"/>
            <a:ext cx="11078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Миссия проекта заключается в содействии созданию здоровой и поддерживающей среды для матерей и детей.</a:t>
            </a:r>
            <a:endParaRPr lang="ru-RU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278B6A2-483B-5041-9AAB-37FF081A67F6}"/>
              </a:ext>
            </a:extLst>
          </p:cNvPr>
          <p:cNvSpPr txBox="1"/>
          <p:nvPr/>
        </p:nvSpPr>
        <p:spPr>
          <a:xfrm>
            <a:off x="787531" y="3199152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A72E88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1ED018C-C8C8-FC47-9904-8EE67C111AE9}"/>
              </a:ext>
            </a:extLst>
          </p:cNvPr>
          <p:cNvSpPr txBox="1"/>
          <p:nvPr/>
        </p:nvSpPr>
        <p:spPr>
          <a:xfrm>
            <a:off x="764348" y="4004909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D3663EC-3DC1-1547-9D13-5F13AA9CB760}"/>
              </a:ext>
            </a:extLst>
          </p:cNvPr>
          <p:cNvSpPr txBox="1"/>
          <p:nvPr/>
        </p:nvSpPr>
        <p:spPr>
          <a:xfrm>
            <a:off x="781282" y="4849361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03A1142-CF42-E546-891A-29A412372602}"/>
              </a:ext>
            </a:extLst>
          </p:cNvPr>
          <p:cNvSpPr txBox="1"/>
          <p:nvPr/>
        </p:nvSpPr>
        <p:spPr>
          <a:xfrm>
            <a:off x="4898792" y="3199152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B9D04A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7C7FB12-663E-BB45-B0AE-A412BADB16B3}"/>
              </a:ext>
            </a:extLst>
          </p:cNvPr>
          <p:cNvSpPr txBox="1"/>
          <p:nvPr/>
        </p:nvSpPr>
        <p:spPr>
          <a:xfrm>
            <a:off x="4875609" y="4004909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6AF7BDC-95D7-3642-91FF-A8B00E650BBC}"/>
              </a:ext>
            </a:extLst>
          </p:cNvPr>
          <p:cNvSpPr txBox="1"/>
          <p:nvPr/>
        </p:nvSpPr>
        <p:spPr>
          <a:xfrm>
            <a:off x="4892543" y="4849361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BA06FC8-20DC-1442-B6F9-1D752E470FFA}"/>
              </a:ext>
            </a:extLst>
          </p:cNvPr>
          <p:cNvSpPr txBox="1"/>
          <p:nvPr/>
        </p:nvSpPr>
        <p:spPr>
          <a:xfrm>
            <a:off x="786088" y="2534664"/>
            <a:ext cx="26773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Playfair Display SemiBold" pitchFamily="2" charset="-52"/>
              </a:rPr>
              <a:t>Цели и задачи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EAEF22A-80F6-934F-814E-7A34502A8484}"/>
              </a:ext>
            </a:extLst>
          </p:cNvPr>
          <p:cNvSpPr txBox="1"/>
          <p:nvPr/>
        </p:nvSpPr>
        <p:spPr>
          <a:xfrm>
            <a:off x="1430204" y="3346730"/>
            <a:ext cx="3541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Поддержка и укрепление здоровья женщин в период материнства.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BA45BA0-D4B1-6C43-A815-242F5EBF451D}"/>
              </a:ext>
            </a:extLst>
          </p:cNvPr>
          <p:cNvSpPr txBox="1"/>
          <p:nvPr/>
        </p:nvSpPr>
        <p:spPr>
          <a:xfrm>
            <a:off x="1430204" y="4175376"/>
            <a:ext cx="3541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Обеспечение благоприятных условий для здоровья и развития детей.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A02AC18-941A-574F-8D29-652E047DEC2E}"/>
              </a:ext>
            </a:extLst>
          </p:cNvPr>
          <p:cNvSpPr txBox="1"/>
          <p:nvPr/>
        </p:nvSpPr>
        <p:spPr>
          <a:xfrm>
            <a:off x="1430204" y="5084110"/>
            <a:ext cx="3541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Повышение уровня информированности населения о важности здорового образа жизни.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3B1BA54-CEA8-324D-A51C-67190010D735}"/>
              </a:ext>
            </a:extLst>
          </p:cNvPr>
          <p:cNvSpPr txBox="1"/>
          <p:nvPr/>
        </p:nvSpPr>
        <p:spPr>
          <a:xfrm>
            <a:off x="5637587" y="3346730"/>
            <a:ext cx="5798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Разработка и распространение информационных материалов по вопросам материнства и детства.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EC083BC-A197-F644-8276-D16BE958C6FF}"/>
              </a:ext>
            </a:extLst>
          </p:cNvPr>
          <p:cNvSpPr txBox="1"/>
          <p:nvPr/>
        </p:nvSpPr>
        <p:spPr>
          <a:xfrm>
            <a:off x="5637587" y="4175376"/>
            <a:ext cx="63862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Проведение образовательных программ и тренингов для женщин по вопросам здоровья, правильного питания, физической активности и психологической поддержки.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3142D69-389E-FA41-B6F5-C90265FC495B}"/>
              </a:ext>
            </a:extLst>
          </p:cNvPr>
          <p:cNvSpPr txBox="1"/>
          <p:nvPr/>
        </p:nvSpPr>
        <p:spPr>
          <a:xfrm>
            <a:off x="5637587" y="5084110"/>
            <a:ext cx="6040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Проведение мероприятий, направленных на популяризацию здорового образа жизни среди семей.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78707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4690254-2E86-BE45-BDF3-C531AFA98911}"/>
              </a:ext>
            </a:extLst>
          </p:cNvPr>
          <p:cNvSpPr txBox="1"/>
          <p:nvPr/>
        </p:nvSpPr>
        <p:spPr>
          <a:xfrm>
            <a:off x="599090" y="588577"/>
            <a:ext cx="25314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Суть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137FA73-FDF5-4545-9A83-B81C56B1FB7A}"/>
              </a:ext>
            </a:extLst>
          </p:cNvPr>
          <p:cNvSpPr txBox="1"/>
          <p:nvPr/>
        </p:nvSpPr>
        <p:spPr>
          <a:xfrm>
            <a:off x="599090" y="1311852"/>
            <a:ext cx="10731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Проект способствует формированию здорового общества через укрепление здоровья матери и ребёнка, что является основой для будущего поколения.</a:t>
            </a:r>
            <a:endParaRPr lang="ru-RU" sz="2000" dirty="0"/>
          </a:p>
        </p:txBody>
      </p:sp>
      <p:sp>
        <p:nvSpPr>
          <p:cNvPr id="8" name="Прямоугольник: скругленные углы 11">
            <a:extLst>
              <a:ext uri="{FF2B5EF4-FFF2-40B4-BE49-F238E27FC236}">
                <a16:creationId xmlns:a16="http://schemas.microsoft.com/office/drawing/2014/main" xmlns="" id="{A94B22EA-478D-ED42-A6D1-AF33314DED96}"/>
              </a:ext>
            </a:extLst>
          </p:cNvPr>
          <p:cNvSpPr/>
          <p:nvPr/>
        </p:nvSpPr>
        <p:spPr>
          <a:xfrm>
            <a:off x="1266718" y="2254942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Повышение осведомлённости — информирование женщин о важности здорового образа жизни, правильного питания, профилактике заболеваний во время беременности и в период грудного вскармливания.</a:t>
            </a:r>
            <a:endParaRPr lang="ru-RU" dirty="0"/>
          </a:p>
        </p:txBody>
      </p:sp>
      <p:sp>
        <p:nvSpPr>
          <p:cNvPr id="9" name="Прямоугольник: скругленные углы 15">
            <a:extLst>
              <a:ext uri="{FF2B5EF4-FFF2-40B4-BE49-F238E27FC236}">
                <a16:creationId xmlns:a16="http://schemas.microsoft.com/office/drawing/2014/main" xmlns="" id="{BEB46AAA-30A5-DB41-83AD-72BC9CB91D2F}"/>
              </a:ext>
            </a:extLst>
          </p:cNvPr>
          <p:cNvSpPr/>
          <p:nvPr/>
        </p:nvSpPr>
        <p:spPr>
          <a:xfrm>
            <a:off x="1266718" y="3640621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Образовательные программы — проведение тренингов и семинаров по вопросам материнства, ухода за новорождёнными, развития детей.</a:t>
            </a:r>
            <a:endParaRPr lang="ru-RU" dirty="0"/>
          </a:p>
        </p:txBody>
      </p:sp>
      <p:sp>
        <p:nvSpPr>
          <p:cNvPr id="10" name="Прямоугольник: скругленные углы 16">
            <a:extLst>
              <a:ext uri="{FF2B5EF4-FFF2-40B4-BE49-F238E27FC236}">
                <a16:creationId xmlns:a16="http://schemas.microsoft.com/office/drawing/2014/main" xmlns="" id="{67F45B01-050D-CE47-83F2-B1A6474A87AF}"/>
              </a:ext>
            </a:extLst>
          </p:cNvPr>
          <p:cNvSpPr/>
          <p:nvPr/>
        </p:nvSpPr>
        <p:spPr>
          <a:xfrm>
            <a:off x="1266718" y="5026300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Социальная поддержка — организация сообществ и групп поддержки для женщин, обмен опытом и взаимопомощь.</a:t>
            </a:r>
          </a:p>
        </p:txBody>
      </p:sp>
    </p:spTree>
    <p:extLst>
      <p:ext uri="{BB962C8B-B14F-4D97-AF65-F5344CB8AC3E}">
        <p14:creationId xmlns:p14="http://schemas.microsoft.com/office/powerpoint/2010/main" xmlns="" val="261039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E5D33E-8624-9F40-B0DC-F3E78C924CAB}"/>
              </a:ext>
            </a:extLst>
          </p:cNvPr>
          <p:cNvSpPr txBox="1"/>
          <p:nvPr/>
        </p:nvSpPr>
        <p:spPr>
          <a:xfrm>
            <a:off x="599090" y="588577"/>
            <a:ext cx="34323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Механика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9A60232-FEBC-9240-8017-B07BA7245877}"/>
              </a:ext>
            </a:extLst>
          </p:cNvPr>
          <p:cNvSpPr txBox="1"/>
          <p:nvPr/>
        </p:nvSpPr>
        <p:spPr>
          <a:xfrm>
            <a:off x="599090" y="1311852"/>
            <a:ext cx="107310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Проект можно охарактеризовать с точки зрения реализации через ряд ключевых аспектов:</a:t>
            </a:r>
            <a:endParaRPr lang="ru-RU" sz="2000" dirty="0"/>
          </a:p>
        </p:txBody>
      </p:sp>
      <p:sp>
        <p:nvSpPr>
          <p:cNvPr id="8" name="Прямоугольник: скругленные углы 6">
            <a:extLst>
              <a:ext uri="{FF2B5EF4-FFF2-40B4-BE49-F238E27FC236}">
                <a16:creationId xmlns:a16="http://schemas.microsoft.com/office/drawing/2014/main" xmlns="" id="{89879918-B16C-1F4D-A71E-A636346F56B4}"/>
              </a:ext>
            </a:extLst>
          </p:cNvPr>
          <p:cNvSpPr/>
          <p:nvPr/>
        </p:nvSpPr>
        <p:spPr>
          <a:xfrm>
            <a:off x="599090" y="2475552"/>
            <a:ext cx="4845269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 smtClean="0"/>
              <a:t>Запуск проекта:</a:t>
            </a:r>
          </a:p>
          <a:p>
            <a:pPr marL="342900" indent="-342900">
              <a:buAutoNum type="arabicPeriod"/>
            </a:pPr>
            <a:r>
              <a:rPr lang="ru-RU" dirty="0" smtClean="0"/>
              <a:t>Определение целей и задач;</a:t>
            </a:r>
          </a:p>
          <a:p>
            <a:pPr marL="342900" indent="-342900">
              <a:buAutoNum type="arabicPeriod"/>
            </a:pPr>
            <a:r>
              <a:rPr lang="ru-RU" dirty="0" smtClean="0"/>
              <a:t>Исследование потребностей;</a:t>
            </a:r>
          </a:p>
          <a:p>
            <a:pPr marL="342900" indent="-342900">
              <a:buAutoNum type="arabicPeriod"/>
            </a:pPr>
            <a:r>
              <a:rPr lang="ru-RU" dirty="0" smtClean="0"/>
              <a:t>Формирование команды 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Прямоугольник: скругленные углы 7">
            <a:extLst>
              <a:ext uri="{FF2B5EF4-FFF2-40B4-BE49-F238E27FC236}">
                <a16:creationId xmlns:a16="http://schemas.microsoft.com/office/drawing/2014/main" xmlns="" id="{C99722BC-85BA-A140-9E9E-71C5F0D0B7CC}"/>
              </a:ext>
            </a:extLst>
          </p:cNvPr>
          <p:cNvSpPr/>
          <p:nvPr/>
        </p:nvSpPr>
        <p:spPr>
          <a:xfrm>
            <a:off x="5559973" y="2475552"/>
            <a:ext cx="6032938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Инструменты:</a:t>
            </a:r>
          </a:p>
          <a:p>
            <a:r>
              <a:rPr lang="ru-RU" dirty="0"/>
              <a:t>1</a:t>
            </a:r>
            <a:r>
              <a:rPr lang="ru-RU" dirty="0" smtClean="0"/>
              <a:t>. Образовательные программы;</a:t>
            </a:r>
            <a:endParaRPr lang="ru-RU" dirty="0"/>
          </a:p>
          <a:p>
            <a:r>
              <a:rPr lang="ru-RU" dirty="0"/>
              <a:t>2</a:t>
            </a:r>
            <a:r>
              <a:rPr lang="ru-RU" dirty="0" smtClean="0"/>
              <a:t>. Социальные кампании;</a:t>
            </a:r>
            <a:endParaRPr lang="ru-RU" dirty="0"/>
          </a:p>
          <a:p>
            <a:r>
              <a:rPr lang="ru-RU" dirty="0"/>
              <a:t>3</a:t>
            </a:r>
            <a:r>
              <a:rPr lang="ru-RU" dirty="0" smtClean="0"/>
              <a:t>. Мониторинг и оценка.</a:t>
            </a:r>
            <a:endParaRPr lang="ru-RU" dirty="0"/>
          </a:p>
        </p:txBody>
      </p:sp>
      <p:sp>
        <p:nvSpPr>
          <p:cNvPr id="10" name="Прямоугольник: скругленные углы 8">
            <a:extLst>
              <a:ext uri="{FF2B5EF4-FFF2-40B4-BE49-F238E27FC236}">
                <a16:creationId xmlns:a16="http://schemas.microsoft.com/office/drawing/2014/main" xmlns="" id="{2FEE36DE-3F0A-2C4F-8F97-DC06DFD1A9D9}"/>
              </a:ext>
            </a:extLst>
          </p:cNvPr>
          <p:cNvSpPr/>
          <p:nvPr/>
        </p:nvSpPr>
        <p:spPr>
          <a:xfrm>
            <a:off x="599090" y="4398057"/>
            <a:ext cx="10993820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Последовательность:</a:t>
            </a:r>
          </a:p>
          <a:p>
            <a:r>
              <a:rPr lang="ru-RU" dirty="0"/>
              <a:t>1</a:t>
            </a:r>
            <a:r>
              <a:rPr lang="ru-RU" dirty="0" smtClean="0"/>
              <a:t>. Идея и концепция;                  4. Мониторинг;</a:t>
            </a:r>
            <a:endParaRPr lang="ru-RU" dirty="0"/>
          </a:p>
          <a:p>
            <a:r>
              <a:rPr lang="ru-RU" dirty="0"/>
              <a:t>2</a:t>
            </a:r>
            <a:r>
              <a:rPr lang="ru-RU" dirty="0" smtClean="0"/>
              <a:t>. Планирование;                         5. Оценка;</a:t>
            </a:r>
            <a:endParaRPr lang="ru-RU" dirty="0"/>
          </a:p>
          <a:p>
            <a:r>
              <a:rPr lang="ru-RU" dirty="0"/>
              <a:t>3</a:t>
            </a:r>
            <a:r>
              <a:rPr lang="ru-RU" dirty="0" smtClean="0"/>
              <a:t>. Реализация;                              6. Распространение результатов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642858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02DB4CB-73D1-2148-924A-D3D1A20C3243}"/>
              </a:ext>
            </a:extLst>
          </p:cNvPr>
          <p:cNvSpPr txBox="1"/>
          <p:nvPr/>
        </p:nvSpPr>
        <p:spPr>
          <a:xfrm>
            <a:off x="599090" y="588577"/>
            <a:ext cx="5606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Основные результаты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6012B77-6744-9940-BDBF-145020A371EA}"/>
              </a:ext>
            </a:extLst>
          </p:cNvPr>
          <p:cNvSpPr txBox="1"/>
          <p:nvPr/>
        </p:nvSpPr>
        <p:spPr>
          <a:xfrm>
            <a:off x="599090" y="1311852"/>
            <a:ext cx="10731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5 </a:t>
            </a:r>
            <a:r>
              <a:rPr lang="ru-RU" sz="2000" dirty="0"/>
              <a:t>основных результатов проекта, которые будут достигнуты в </a:t>
            </a:r>
            <a:r>
              <a:rPr lang="ru-RU" sz="2000" dirty="0" smtClean="0"/>
              <a:t>2025 </a:t>
            </a:r>
            <a:r>
              <a:rPr lang="ru-RU" sz="2000" dirty="0"/>
              <a:t>году </a:t>
            </a:r>
            <a:br>
              <a:rPr lang="ru-RU" sz="2000" dirty="0"/>
            </a:br>
            <a:r>
              <a:rPr lang="ru-RU" sz="2000" dirty="0"/>
              <a:t>и в последующем периоде</a:t>
            </a:r>
          </a:p>
        </p:txBody>
      </p:sp>
      <p:sp>
        <p:nvSpPr>
          <p:cNvPr id="8" name="Овал 9">
            <a:extLst>
              <a:ext uri="{FF2B5EF4-FFF2-40B4-BE49-F238E27FC236}">
                <a16:creationId xmlns:a16="http://schemas.microsoft.com/office/drawing/2014/main" xmlns="" id="{95A6727E-4E54-5049-AD3F-7E4D733BE664}"/>
              </a:ext>
            </a:extLst>
          </p:cNvPr>
          <p:cNvSpPr/>
          <p:nvPr/>
        </p:nvSpPr>
        <p:spPr>
          <a:xfrm>
            <a:off x="707844" y="2296600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10">
            <a:extLst>
              <a:ext uri="{FF2B5EF4-FFF2-40B4-BE49-F238E27FC236}">
                <a16:creationId xmlns:a16="http://schemas.microsoft.com/office/drawing/2014/main" xmlns="" id="{F97F9C59-89C4-ED46-BC9F-0D3E4EABDB46}"/>
              </a:ext>
            </a:extLst>
          </p:cNvPr>
          <p:cNvSpPr/>
          <p:nvPr/>
        </p:nvSpPr>
        <p:spPr>
          <a:xfrm>
            <a:off x="707844" y="2937184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11">
            <a:extLst>
              <a:ext uri="{FF2B5EF4-FFF2-40B4-BE49-F238E27FC236}">
                <a16:creationId xmlns:a16="http://schemas.microsoft.com/office/drawing/2014/main" xmlns="" id="{0B50C7FF-C535-C04C-BB21-B8312DB0B06A}"/>
              </a:ext>
            </a:extLst>
          </p:cNvPr>
          <p:cNvSpPr/>
          <p:nvPr/>
        </p:nvSpPr>
        <p:spPr>
          <a:xfrm>
            <a:off x="707844" y="3555730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2">
            <a:extLst>
              <a:ext uri="{FF2B5EF4-FFF2-40B4-BE49-F238E27FC236}">
                <a16:creationId xmlns:a16="http://schemas.microsoft.com/office/drawing/2014/main" xmlns="" id="{1A11A1F6-0531-364A-AD8A-E589334E16B2}"/>
              </a:ext>
            </a:extLst>
          </p:cNvPr>
          <p:cNvSpPr/>
          <p:nvPr/>
        </p:nvSpPr>
        <p:spPr>
          <a:xfrm>
            <a:off x="707844" y="4174327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3">
            <a:extLst>
              <a:ext uri="{FF2B5EF4-FFF2-40B4-BE49-F238E27FC236}">
                <a16:creationId xmlns:a16="http://schemas.microsoft.com/office/drawing/2014/main" xmlns="" id="{D73557A0-38A9-CB4B-B14C-F1430907911C}"/>
              </a:ext>
            </a:extLst>
          </p:cNvPr>
          <p:cNvSpPr/>
          <p:nvPr/>
        </p:nvSpPr>
        <p:spPr>
          <a:xfrm>
            <a:off x="707843" y="4918675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8678E1D-1ED6-9A49-824B-A22693BFE844}"/>
              </a:ext>
            </a:extLst>
          </p:cNvPr>
          <p:cNvSpPr txBox="1"/>
          <p:nvPr/>
        </p:nvSpPr>
        <p:spPr>
          <a:xfrm>
            <a:off x="1096871" y="2219793"/>
            <a:ext cx="10324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Повышение осведомленности</a:t>
            </a:r>
            <a:endParaRPr lang="ru-RU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DC87659-64EE-F442-B024-A538C907FAFE}"/>
              </a:ext>
            </a:extLst>
          </p:cNvPr>
          <p:cNvSpPr txBox="1"/>
          <p:nvPr/>
        </p:nvSpPr>
        <p:spPr>
          <a:xfrm>
            <a:off x="1096871" y="2844500"/>
            <a:ext cx="10324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Улучшение здоровья матерей и детей </a:t>
            </a:r>
            <a:endParaRPr lang="ru-RU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D9F775E-F051-4040-A4CF-F5F248A66BCF}"/>
              </a:ext>
            </a:extLst>
          </p:cNvPr>
          <p:cNvSpPr txBox="1"/>
          <p:nvPr/>
        </p:nvSpPr>
        <p:spPr>
          <a:xfrm>
            <a:off x="1096871" y="3469207"/>
            <a:ext cx="10324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Развитие поддержки семей</a:t>
            </a:r>
            <a:endParaRPr lang="ru-RU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52F3FE3-DDDF-F04D-99FC-5558F11755A7}"/>
              </a:ext>
            </a:extLst>
          </p:cNvPr>
          <p:cNvSpPr txBox="1"/>
          <p:nvPr/>
        </p:nvSpPr>
        <p:spPr>
          <a:xfrm>
            <a:off x="1096871" y="4093914"/>
            <a:ext cx="10324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Формирование инициативных групп и повышение роли женщин в принятии решений, касающихся здоровья семьи и общества.</a:t>
            </a:r>
            <a:endParaRPr lang="ru-RU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26DD552-DC4B-A740-A522-4DBB1979DBB7}"/>
              </a:ext>
            </a:extLst>
          </p:cNvPr>
          <p:cNvSpPr txBox="1"/>
          <p:nvPr/>
        </p:nvSpPr>
        <p:spPr>
          <a:xfrm>
            <a:off x="1096871" y="4918675"/>
            <a:ext cx="10324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Внесение предложений и рекомендаций по улучшению законодательства и программ поддержки семей с детьми.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713168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388475A-0C6F-9641-A042-B188E420BA4B}"/>
              </a:ext>
            </a:extLst>
          </p:cNvPr>
          <p:cNvSpPr txBox="1"/>
          <p:nvPr/>
        </p:nvSpPr>
        <p:spPr>
          <a:xfrm>
            <a:off x="599090" y="588577"/>
            <a:ext cx="59346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Информация о текущем статусе </a:t>
            </a:r>
            <a:b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</a:br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реализации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7BAD028-2A95-2940-B0E2-3D9CF5EE1277}"/>
              </a:ext>
            </a:extLst>
          </p:cNvPr>
          <p:cNvSpPr txBox="1"/>
          <p:nvPr/>
        </p:nvSpPr>
        <p:spPr>
          <a:xfrm>
            <a:off x="599090" y="1584299"/>
            <a:ext cx="10731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На </a:t>
            </a:r>
            <a:r>
              <a:rPr lang="ru-RU" sz="1400" dirty="0"/>
              <a:t>момент подачи заявки на конкурсный отбор выполнены </a:t>
            </a:r>
            <a:r>
              <a:rPr lang="ru-RU" sz="1400" dirty="0" smtClean="0"/>
              <a:t>следующие «шаги</a:t>
            </a:r>
            <a:r>
              <a:rPr lang="ru-RU" sz="1400" dirty="0"/>
              <a:t>» по реализации проекта. </a:t>
            </a:r>
          </a:p>
        </p:txBody>
      </p:sp>
      <p:sp>
        <p:nvSpPr>
          <p:cNvPr id="8" name="Прямоугольник: скругленные углы 19">
            <a:extLst>
              <a:ext uri="{FF2B5EF4-FFF2-40B4-BE49-F238E27FC236}">
                <a16:creationId xmlns:a16="http://schemas.microsoft.com/office/drawing/2014/main" xmlns="" id="{C4169BAA-4B12-B14F-A2F9-009A19F16532}"/>
              </a:ext>
            </a:extLst>
          </p:cNvPr>
          <p:cNvSpPr/>
          <p:nvPr/>
        </p:nvSpPr>
        <p:spPr>
          <a:xfrm>
            <a:off x="599090" y="2454952"/>
            <a:ext cx="4845269" cy="189904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Шаги по </a:t>
            </a:r>
            <a:r>
              <a:rPr lang="ru-RU" dirty="0" smtClean="0"/>
              <a:t>реализации:</a:t>
            </a:r>
          </a:p>
          <a:p>
            <a:r>
              <a:rPr lang="ru-RU" dirty="0" smtClean="0"/>
              <a:t>1. Анализ потребностей и планирование;</a:t>
            </a:r>
          </a:p>
          <a:p>
            <a:r>
              <a:rPr lang="ru-RU" dirty="0" smtClean="0"/>
              <a:t>2. Информационно-просветительская кампания;</a:t>
            </a:r>
          </a:p>
          <a:p>
            <a:r>
              <a:rPr lang="ru-RU" dirty="0" smtClean="0"/>
              <a:t>3. Мониторинг и оценка результатов;</a:t>
            </a:r>
          </a:p>
          <a:p>
            <a:r>
              <a:rPr lang="ru-RU" dirty="0" smtClean="0"/>
              <a:t>4. Отчётность и распространение опыта</a:t>
            </a:r>
            <a:endParaRPr lang="ru-RU" dirty="0"/>
          </a:p>
        </p:txBody>
      </p:sp>
      <p:sp>
        <p:nvSpPr>
          <p:cNvPr id="9" name="Прямоугольник: скругленные углы 20">
            <a:extLst>
              <a:ext uri="{FF2B5EF4-FFF2-40B4-BE49-F238E27FC236}">
                <a16:creationId xmlns:a16="http://schemas.microsoft.com/office/drawing/2014/main" xmlns="" id="{444AD552-A7DD-B541-B481-B576E7BAE03B}"/>
              </a:ext>
            </a:extLst>
          </p:cNvPr>
          <p:cNvSpPr/>
          <p:nvPr/>
        </p:nvSpPr>
        <p:spPr>
          <a:xfrm>
            <a:off x="5559973" y="2475552"/>
            <a:ext cx="6032938" cy="888803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en-US" dirty="0" smtClean="0"/>
              <a:t>https://multiurok.ru/files/zhenshchiny-za-zdorovoe-obshchestvo-materinstvo-i.html</a:t>
            </a:r>
            <a:endParaRPr lang="ru-RU" dirty="0"/>
          </a:p>
        </p:txBody>
      </p:sp>
      <p:sp>
        <p:nvSpPr>
          <p:cNvPr id="10" name="Прямоугольник: скругленные углы 21">
            <a:extLst>
              <a:ext uri="{FF2B5EF4-FFF2-40B4-BE49-F238E27FC236}">
                <a16:creationId xmlns:a16="http://schemas.microsoft.com/office/drawing/2014/main" xmlns="" id="{C18EE8D4-00F3-1F40-B507-684B74EA7715}"/>
              </a:ext>
            </a:extLst>
          </p:cNvPr>
          <p:cNvSpPr/>
          <p:nvPr/>
        </p:nvSpPr>
        <p:spPr>
          <a:xfrm>
            <a:off x="599090" y="4503591"/>
            <a:ext cx="10993820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Статистические </a:t>
            </a:r>
            <a:r>
              <a:rPr lang="ru-RU" dirty="0" smtClean="0"/>
              <a:t>данные:</a:t>
            </a:r>
          </a:p>
          <a:p>
            <a:r>
              <a:rPr lang="ru-RU" dirty="0" smtClean="0"/>
              <a:t>84% жительниц Мариуполя репродуктивного возраста хотели бы иметь детей, из которых 41% мечтают о двоих детях, 15% — о троих, 4% — четырёх и более.</a:t>
            </a:r>
          </a:p>
          <a:p>
            <a:r>
              <a:rPr lang="ru-RU" dirty="0" smtClean="0"/>
              <a:t>15% матерей уделяют особое внимание здоровому образу жизни своих детей</a:t>
            </a:r>
          </a:p>
          <a:p>
            <a:endParaRPr lang="ru-RU" dirty="0"/>
          </a:p>
        </p:txBody>
      </p:sp>
      <p:sp>
        <p:nvSpPr>
          <p:cNvPr id="11" name="Прямоугольник: скругленные углы 22">
            <a:extLst>
              <a:ext uri="{FF2B5EF4-FFF2-40B4-BE49-F238E27FC236}">
                <a16:creationId xmlns:a16="http://schemas.microsoft.com/office/drawing/2014/main" xmlns="" id="{6925F8D5-4A90-3449-9C15-AFA3927AC4E0}"/>
              </a:ext>
            </a:extLst>
          </p:cNvPr>
          <p:cNvSpPr/>
          <p:nvPr/>
        </p:nvSpPr>
        <p:spPr>
          <a:xfrm>
            <a:off x="5559973" y="3465189"/>
            <a:ext cx="6032938" cy="888803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Соц. сети</a:t>
            </a:r>
          </a:p>
        </p:txBody>
      </p:sp>
    </p:spTree>
    <p:extLst>
      <p:ext uri="{BB962C8B-B14F-4D97-AF65-F5344CB8AC3E}">
        <p14:creationId xmlns:p14="http://schemas.microsoft.com/office/powerpoint/2010/main" xmlns="" val="2239784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844</Words>
  <Application>Microsoft Macintosh PowerPoint</Application>
  <PresentationFormat>Произвольный</PresentationFormat>
  <Paragraphs>104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Пользователь</cp:lastModifiedBy>
  <cp:revision>15</cp:revision>
  <dcterms:created xsi:type="dcterms:W3CDTF">2025-03-26T12:04:55Z</dcterms:created>
  <dcterms:modified xsi:type="dcterms:W3CDTF">2025-04-26T08:00:39Z</dcterms:modified>
</cp:coreProperties>
</file>