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9" r:id="rId5"/>
    <p:sldId id="260" r:id="rId6"/>
    <p:sldId id="273" r:id="rId7"/>
    <p:sldId id="270" r:id="rId8"/>
    <p:sldId id="262" r:id="rId9"/>
    <p:sldId id="275" r:id="rId10"/>
    <p:sldId id="263" r:id="rId11"/>
    <p:sldId id="264" r:id="rId12"/>
    <p:sldId id="265" r:id="rId13"/>
    <p:sldId id="266" r:id="rId14"/>
    <p:sldId id="271" r:id="rId15"/>
  </p:sldIdLst>
  <p:sldSz cx="12192000" cy="6858000"/>
  <p:notesSz cx="6797675" cy="9926638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3694"/>
    <a:srgbClr val="CC0099"/>
    <a:srgbClr val="009900"/>
    <a:srgbClr val="A72E87"/>
    <a:srgbClr val="863458"/>
    <a:srgbClr val="651C3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1"/>
    <p:restoredTop sz="96405"/>
  </p:normalViewPr>
  <p:slideViewPr>
    <p:cSldViewPr snapToGrid="0" snapToObjects="1" showGuides="1">
      <p:cViewPr>
        <p:scale>
          <a:sx n="70" d="100"/>
          <a:sy n="70" d="100"/>
        </p:scale>
        <p:origin x="-2034" y="-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13CA14-0783-0442-8B43-1865A8812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D07D968-37EC-FE40-AB46-32C59BD11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11B1C4-A9AA-9042-9A10-D8A21B42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x-none" smtClean="0"/>
              <a:pPr/>
              <a:t>10.04.2025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CD9571-5E7F-E745-AEB9-7CA9B155D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23E4D91-4232-2E40-B542-61599FA52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013099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2563C7-BF04-9541-A3BA-1EC3155E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F8868E-D979-C241-9B7B-847DB9EFB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CD3B753-0970-BA49-8E1F-69739D451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x-none" smtClean="0"/>
              <a:pPr/>
              <a:t>10.04.2025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971C29A-35D4-764F-8EF5-3B1CB7A4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95C276-872E-5C43-B7CF-2AD1F9D3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866470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BDDB34-A444-AC47-803F-5C0D2E85D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07685CE-926B-ED47-BE9E-FA65006D4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8E7A14B-C39F-6845-B507-E6C27D1AE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x-none" smtClean="0"/>
              <a:pPr/>
              <a:t>10.04.2025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A28461A-2CA5-9C43-BE32-7E938C3CD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C139A6B-82D4-FA40-9BF2-3B5522C1D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759332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0215C8-2F70-BA4E-AFC1-2D345E508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EC1E8B-2AA2-DF40-A096-0F20FFA597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B520B7B-023C-F549-8C1D-ABE1A60C5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3D3FBAD-B739-3849-AE3A-878D05538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x-none" smtClean="0"/>
              <a:pPr/>
              <a:t>10.04.2025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1D44275-9D2F-D540-98C7-790CF9E40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DD65E1B-BDC3-5E40-B884-047D1EED5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9691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EA4140-6F29-874E-83AA-5CBE2EB5C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01479D2-391E-3D47-9236-19E384C6B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A87586E-75BA-BA45-8BC4-920EABE2A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1EF321A-AC70-EF49-8FCC-46AA238979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4A2D6C3-FD50-B64A-9FBE-62BB4E0DAF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2462348-8F70-B14D-BE99-0C70F9FB2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x-none" smtClean="0"/>
              <a:pPr/>
              <a:t>10.04.2025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08A1FC1-9FD6-2546-BF32-F542B8245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687ADF1-7043-3943-9B86-91A5BFAAE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59824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322561-48E8-EE44-B6C8-58030750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6EF9D8E-5CD9-FC4F-B6F4-C020B57E4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x-none" smtClean="0"/>
              <a:pPr/>
              <a:t>10.04.2025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1C9FEC1-62B9-824C-822A-7AF12162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D9528D4-1EA2-B548-9AD9-1B7F8428E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1868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05A742A-4AF4-2543-813D-9C714AC99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x-none" smtClean="0"/>
              <a:pPr/>
              <a:t>10.04.2025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1921CE1-9D2B-2843-8523-1F03F6B8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DB24975-66A2-2B48-A7C4-BD60AEBFC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52530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692AEC-4239-8546-8CD5-EA687E733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761AE6-5F80-AA4C-9CB5-5F3A8FC8C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2ABE359-5A99-DD4C-B0D3-25A48DB1C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7EB49FA-C8A1-2948-A5F0-3FC5D3054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x-none" smtClean="0"/>
              <a:pPr/>
              <a:t>10.04.2025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6418EFC-7344-1549-8D73-BEF777EBA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7730B34-6B03-2C4D-9648-5B35E44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18075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CBFACA-111A-D74A-AD16-129F183A4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9E9030E-57F6-1141-BCB4-E951A80B43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1E6E3DE-83F5-6541-8F19-ED9CDCBD3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3AA7955-355C-0145-B0AA-A67AC9CB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x-none" smtClean="0"/>
              <a:pPr/>
              <a:t>10.04.2025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26279E2-40E0-E74A-9196-0CFD2D07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C684C6A-B901-5F4D-B2DF-14E4FBA1D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294541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58B3C3-C578-844B-AF87-F297E696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04A91F7-A599-FB43-A586-0CC751004D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A71F158-2512-A44D-A26D-54697C16E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x-none" smtClean="0"/>
              <a:pPr/>
              <a:t>10.04.2025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B64F998-4F9B-804A-9F02-0F4D60108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971966B-9D23-6848-99CB-AB9C01AB6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629233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E08C84E-89E4-D749-BF5D-C7AFF866AA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9841363-9323-674F-A3CA-6D2AAEE61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4CFA2A-828B-5843-93AB-C4BBF9132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x-none" smtClean="0"/>
              <a:pPr/>
              <a:t>10.04.2025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1FEFA42-7CDF-C24D-8B70-B191A9AE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555325E-D7E8-9F48-B2BF-11C3640AB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02137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C00B775-6F2A-A24E-B50A-4A3DE0E5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6ED5A98-EC46-7644-8DA8-92AFCEC35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29DDACC-C11C-8C47-8E0D-C4036CB53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EFBB3-7FA6-3D49-B851-9472CC50247F}" type="datetimeFigureOut">
              <a:rPr lang="x-none" smtClean="0"/>
              <a:pPr/>
              <a:t>10.04.2025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B33BE82-33C8-7C44-81AF-AE353C01D0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E79654-7902-ED4A-8D7C-93B21514F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39A69-AF25-1848-A12F-D5E9AB2C720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1185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Microsoft_Office_PowerPoint1.sldx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gb2.ru/detskaya-poliklinika-8/shkola-zdorovya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photos62377735?z=photo-199063936_457241353/ec32851d2ec67e6259" TargetMode="External"/><Relationship Id="rId4" Type="http://schemas.openxmlformats.org/officeDocument/2006/relationships/hyperlink" Target="https://cyberleninka.ru/article/n/organizatsiya-pomoschi-detyam-s-narusheniem-psihorechevogo-razvitiya-v-detskoy-poliklinike/viewer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BC2C3183-3BA4-DC45-A563-EB07D8457435}"/>
              </a:ext>
            </a:extLst>
          </p:cNvPr>
          <p:cNvSpPr/>
          <p:nvPr/>
        </p:nvSpPr>
        <p:spPr>
          <a:xfrm>
            <a:off x="441434" y="1145628"/>
            <a:ext cx="11319642" cy="5370786"/>
          </a:xfrm>
          <a:prstGeom prst="roundRect">
            <a:avLst>
              <a:gd name="adj" fmla="val 5904"/>
            </a:avLst>
          </a:prstGeom>
          <a:solidFill>
            <a:srgbClr val="A72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B475A95-DB94-754D-B3E8-90058E167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2933" y="113255"/>
            <a:ext cx="1661510" cy="8642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B63974C-299F-3A42-928D-66554BBDC41B}"/>
              </a:ext>
            </a:extLst>
          </p:cNvPr>
          <p:cNvSpPr txBox="1"/>
          <p:nvPr/>
        </p:nvSpPr>
        <p:spPr>
          <a:xfrm>
            <a:off x="767255" y="1848585"/>
            <a:ext cx="59791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Всероссийский конкурсный отбор проектов 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«Женщины за здоровое общество»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A9B813D-2B66-114A-A35A-8916837DF786}"/>
              </a:ext>
            </a:extLst>
          </p:cNvPr>
          <p:cNvSpPr txBox="1"/>
          <p:nvPr/>
        </p:nvSpPr>
        <p:spPr>
          <a:xfrm>
            <a:off x="767255" y="2921934"/>
            <a:ext cx="5328745" cy="848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700"/>
              </a:lnSpc>
            </a:pPr>
            <a:r>
              <a:rPr lang="ru-RU" sz="5400" dirty="0" smtClean="0">
                <a:solidFill>
                  <a:schemeClr val="bg1"/>
                </a:solidFill>
                <a:latin typeface="Playfair Display" pitchFamily="2" charset="-52"/>
              </a:rPr>
              <a:t>Точки опоры</a:t>
            </a:r>
            <a:endParaRPr lang="ru-RU" sz="4800" dirty="0">
              <a:solidFill>
                <a:schemeClr val="bg1"/>
              </a:solidFill>
              <a:latin typeface="Playfair Display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8E84038-B740-F244-89E0-809A1E3F117D}"/>
              </a:ext>
            </a:extLst>
          </p:cNvPr>
          <p:cNvSpPr txBox="1"/>
          <p:nvPr/>
        </p:nvSpPr>
        <p:spPr>
          <a:xfrm>
            <a:off x="767255" y="3770243"/>
            <a:ext cx="47086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Playfair Display" pitchFamily="2" charset="-52"/>
              </a:rPr>
              <a:t>Социальные проекты взаимопомощи</a:t>
            </a:r>
            <a:endParaRPr lang="ru-RU" sz="3200" dirty="0">
              <a:solidFill>
                <a:schemeClr val="bg1"/>
              </a:solidFill>
              <a:latin typeface="Playfair Display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09C0A55-CA0E-4A40-B358-6A83C9303414}"/>
              </a:ext>
            </a:extLst>
          </p:cNvPr>
          <p:cNvSpPr txBox="1"/>
          <p:nvPr/>
        </p:nvSpPr>
        <p:spPr>
          <a:xfrm>
            <a:off x="767255" y="5488042"/>
            <a:ext cx="10857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Руководители </a:t>
            </a:r>
            <a:r>
              <a:rPr lang="ru-RU" sz="2000" dirty="0">
                <a:solidFill>
                  <a:schemeClr val="bg1"/>
                </a:solidFill>
              </a:rPr>
              <a:t>команды: </a:t>
            </a:r>
            <a:r>
              <a:rPr lang="ru-RU" sz="2000" dirty="0" smtClean="0">
                <a:solidFill>
                  <a:schemeClr val="bg1"/>
                </a:solidFill>
              </a:rPr>
              <a:t>Салова Марина Николаевна,  Руженская Елена Владимировна,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Россия, г. Иваново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 l="33984" t="20833" r="40625" b="12500"/>
          <a:stretch>
            <a:fillRect/>
          </a:stretch>
        </p:blipFill>
        <p:spPr bwMode="auto">
          <a:xfrm>
            <a:off x="8302513" y="1589277"/>
            <a:ext cx="2370104" cy="35004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xmlns="" val="2196248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0FA4AC9-FA2A-F546-B98E-179AC30F4925}"/>
              </a:ext>
            </a:extLst>
          </p:cNvPr>
          <p:cNvSpPr txBox="1"/>
          <p:nvPr/>
        </p:nvSpPr>
        <p:spPr>
          <a:xfrm>
            <a:off x="669688" y="333972"/>
            <a:ext cx="7510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>
                <a:solidFill>
                  <a:srgbClr val="A72E88"/>
                </a:solidFill>
                <a:latin typeface="Playfair Display SemiBold" pitchFamily="2" charset="-52"/>
              </a:rPr>
              <a:t>Проблематизация</a:t>
            </a:r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. Актуальность проекта</a:t>
            </a:r>
          </a:p>
        </p:txBody>
      </p:sp>
      <p:sp>
        <p:nvSpPr>
          <p:cNvPr id="8" name="Прямоугольник: скругленные углы 5">
            <a:extLst>
              <a:ext uri="{FF2B5EF4-FFF2-40B4-BE49-F238E27FC236}">
                <a16:creationId xmlns:a16="http://schemas.microsoft.com/office/drawing/2014/main" xmlns="" id="{9F6E69A9-5301-7B4E-92FA-1F8457768E3C}"/>
              </a:ext>
            </a:extLst>
          </p:cNvPr>
          <p:cNvSpPr/>
          <p:nvPr/>
        </p:nvSpPr>
        <p:spPr>
          <a:xfrm>
            <a:off x="448733" y="857192"/>
            <a:ext cx="11396134" cy="5798814"/>
          </a:xfrm>
          <a:prstGeom prst="roundRect">
            <a:avLst>
              <a:gd name="adj" fmla="val 6704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89DE830-45A8-874C-AFAB-3F5290048970}"/>
              </a:ext>
            </a:extLst>
          </p:cNvPr>
          <p:cNvSpPr txBox="1"/>
          <p:nvPr/>
        </p:nvSpPr>
        <p:spPr>
          <a:xfrm>
            <a:off x="1123919" y="945931"/>
            <a:ext cx="106193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Дебют отклонений психического развития у детей приходится на возраст 2-3 лет, без своевременной помощи они перерастают в выраженную задержку умственного развития и поведенческие отклонения, приводят к нарушению социализации, в ряде случаев – к инвалидизации.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3C306F3-43A5-3A4C-BCD8-D0207E3A747A}"/>
              </a:ext>
            </a:extLst>
          </p:cNvPr>
          <p:cNvSpPr txBox="1"/>
          <p:nvPr/>
        </p:nvSpPr>
        <p:spPr>
          <a:xfrm>
            <a:off x="448733" y="945931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7CF2911-A4F6-6F4B-94D7-5D790B8B48F4}"/>
              </a:ext>
            </a:extLst>
          </p:cNvPr>
          <p:cNvSpPr txBox="1"/>
          <p:nvPr/>
        </p:nvSpPr>
        <p:spPr>
          <a:xfrm>
            <a:off x="448733" y="2146260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60AB43A-6FF0-EC46-A91F-70C0BBFB8398}"/>
              </a:ext>
            </a:extLst>
          </p:cNvPr>
          <p:cNvSpPr txBox="1"/>
          <p:nvPr/>
        </p:nvSpPr>
        <p:spPr>
          <a:xfrm>
            <a:off x="448733" y="3235487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D910EEE-BC29-304B-9E47-CEEC63703760}"/>
              </a:ext>
            </a:extLst>
          </p:cNvPr>
          <p:cNvSpPr txBox="1"/>
          <p:nvPr/>
        </p:nvSpPr>
        <p:spPr>
          <a:xfrm>
            <a:off x="1770752" y="4158817"/>
            <a:ext cx="9664503" cy="369332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41005" y="4326340"/>
            <a:ext cx="107038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Для достижения максимально возможных результатов в коррекции отклонений развития ребенка необходима ранняя (в возрасте до 3 лет) комплексная медико-социально-психологическая помощь, направленная не только на ребенка, но и удовлетворение потребностей семьи в целом.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60AB43A-6FF0-EC46-A91F-70C0BBFB8398}"/>
              </a:ext>
            </a:extLst>
          </p:cNvPr>
          <p:cNvSpPr txBox="1"/>
          <p:nvPr/>
        </p:nvSpPr>
        <p:spPr>
          <a:xfrm>
            <a:off x="448733" y="4326340"/>
            <a:ext cx="7617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Dita Sweet" panose="02000503090000020004" pitchFamily="50" charset="0"/>
              </a:rPr>
              <a:t>4.</a:t>
            </a:r>
            <a:endParaRPr lang="ru-RU" sz="5400" dirty="0">
              <a:solidFill>
                <a:schemeClr val="bg1"/>
              </a:solidFill>
              <a:latin typeface="Dita Sweet" panose="02000503090000020004" pitchFamily="50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41005" y="5451480"/>
            <a:ext cx="10294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Для эффективной реализации комплексной программы ранней помощи детям с отклонением развития необходимо создать доступные и понятные алгоритмы её оказания, объединяющие ресурсы разнопрофильных организаций всех ведомств и форм собственности на территории региона, которые эту помощь оказывают семье.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60AB43A-6FF0-EC46-A91F-70C0BBFB8398}"/>
              </a:ext>
            </a:extLst>
          </p:cNvPr>
          <p:cNvSpPr txBox="1"/>
          <p:nvPr/>
        </p:nvSpPr>
        <p:spPr>
          <a:xfrm>
            <a:off x="448733" y="5451480"/>
            <a:ext cx="7617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Dita Sweet" panose="02000503090000020004" pitchFamily="50" charset="0"/>
              </a:rPr>
              <a:t>5.</a:t>
            </a:r>
            <a:endParaRPr lang="ru-RU" sz="5400" dirty="0">
              <a:solidFill>
                <a:schemeClr val="bg1"/>
              </a:solidFill>
              <a:latin typeface="Dita Sweet" panose="02000503090000020004" pitchFamily="50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1005" y="2146260"/>
            <a:ext cx="105846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Имеющаяся в стране система динамического наблюдения за формированием здоровья ребенка с рождения в 2018 г. была дополнена скрининговым методом раннего выявления рисков психических нарушений для их своевременной коррекции, при необходимости – направления к психиатру.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123918" y="3235487"/>
            <a:ext cx="107038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На практике: до 75% родителей отказывались от углубленной ранней диагностики психического здоровья ребенка, и даже при выраженных рисках не были мотивированы на обращение к профильному специалисту из-за боязни постановки психиатрического диагноза.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355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0BFE4FB-DBD4-3046-8961-57C86C99613F}"/>
              </a:ext>
            </a:extLst>
          </p:cNvPr>
          <p:cNvSpPr txBox="1"/>
          <p:nvPr/>
        </p:nvSpPr>
        <p:spPr>
          <a:xfrm>
            <a:off x="599090" y="333972"/>
            <a:ext cx="8927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Целевая </a:t>
            </a:r>
            <a:r>
              <a:rPr lang="ru-RU" sz="2800" dirty="0" smtClean="0">
                <a:solidFill>
                  <a:srgbClr val="A72E88"/>
                </a:solidFill>
                <a:latin typeface="Playfair Display SemiBold" pitchFamily="2" charset="-52"/>
              </a:rPr>
              <a:t>аудитория проекта «Точки  опоры»:</a:t>
            </a:r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9090" y="857193"/>
            <a:ext cx="110043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1) семьи с детьми раннего возраста, имеющими отклонения в развитии;</a:t>
            </a:r>
          </a:p>
          <a:p>
            <a:r>
              <a:rPr lang="ru-RU" dirty="0" smtClean="0"/>
              <a:t>2) врачи-педиатры, неврологи, психиатры, участвующие в оказании помощи детям с отклонениями в развитии;</a:t>
            </a:r>
          </a:p>
          <a:p>
            <a:r>
              <a:rPr lang="ru-RU" dirty="0" smtClean="0"/>
              <a:t>3) педагоги (логопеды, дефектологи, специалисты дошкольных учреждений), занимающиеся с детьми с отклонениями в развитии;</a:t>
            </a:r>
          </a:p>
          <a:p>
            <a:r>
              <a:rPr lang="ru-RU" dirty="0" smtClean="0"/>
              <a:t>4) специалисты службы социальной помощи населению;</a:t>
            </a:r>
          </a:p>
          <a:p>
            <a:r>
              <a:rPr lang="ru-RU" dirty="0" smtClean="0"/>
              <a:t>5) волонтеры (имеющие или получающие медицинское, педагогическое или социологическое образование).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33466" t="22388" r="17578" b="13549"/>
          <a:stretch>
            <a:fillRect/>
          </a:stretch>
        </p:blipFill>
        <p:spPr bwMode="auto">
          <a:xfrm>
            <a:off x="846160" y="2932868"/>
            <a:ext cx="4984635" cy="366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 l="33243" t="22357" r="17577" b="14376"/>
          <a:stretch>
            <a:fillRect/>
          </a:stretch>
        </p:blipFill>
        <p:spPr bwMode="auto">
          <a:xfrm>
            <a:off x="5991202" y="2888518"/>
            <a:ext cx="5131723" cy="3713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532522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6881" y="163509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8FD9C88-5035-B741-9EF2-4D25C8FCEB64}"/>
              </a:ext>
            </a:extLst>
          </p:cNvPr>
          <p:cNvSpPr txBox="1"/>
          <p:nvPr/>
        </p:nvSpPr>
        <p:spPr>
          <a:xfrm>
            <a:off x="718731" y="252248"/>
            <a:ext cx="9827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Стадия проекта. Зрелость </a:t>
            </a:r>
            <a:r>
              <a:rPr lang="ru-RU" sz="2800" dirty="0" smtClean="0">
                <a:solidFill>
                  <a:srgbClr val="A72E88"/>
                </a:solidFill>
                <a:latin typeface="Playfair Display SemiBold" pitchFamily="2" charset="-52"/>
              </a:rPr>
              <a:t>проекта</a:t>
            </a:r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49E9D96-F053-B14C-97B3-0191C1B7F1A9}"/>
              </a:ext>
            </a:extLst>
          </p:cNvPr>
          <p:cNvSpPr txBox="1"/>
          <p:nvPr/>
        </p:nvSpPr>
        <p:spPr>
          <a:xfrm>
            <a:off x="325821" y="614641"/>
            <a:ext cx="115340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b="1" dirty="0" smtClean="0"/>
              <a:t>Активный проект: </a:t>
            </a:r>
          </a:p>
          <a:p>
            <a:pPr>
              <a:spcBef>
                <a:spcPts val="1200"/>
              </a:spcBef>
              <a:buFont typeface="Wingdings" pitchFamily="2" charset="2"/>
              <a:buChar char="ü"/>
            </a:pPr>
            <a:r>
              <a:rPr lang="ru-RU" dirty="0" smtClean="0"/>
              <a:t> в регионе утвержден порядок межведомственного взаимодействия государственных учреждений в системе ранней помощи;</a:t>
            </a:r>
          </a:p>
          <a:p>
            <a:pPr>
              <a:spcBef>
                <a:spcPts val="1200"/>
              </a:spcBef>
              <a:buFont typeface="Wingdings" pitchFamily="2" charset="2"/>
              <a:buChar char="ü"/>
            </a:pPr>
            <a:r>
              <a:rPr lang="ru-RU" dirty="0" smtClean="0"/>
              <a:t>  в режиме реального времени формируется информационно-методическая база разнопрофильных учреждений, имеющих ресурс в оказании ранней помощи; </a:t>
            </a:r>
          </a:p>
          <a:p>
            <a:pPr>
              <a:spcBef>
                <a:spcPts val="1200"/>
              </a:spcBef>
              <a:buFont typeface="Wingdings" pitchFamily="2" charset="2"/>
              <a:buChar char="ü"/>
            </a:pPr>
            <a:r>
              <a:rPr lang="ru-RU" dirty="0" smtClean="0"/>
              <a:t>  создается команда социальных координаторов.</a:t>
            </a:r>
          </a:p>
          <a:p>
            <a:pPr>
              <a:spcBef>
                <a:spcPts val="1200"/>
              </a:spcBef>
            </a:pPr>
            <a:endParaRPr lang="ru-RU" dirty="0"/>
          </a:p>
        </p:txBody>
      </p:sp>
      <p:sp>
        <p:nvSpPr>
          <p:cNvPr id="8" name="Овал 2">
            <a:extLst>
              <a:ext uri="{FF2B5EF4-FFF2-40B4-BE49-F238E27FC236}">
                <a16:creationId xmlns:a16="http://schemas.microsoft.com/office/drawing/2014/main" xmlns="" id="{A17177B6-1C68-8E47-9657-8BC211F975BA}"/>
              </a:ext>
            </a:extLst>
          </p:cNvPr>
          <p:cNvSpPr/>
          <p:nvPr/>
        </p:nvSpPr>
        <p:spPr>
          <a:xfrm>
            <a:off x="4619320" y="655826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7417176" y="2523177"/>
          <a:ext cx="4774824" cy="3877623"/>
        </p:xfrm>
        <a:graphic>
          <a:graphicData uri="http://schemas.openxmlformats.org/presentationml/2006/ole">
            <p:oleObj spid="_x0000_s27650" name="Шаблон Microsoft Office PowerPoint 2007" r:id="rId4" imgW="4570416" imgH="3427533" progId="PowerPoint.Slide.12">
              <p:embed/>
            </p:oleObj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325821" y="2774427"/>
            <a:ext cx="7398812" cy="3970318"/>
          </a:xfrm>
          <a:prstGeom prst="rect">
            <a:avLst/>
          </a:prstGeom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Направления ранней помощи реализуются: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в учреждениях здравоохранения педиатрического профиля  Ивановской области :</a:t>
            </a:r>
          </a:p>
          <a:p>
            <a:r>
              <a:rPr lang="ru-RU" dirty="0" smtClean="0"/>
              <a:t> - профилактика отклонений развития у ребенка с антенатального этапа;</a:t>
            </a:r>
          </a:p>
          <a:p>
            <a:r>
              <a:rPr lang="ru-RU" dirty="0" smtClean="0"/>
              <a:t>- ранняя диагностика отклонений развития у ребенка в рамках проведения регулярных профилактических осмотров;</a:t>
            </a:r>
          </a:p>
          <a:p>
            <a:pPr>
              <a:buFontTx/>
              <a:buChar char="-"/>
            </a:pPr>
            <a:r>
              <a:rPr lang="ru-RU" dirty="0" smtClean="0"/>
              <a:t> медицинская реабилитация ребенка с отклонениями в развитии в амбулаторных условиях.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в  психиатрической службе Ивановской области разработан проект оказания помощи детям с ментальными нарушениями.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в  образовательных учреждениях региона проводится коррекционно-развивающая работа с детьми с задержкой развития.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0677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4D0987B-83B4-AA46-BFCD-AB6618EC16FA}"/>
              </a:ext>
            </a:extLst>
          </p:cNvPr>
          <p:cNvSpPr txBox="1"/>
          <p:nvPr/>
        </p:nvSpPr>
        <p:spPr>
          <a:xfrm>
            <a:off x="599090" y="326967"/>
            <a:ext cx="3419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Миссия </a:t>
            </a:r>
            <a:r>
              <a:rPr lang="ru-RU" sz="2800" dirty="0" smtClean="0">
                <a:solidFill>
                  <a:srgbClr val="A72E88"/>
                </a:solidFill>
                <a:latin typeface="Playfair Display SemiBold" pitchFamily="2" charset="-52"/>
              </a:rPr>
              <a:t>проекта</a:t>
            </a:r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278B6A2-483B-5041-9AAB-37FF081A67F6}"/>
              </a:ext>
            </a:extLst>
          </p:cNvPr>
          <p:cNvSpPr txBox="1"/>
          <p:nvPr/>
        </p:nvSpPr>
        <p:spPr>
          <a:xfrm>
            <a:off x="325617" y="2171704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A72E88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1ED018C-C8C8-FC47-9904-8EE67C111AE9}"/>
              </a:ext>
            </a:extLst>
          </p:cNvPr>
          <p:cNvSpPr txBox="1"/>
          <p:nvPr/>
        </p:nvSpPr>
        <p:spPr>
          <a:xfrm>
            <a:off x="427496" y="3635471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03A1142-CF42-E546-891A-29A412372602}"/>
              </a:ext>
            </a:extLst>
          </p:cNvPr>
          <p:cNvSpPr txBox="1"/>
          <p:nvPr/>
        </p:nvSpPr>
        <p:spPr>
          <a:xfrm>
            <a:off x="5028009" y="2019738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7C7FB12-663E-BB45-B0AE-A412BADB16B3}"/>
              </a:ext>
            </a:extLst>
          </p:cNvPr>
          <p:cNvSpPr txBox="1"/>
          <p:nvPr/>
        </p:nvSpPr>
        <p:spPr>
          <a:xfrm>
            <a:off x="5028009" y="2943068"/>
            <a:ext cx="8699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  <a:endParaRPr lang="ru-RU" sz="5400" dirty="0">
              <a:solidFill>
                <a:srgbClr val="B9D04A"/>
              </a:solidFill>
              <a:latin typeface="Dita Sweet" panose="02000503090000020004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BA06FC8-20DC-1442-B6F9-1D752E470FFA}"/>
              </a:ext>
            </a:extLst>
          </p:cNvPr>
          <p:cNvSpPr txBox="1"/>
          <p:nvPr/>
        </p:nvSpPr>
        <p:spPr>
          <a:xfrm>
            <a:off x="599090" y="1496518"/>
            <a:ext cx="3018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layfair Display SemiBold" pitchFamily="2" charset="-52"/>
              </a:rPr>
              <a:t>Цели проекта: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Playfair Display SemiBold" pitchFamily="2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EAEF22A-80F6-934F-814E-7A34502A8484}"/>
              </a:ext>
            </a:extLst>
          </p:cNvPr>
          <p:cNvSpPr txBox="1"/>
          <p:nvPr/>
        </p:nvSpPr>
        <p:spPr>
          <a:xfrm>
            <a:off x="1102681" y="3727804"/>
            <a:ext cx="3414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Достижение ребенком максимально возможного уровня психо-социального развития в раннем возрасте.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BA45BA0-D4B1-6C43-A815-242F5EBF451D}"/>
              </a:ext>
            </a:extLst>
          </p:cNvPr>
          <p:cNvSpPr txBox="1"/>
          <p:nvPr/>
        </p:nvSpPr>
        <p:spPr>
          <a:xfrm>
            <a:off x="5714724" y="4004803"/>
            <a:ext cx="6309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Создание условий для эффективной маршрутизации ребенка и семьи в системе ранней помощи региона.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3B1BA54-CEA8-324D-A51C-67190010D735}"/>
              </a:ext>
            </a:extLst>
          </p:cNvPr>
          <p:cNvSpPr txBox="1"/>
          <p:nvPr/>
        </p:nvSpPr>
        <p:spPr>
          <a:xfrm>
            <a:off x="5714724" y="3081473"/>
            <a:ext cx="6420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Создание алгоритмов получения ранней помощи ребенку     (до 3 лет) при предполагаемых или выявленных нарушениях развития.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99090" y="622765"/>
            <a:ext cx="10114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Создание условий для получения детьми раннего возраста с отклонением развития комплексной помощи, где интересы детей и семей будут истинной ценностью, а не декларируемым приоритетом.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A02AC18-941A-574F-8D29-652E047DEC2E}"/>
              </a:ext>
            </a:extLst>
          </p:cNvPr>
          <p:cNvSpPr txBox="1"/>
          <p:nvPr/>
        </p:nvSpPr>
        <p:spPr>
          <a:xfrm>
            <a:off x="5784814" y="4743467"/>
            <a:ext cx="6292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Обучение родителей общеразвивающим и корригирующим компетенциям в развитии ребенка, приемам игрового развивающего взаимодействия с ним в естественной жизненной среде.</a:t>
            </a: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1ED018C-C8C8-FC47-9904-8EE67C111AE9}"/>
              </a:ext>
            </a:extLst>
          </p:cNvPr>
          <p:cNvSpPr txBox="1"/>
          <p:nvPr/>
        </p:nvSpPr>
        <p:spPr>
          <a:xfrm>
            <a:off x="427496" y="5343632"/>
            <a:ext cx="7617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solidFill>
                  <a:srgbClr val="A72E88"/>
                </a:solidFill>
                <a:latin typeface="Dita Sweet" panose="02000503090000020004" pitchFamily="50" charset="0"/>
              </a:rPr>
              <a:t>3.</a:t>
            </a:r>
            <a:endParaRPr lang="ru-RU" sz="5400" dirty="0">
              <a:solidFill>
                <a:srgbClr val="A72E88"/>
              </a:solidFill>
              <a:latin typeface="Dita Sweet" panose="02000503090000020004" pitchFamily="50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57C7FB12-663E-BB45-B0AE-A412BADB16B3}"/>
              </a:ext>
            </a:extLst>
          </p:cNvPr>
          <p:cNvSpPr txBox="1"/>
          <p:nvPr/>
        </p:nvSpPr>
        <p:spPr>
          <a:xfrm>
            <a:off x="5136215" y="5666797"/>
            <a:ext cx="7617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B9D04A"/>
                </a:solidFill>
                <a:latin typeface="Dita Sweet" panose="02000503090000020004" pitchFamily="50" charset="0"/>
              </a:rPr>
              <a:t>5.</a:t>
            </a:r>
            <a:endParaRPr lang="ru-RU" sz="5400" dirty="0">
              <a:solidFill>
                <a:srgbClr val="B9D04A"/>
              </a:solidFill>
              <a:latin typeface="Dita Sweet" panose="02000503090000020004" pitchFamily="50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BA06FC8-20DC-1442-B6F9-1D752E470FFA}"/>
              </a:ext>
            </a:extLst>
          </p:cNvPr>
          <p:cNvSpPr txBox="1"/>
          <p:nvPr/>
        </p:nvSpPr>
        <p:spPr>
          <a:xfrm>
            <a:off x="5584662" y="1496518"/>
            <a:ext cx="33377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layfair Display SemiBold" pitchFamily="2" charset="-52"/>
              </a:rPr>
              <a:t>Задачи проекта: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Playfair Display SemiBold" pitchFamily="2" charset="-5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13142D69-389E-FA41-B6F5-C90265FC495B}"/>
              </a:ext>
            </a:extLst>
          </p:cNvPr>
          <p:cNvSpPr txBox="1"/>
          <p:nvPr/>
        </p:nvSpPr>
        <p:spPr>
          <a:xfrm>
            <a:off x="974441" y="2019738"/>
            <a:ext cx="39011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Формирование эффективной экосистемы «родитель – ребенок – специалист – общество» в процессе ранней помощи ребенку с отклонением развития.</a:t>
            </a:r>
            <a:endParaRPr lang="ru-R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57C7FB12-663E-BB45-B0AE-A412BADB16B3}"/>
              </a:ext>
            </a:extLst>
          </p:cNvPr>
          <p:cNvSpPr txBox="1"/>
          <p:nvPr/>
        </p:nvSpPr>
        <p:spPr>
          <a:xfrm>
            <a:off x="4875609" y="3866398"/>
            <a:ext cx="1167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  <a:endParaRPr lang="ru-RU" sz="5400" dirty="0">
              <a:solidFill>
                <a:srgbClr val="B9D04A"/>
              </a:solidFill>
              <a:latin typeface="Dita Sweet" panose="02000503090000020004" pitchFamily="50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57C7FB12-663E-BB45-B0AE-A412BADB16B3}"/>
              </a:ext>
            </a:extLst>
          </p:cNvPr>
          <p:cNvSpPr txBox="1"/>
          <p:nvPr/>
        </p:nvSpPr>
        <p:spPr>
          <a:xfrm>
            <a:off x="4875609" y="4743467"/>
            <a:ext cx="1167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B9D04A"/>
                </a:solidFill>
                <a:latin typeface="Dita Sweet" panose="02000503090000020004" pitchFamily="50" charset="0"/>
              </a:rPr>
              <a:t>4.</a:t>
            </a:r>
            <a:endParaRPr lang="ru-RU" sz="5400" dirty="0">
              <a:solidFill>
                <a:srgbClr val="B9D04A"/>
              </a:solidFill>
              <a:latin typeface="Dita Sweet" panose="02000503090000020004" pitchFamily="50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EAEF22A-80F6-934F-814E-7A34502A8484}"/>
              </a:ext>
            </a:extLst>
          </p:cNvPr>
          <p:cNvSpPr txBox="1"/>
          <p:nvPr/>
        </p:nvSpPr>
        <p:spPr>
          <a:xfrm>
            <a:off x="1102681" y="5205132"/>
            <a:ext cx="377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Достижение зрелости семьи и  высоких социальных компетенций сопровождения  ребенка при выпуске из службы ранней помощи.</a:t>
            </a:r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DA02AC18-941A-574F-8D29-652E047DEC2E}"/>
              </a:ext>
            </a:extLst>
          </p:cNvPr>
          <p:cNvSpPr txBox="1"/>
          <p:nvPr/>
        </p:nvSpPr>
        <p:spPr>
          <a:xfrm>
            <a:off x="5584662" y="2019738"/>
            <a:ext cx="64391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Повышение грамотности населения в вопросах раннего развития ребенка, его возможных нарушений и необходимости своевременной помощи при их выявлении.</a:t>
            </a:r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DA02AC18-941A-574F-8D29-652E047DEC2E}"/>
              </a:ext>
            </a:extLst>
          </p:cNvPr>
          <p:cNvSpPr txBox="1"/>
          <p:nvPr/>
        </p:nvSpPr>
        <p:spPr>
          <a:xfrm>
            <a:off x="5826030" y="5943796"/>
            <a:ext cx="6197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Всесторонняя поддержка семьи: психологическая, правовая, социальная, бытовая, общественного принятия.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78707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4D0987B-83B4-AA46-BFCD-AB6618EC16FA}"/>
              </a:ext>
            </a:extLst>
          </p:cNvPr>
          <p:cNvSpPr txBox="1"/>
          <p:nvPr/>
        </p:nvSpPr>
        <p:spPr>
          <a:xfrm>
            <a:off x="599090" y="326967"/>
            <a:ext cx="7754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A72E88"/>
                </a:solidFill>
                <a:latin typeface="Playfair Display SemiBold" pitchFamily="2" charset="-52"/>
              </a:rPr>
              <a:t>Прграмма комплексной ранней помощи</a:t>
            </a:r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278B6A2-483B-5041-9AAB-37FF081A67F6}"/>
              </a:ext>
            </a:extLst>
          </p:cNvPr>
          <p:cNvSpPr txBox="1"/>
          <p:nvPr/>
        </p:nvSpPr>
        <p:spPr>
          <a:xfrm>
            <a:off x="704815" y="850187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A72E88"/>
                </a:solidFill>
                <a:latin typeface="Dita Sweet" panose="02000503090000020004" pitchFamily="50" charset="0"/>
              </a:rPr>
              <a:t>1</a:t>
            </a:r>
            <a:r>
              <a:rPr lang="ru-RU" sz="2800" dirty="0">
                <a:solidFill>
                  <a:srgbClr val="A72E88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1ED018C-C8C8-FC47-9904-8EE67C111AE9}"/>
              </a:ext>
            </a:extLst>
          </p:cNvPr>
          <p:cNvSpPr txBox="1"/>
          <p:nvPr/>
        </p:nvSpPr>
        <p:spPr>
          <a:xfrm>
            <a:off x="618253" y="3681731"/>
            <a:ext cx="484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1ED018C-C8C8-FC47-9904-8EE67C111AE9}"/>
              </a:ext>
            </a:extLst>
          </p:cNvPr>
          <p:cNvSpPr txBox="1"/>
          <p:nvPr/>
        </p:nvSpPr>
        <p:spPr>
          <a:xfrm>
            <a:off x="704815" y="5343632"/>
            <a:ext cx="484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A72E88"/>
                </a:solidFill>
                <a:latin typeface="Dita Sweet" panose="02000503090000020004" pitchFamily="50" charset="0"/>
              </a:rPr>
              <a:t>3.</a:t>
            </a:r>
            <a:endParaRPr lang="ru-RU" sz="2800" dirty="0">
              <a:solidFill>
                <a:srgbClr val="A72E88"/>
              </a:solidFill>
              <a:latin typeface="Dita Sweet" panose="02000503090000020004" pitchFamily="50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BA06FC8-20DC-1442-B6F9-1D752E470FFA}"/>
              </a:ext>
            </a:extLst>
          </p:cNvPr>
          <p:cNvSpPr txBox="1"/>
          <p:nvPr/>
        </p:nvSpPr>
        <p:spPr>
          <a:xfrm>
            <a:off x="1102681" y="850187"/>
            <a:ext cx="36711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A23694"/>
                </a:solidFill>
                <a:latin typeface="Playfair Display SemiBold" pitchFamily="2" charset="-52"/>
              </a:rPr>
              <a:t>Медицинский блок:</a:t>
            </a:r>
            <a:endParaRPr lang="ru-RU" sz="2800" dirty="0">
              <a:solidFill>
                <a:srgbClr val="A23694"/>
              </a:solidFill>
              <a:latin typeface="Playfair Display SemiBold" pitchFamily="2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EAEF22A-80F6-934F-814E-7A34502A8484}"/>
              </a:ext>
            </a:extLst>
          </p:cNvPr>
          <p:cNvSpPr txBox="1"/>
          <p:nvPr/>
        </p:nvSpPr>
        <p:spPr>
          <a:xfrm>
            <a:off x="427496" y="1373407"/>
            <a:ext cx="115963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Предупреждение формирования нарушений развития у ребенка до рождения и в раннем возрасте: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антенатальная охрана плода (пропаганда ЗОЖ среди населения репродуктивного возраста);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 стимуляция линий нервно-психического развития ребенка с акцентом на следующий эпикризный срок;</a:t>
            </a:r>
          </a:p>
          <a:p>
            <a:r>
              <a:rPr lang="ru-RU" dirty="0" smtClean="0"/>
              <a:t>2. Максимально ранее выявление отклонений в развитии ребенка при проведении плановых проф. осмотров.</a:t>
            </a:r>
          </a:p>
          <a:p>
            <a:r>
              <a:rPr lang="ru-RU" dirty="0" smtClean="0"/>
              <a:t>3. Ранее выявление специфических отклонений со стороны психической сферы ребенка.</a:t>
            </a:r>
          </a:p>
          <a:p>
            <a:r>
              <a:rPr lang="ru-RU" dirty="0" smtClean="0"/>
              <a:t>4. Медицинская реабилитация ребенка и коррекция выявленных отклонений развития: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в стационарных условиях специализированных мед. учреждений;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в амбулаторных условиях специалистами мультидисцсплинарной бригады.</a:t>
            </a: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BA06FC8-20DC-1442-B6F9-1D752E470FFA}"/>
              </a:ext>
            </a:extLst>
          </p:cNvPr>
          <p:cNvSpPr txBox="1"/>
          <p:nvPr/>
        </p:nvSpPr>
        <p:spPr>
          <a:xfrm>
            <a:off x="1102681" y="3681731"/>
            <a:ext cx="6155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A23694"/>
                </a:solidFill>
                <a:latin typeface="Playfair Display SemiBold" pitchFamily="2" charset="-52"/>
              </a:rPr>
              <a:t>Психолого-педагогический блок:</a:t>
            </a:r>
            <a:endParaRPr lang="ru-RU" sz="2800" dirty="0">
              <a:solidFill>
                <a:srgbClr val="A23694"/>
              </a:solidFill>
              <a:latin typeface="Playfair Display SemiBold" pitchFamily="2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99090" y="4143303"/>
            <a:ext cx="11424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Коррекционно-развивающая работа с детьми в образовательных учреждениях.</a:t>
            </a:r>
          </a:p>
          <a:p>
            <a:r>
              <a:rPr lang="ru-RU" dirty="0" smtClean="0"/>
              <a:t>2. Обучение родителей приемам развития ребенка раннего возраста в естественной жизненной ситуации.</a:t>
            </a:r>
          </a:p>
          <a:p>
            <a:r>
              <a:rPr lang="ru-RU" dirty="0" smtClean="0"/>
              <a:t>3. Психологическая поддержка семьи, имеющей ребенка с отклонением развития.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EBA06FC8-20DC-1442-B6F9-1D752E470FFA}"/>
              </a:ext>
            </a:extLst>
          </p:cNvPr>
          <p:cNvSpPr txBox="1"/>
          <p:nvPr/>
        </p:nvSpPr>
        <p:spPr>
          <a:xfrm>
            <a:off x="1102681" y="5343632"/>
            <a:ext cx="3451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A23694"/>
                </a:solidFill>
                <a:latin typeface="Playfair Display SemiBold" pitchFamily="2" charset="-52"/>
              </a:rPr>
              <a:t>Социальный блок:</a:t>
            </a:r>
            <a:endParaRPr lang="ru-RU" sz="2800" dirty="0">
              <a:solidFill>
                <a:srgbClr val="A23694"/>
              </a:solidFill>
              <a:latin typeface="Playfair Display SemiBold" pitchFamily="2" charset="-52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99090" y="5821415"/>
            <a:ext cx="11424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1. Оказание информационно-правовой помощи семье.</a:t>
            </a:r>
          </a:p>
          <a:p>
            <a:r>
              <a:rPr lang="ru-RU" dirty="0" smtClean="0"/>
              <a:t>2. Оказание социально-бытовой поддержки, решение бытовых проблем семьи ресурсами волонтерских организациий.</a:t>
            </a:r>
          </a:p>
        </p:txBody>
      </p:sp>
    </p:spTree>
    <p:extLst>
      <p:ext uri="{BB962C8B-B14F-4D97-AF65-F5344CB8AC3E}">
        <p14:creationId xmlns:p14="http://schemas.microsoft.com/office/powerpoint/2010/main" xmlns="" val="1478707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2799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4690254-2E86-BE45-BDF3-C531AFA98911}"/>
              </a:ext>
            </a:extLst>
          </p:cNvPr>
          <p:cNvSpPr txBox="1"/>
          <p:nvPr/>
        </p:nvSpPr>
        <p:spPr>
          <a:xfrm>
            <a:off x="599090" y="252248"/>
            <a:ext cx="104419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Суть </a:t>
            </a:r>
            <a:r>
              <a:rPr lang="ru-RU" sz="2800" dirty="0" smtClean="0">
                <a:solidFill>
                  <a:srgbClr val="A72E88"/>
                </a:solidFill>
                <a:latin typeface="Playfair Display SemiBold" pitchFamily="2" charset="-52"/>
              </a:rPr>
              <a:t>проекта – </a:t>
            </a:r>
            <a:r>
              <a:rPr lang="ru-RU" dirty="0" smtClean="0">
                <a:solidFill>
                  <a:srgbClr val="A72E88"/>
                </a:solidFill>
                <a:latin typeface="Playfair Display SemiBold" pitchFamily="2" charset="-52"/>
              </a:rPr>
              <a:t>создание условий для максимальной реализации комплексной программы медико-социально-педагогической помощи семьям с детьми раннего возраста, имеющими отклонения в развитии:</a:t>
            </a:r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9" name="Прямоугольник: скругленные углы 15">
            <a:extLst>
              <a:ext uri="{FF2B5EF4-FFF2-40B4-BE49-F238E27FC236}">
                <a16:creationId xmlns:a16="http://schemas.microsoft.com/office/drawing/2014/main" xmlns="" id="{BEB46AAA-30A5-DB41-83AD-72BC9CB91D2F}"/>
              </a:ext>
            </a:extLst>
          </p:cNvPr>
          <p:cNvSpPr/>
          <p:nvPr/>
        </p:nvSpPr>
        <p:spPr>
          <a:xfrm>
            <a:off x="599090" y="3794078"/>
            <a:ext cx="11004332" cy="1369889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ПУТЕВОДИТЕЛЬ  ВОЗМОЖНОСТЕЙ</a:t>
            </a:r>
          </a:p>
          <a:p>
            <a:pPr algn="ctr"/>
            <a:r>
              <a:rPr lang="ru-RU" dirty="0" smtClean="0"/>
              <a:t>Создание информационно-логистического справочника по медицинским, образовательным и социальным учреждениям, общественным организациям, участвующим в оказании ранней помощи, для ориентирования в выборе для родителей и специалистов.</a:t>
            </a:r>
          </a:p>
        </p:txBody>
      </p:sp>
      <p:sp>
        <p:nvSpPr>
          <p:cNvPr id="15" name="Прямоугольник: скругленные углы 16">
            <a:extLst>
              <a:ext uri="{FF2B5EF4-FFF2-40B4-BE49-F238E27FC236}">
                <a16:creationId xmlns:a16="http://schemas.microsoft.com/office/drawing/2014/main" xmlns="" id="{67F45B01-050D-CE47-83F2-B1A6474A87AF}"/>
              </a:ext>
            </a:extLst>
          </p:cNvPr>
          <p:cNvSpPr/>
          <p:nvPr/>
        </p:nvSpPr>
        <p:spPr>
          <a:xfrm>
            <a:off x="599090" y="5336275"/>
            <a:ext cx="11004332" cy="996286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МЫ  ЗДЕСЬ!</a:t>
            </a:r>
          </a:p>
          <a:p>
            <a:pPr marL="342900" indent="-342900" algn="ctr"/>
            <a:r>
              <a:rPr lang="ru-RU" dirty="0" smtClean="0"/>
              <a:t>Создание </a:t>
            </a:r>
            <a:r>
              <a:rPr lang="ru-RU" dirty="0" smtClean="0"/>
              <a:t>команды </a:t>
            </a:r>
            <a:r>
              <a:rPr lang="ru-RU" dirty="0" smtClean="0"/>
              <a:t>социальных координаторов, обладающих компетенциями сопровождения семьи </a:t>
            </a:r>
          </a:p>
          <a:p>
            <a:pPr marL="342900" indent="-342900" algn="ctr"/>
            <a:r>
              <a:rPr lang="ru-RU" dirty="0" smtClean="0"/>
              <a:t>в структурных компонентах службы ранней помощи.</a:t>
            </a:r>
          </a:p>
        </p:txBody>
      </p:sp>
      <p:sp>
        <p:nvSpPr>
          <p:cNvPr id="12" name="Прямоугольник: скругленные углы 15">
            <a:extLst>
              <a:ext uri="{FF2B5EF4-FFF2-40B4-BE49-F238E27FC236}">
                <a16:creationId xmlns:a16="http://schemas.microsoft.com/office/drawing/2014/main" xmlns="" id="{BEB46AAA-30A5-DB41-83AD-72BC9CB91D2F}"/>
              </a:ext>
            </a:extLst>
          </p:cNvPr>
          <p:cNvSpPr/>
          <p:nvPr/>
        </p:nvSpPr>
        <p:spPr>
          <a:xfrm>
            <a:off x="599090" y="1514901"/>
            <a:ext cx="11004332" cy="998039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ДУМАЕМ  О  БУДУЩЕМ</a:t>
            </a:r>
          </a:p>
          <a:p>
            <a:pPr algn="ctr"/>
            <a:r>
              <a:rPr lang="ru-RU" dirty="0" smtClean="0"/>
              <a:t>Популяризация концепции ЗОЖ семьи до рождения ребенка и в периоде его раннего детства – как основы предупреждения нарушений здоровья ребенка.</a:t>
            </a:r>
          </a:p>
        </p:txBody>
      </p:sp>
      <p:sp>
        <p:nvSpPr>
          <p:cNvPr id="13" name="Прямоугольник: скругленные углы 16">
            <a:extLst>
              <a:ext uri="{FF2B5EF4-FFF2-40B4-BE49-F238E27FC236}">
                <a16:creationId xmlns:a16="http://schemas.microsoft.com/office/drawing/2014/main" xmlns="" id="{67F45B01-050D-CE47-83F2-B1A6474A87AF}"/>
              </a:ext>
            </a:extLst>
          </p:cNvPr>
          <p:cNvSpPr/>
          <p:nvPr/>
        </p:nvSpPr>
        <p:spPr>
          <a:xfrm>
            <a:off x="599090" y="2631697"/>
            <a:ext cx="11004332" cy="97508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ГЛАВНОЕ – ВОВРЕМЯ</a:t>
            </a:r>
          </a:p>
          <a:p>
            <a:pPr algn="ctr"/>
            <a:r>
              <a:rPr lang="ru-RU" dirty="0" smtClean="0"/>
              <a:t>Повышение грамотности населения в вопросах  раннего выявления отклонений развития ребенка, необходимости своевременного обращения к специалистам и проведения коррекционных </a:t>
            </a:r>
            <a:r>
              <a:rPr lang="ru-RU" dirty="0" smtClean="0"/>
              <a:t>мероприятий.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10397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8E5D33E-8624-9F40-B0DC-F3E78C924CAB}"/>
              </a:ext>
            </a:extLst>
          </p:cNvPr>
          <p:cNvSpPr txBox="1"/>
          <p:nvPr/>
        </p:nvSpPr>
        <p:spPr>
          <a:xfrm>
            <a:off x="599090" y="252248"/>
            <a:ext cx="457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Механика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9" name="Прямоугольник: скругленные углы 7">
            <a:extLst>
              <a:ext uri="{FF2B5EF4-FFF2-40B4-BE49-F238E27FC236}">
                <a16:creationId xmlns:a16="http://schemas.microsoft.com/office/drawing/2014/main" xmlns="" id="{C99722BC-85BA-A140-9E9E-71C5F0D0B7CC}"/>
              </a:ext>
            </a:extLst>
          </p:cNvPr>
          <p:cNvSpPr/>
          <p:nvPr/>
        </p:nvSpPr>
        <p:spPr>
          <a:xfrm>
            <a:off x="325821" y="641446"/>
            <a:ext cx="11866179" cy="610330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 marL="342900" indent="-342900" algn="ctr"/>
            <a:r>
              <a:rPr lang="ru-RU" b="1" dirty="0" smtClean="0"/>
              <a:t>Запуск проекта:</a:t>
            </a:r>
          </a:p>
          <a:p>
            <a:pPr marL="342900" indent="-342900" algn="ctr"/>
            <a:r>
              <a:rPr lang="ru-RU" b="1" dirty="0" smtClean="0"/>
              <a:t>1. Проектная инициация</a:t>
            </a:r>
            <a:r>
              <a:rPr lang="en-US" b="1" dirty="0" smtClean="0"/>
              <a:t> –</a:t>
            </a:r>
            <a:r>
              <a:rPr lang="ru-RU" b="1" dirty="0" smtClean="0"/>
              <a:t> анализ состояния здоровья детей и работы службы ранней помощи: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/>
              <a:t>низкая приверженность ЗОЖ населения репродуктивного возраста;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/>
              <a:t>низкая грамотность населения в вопросах важности раннего выявления отклонений развития у детей;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/>
              <a:t>позднее выявление отклонений развития у детей раннего возраста вследствие недостаточного использование имеющихся инструментов диагностики;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/>
              <a:t>низкая мотивация родителей в обследовании ребенка с целью выявления психических расстройств;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/>
              <a:t>отсутствие понятных алгоритмов сопровождения семьи с ребенком с отклонением развития;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/>
              <a:t>социальная депривация семьи с проблемным ребенком.</a:t>
            </a:r>
          </a:p>
          <a:p>
            <a:pPr marL="342900" indent="-342900" algn="ctr"/>
            <a:r>
              <a:rPr lang="ru-RU" b="1" dirty="0" smtClean="0"/>
              <a:t>2. Проектирование – в программу комплексной ранней помощи региона внесены дополнения: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/>
              <a:t>необходимость создания информационно-логистической поддержки семей в ориентировании в услугах учреждений, реализующих компоненты программы ранней помощи;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/>
              <a:t>введение команды социальных координаторов, хорошо ориентирующихся в этой среде;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/>
              <a:t>закольцовывание ресурсов государственных, негосударственных и общественных организаций в интересах ребенка с отклонением развития и его семьи.</a:t>
            </a:r>
          </a:p>
          <a:p>
            <a:pPr marL="342900" indent="-342900" algn="ctr"/>
            <a:r>
              <a:rPr lang="ru-RU" b="1" dirty="0" smtClean="0"/>
              <a:t>3. Исполнение проекта – внедрение в практику предложений по улучшению службы ранней помощи: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/>
              <a:t>проведено согласование предложенных дополнений с участниками межведомственного государственного сектора системы ранней помощи;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/>
              <a:t>получено одобрение и поддержка общественных организаций региона;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/>
              <a:t>команда проекта осуществляет контроль процесса внедрения предложенных дополнений.</a:t>
            </a:r>
          </a:p>
          <a:p>
            <a:pPr marL="342900" indent="-342900" algn="ctr"/>
            <a:r>
              <a:rPr lang="ru-RU" b="1" dirty="0" smtClean="0"/>
              <a:t>4. Контроль внедрений и оценка эффективности.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/>
              <a:t>мониторинг внедрения предложенных дополнений в течение 2025 – 2026 г.г.;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dirty="0" smtClean="0"/>
              <a:t>оценка эффективности нововведений – 2027 г.</a:t>
            </a:r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2858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8E5D33E-8624-9F40-B0DC-F3E78C924CAB}"/>
              </a:ext>
            </a:extLst>
          </p:cNvPr>
          <p:cNvSpPr txBox="1"/>
          <p:nvPr/>
        </p:nvSpPr>
        <p:spPr>
          <a:xfrm>
            <a:off x="599090" y="252248"/>
            <a:ext cx="457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Механика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9" name="Прямоугольник: скругленные углы 7">
            <a:extLst>
              <a:ext uri="{FF2B5EF4-FFF2-40B4-BE49-F238E27FC236}">
                <a16:creationId xmlns:a16="http://schemas.microsoft.com/office/drawing/2014/main" xmlns="" id="{C99722BC-85BA-A140-9E9E-71C5F0D0B7CC}"/>
              </a:ext>
            </a:extLst>
          </p:cNvPr>
          <p:cNvSpPr/>
          <p:nvPr/>
        </p:nvSpPr>
        <p:spPr>
          <a:xfrm>
            <a:off x="599090" y="3002507"/>
            <a:ext cx="11206223" cy="3742238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b="1" dirty="0" smtClean="0"/>
              <a:t>Последовательность: </a:t>
            </a:r>
          </a:p>
          <a:p>
            <a:r>
              <a:rPr lang="ru-RU" sz="1400" u="sng" dirty="0" smtClean="0"/>
              <a:t>1. Подготовка и открытие проекта 01.02.2022 – 09.09.2024 г.г.</a:t>
            </a:r>
            <a:endParaRPr lang="ru-RU" sz="1400" dirty="0" smtClean="0"/>
          </a:p>
          <a:p>
            <a:r>
              <a:rPr lang="ru-RU" sz="1400" u="sng" dirty="0" smtClean="0"/>
              <a:t>2. Диагностика и целевое состояние: 10.09.2024 - 15.12.2024:</a:t>
            </a:r>
            <a:endParaRPr lang="ru-RU" sz="1400" dirty="0" smtClean="0"/>
          </a:p>
          <a:p>
            <a:r>
              <a:rPr lang="ru-RU" sz="1400" dirty="0" smtClean="0"/>
              <a:t>- разработка текущей карты процесса – анализ предоставляемых услуг службой ранней помощи региона;</a:t>
            </a:r>
          </a:p>
          <a:p>
            <a:r>
              <a:rPr lang="ru-RU" sz="1400" dirty="0" smtClean="0"/>
              <a:t>- производственный анализ, определение проблемных направлений - выявление имеющихся проблем в службе ранней помощи региона;</a:t>
            </a:r>
          </a:p>
          <a:p>
            <a:r>
              <a:rPr lang="ru-RU" sz="1400" dirty="0" smtClean="0"/>
              <a:t>- разработка целевой карты процесса – внесение дополнений в комплексную программу комплексной ранней помощи;</a:t>
            </a:r>
          </a:p>
          <a:p>
            <a:r>
              <a:rPr lang="ru-RU" sz="1400" dirty="0" smtClean="0"/>
              <a:t>- разработка мероприятий для реализации проекта – определен алгоритм межведомственного взаимодействия для эффективного оказания ранней помощи семьям региона;</a:t>
            </a:r>
          </a:p>
          <a:p>
            <a:r>
              <a:rPr lang="ru-RU" sz="1400" dirty="0" smtClean="0"/>
              <a:t>- совещание </a:t>
            </a:r>
            <a:r>
              <a:rPr lang="en-US" sz="1400" dirty="0" smtClean="0"/>
              <a:t>Kick</a:t>
            </a:r>
            <a:r>
              <a:rPr lang="ru-RU" sz="1400" dirty="0" smtClean="0"/>
              <a:t>-</a:t>
            </a:r>
            <a:r>
              <a:rPr lang="en-US" sz="1400" dirty="0" smtClean="0"/>
              <a:t>off</a:t>
            </a:r>
            <a:r>
              <a:rPr lang="ru-RU" sz="1400" dirty="0" smtClean="0"/>
              <a:t> – 04.04.2025 г. – проведен Круглый стол по вопросам реализации алгоритма взаимодействия структур службы ранней помощи Ивановской области.</a:t>
            </a:r>
          </a:p>
          <a:p>
            <a:r>
              <a:rPr lang="ru-RU" sz="1400" u="sng" dirty="0" smtClean="0"/>
              <a:t>3.Внедрение улучшений: 07.04.2025 - 17.12.2026</a:t>
            </a:r>
            <a:endParaRPr lang="ru-RU" sz="1400" dirty="0" smtClean="0"/>
          </a:p>
          <a:p>
            <a:r>
              <a:rPr lang="ru-RU" sz="1400" dirty="0" smtClean="0"/>
              <a:t>-мониторинг, промежуточный контроль – оценка эффективности внедрений.</a:t>
            </a:r>
          </a:p>
          <a:p>
            <a:r>
              <a:rPr lang="ru-RU" sz="1400" u="sng" dirty="0" smtClean="0"/>
              <a:t>4.Закрепление результатов и закрытие проекта: 01.01.2027 – 30.12.2027:</a:t>
            </a:r>
            <a:endParaRPr lang="ru-RU" sz="1400" dirty="0" smtClean="0"/>
          </a:p>
          <a:p>
            <a:r>
              <a:rPr lang="ru-RU" sz="1400" dirty="0" smtClean="0"/>
              <a:t>- мониторинг устойчивости улучшений: 01.01.2027 – 30.09.2027;</a:t>
            </a:r>
          </a:p>
          <a:p>
            <a:r>
              <a:rPr lang="ru-RU" sz="1400" dirty="0" smtClean="0"/>
              <a:t>- стандартизация процесса: 01.10.2027 – 27.12.2027  </a:t>
            </a:r>
          </a:p>
          <a:p>
            <a:r>
              <a:rPr lang="ru-RU" sz="1400" dirty="0" smtClean="0"/>
              <a:t>-отчет о проделанной работе: 28.12.2027.</a:t>
            </a:r>
            <a:r>
              <a:rPr lang="ru-RU" sz="1400" b="1" dirty="0" smtClean="0"/>
              <a:t> </a:t>
            </a:r>
            <a:endParaRPr lang="ru-RU" sz="1400" dirty="0"/>
          </a:p>
        </p:txBody>
      </p:sp>
      <p:sp>
        <p:nvSpPr>
          <p:cNvPr id="11" name="Прямоугольник: скругленные углы 7">
            <a:extLst>
              <a:ext uri="{FF2B5EF4-FFF2-40B4-BE49-F238E27FC236}">
                <a16:creationId xmlns:a16="http://schemas.microsoft.com/office/drawing/2014/main" xmlns="" id="{C99722BC-85BA-A140-9E9E-71C5F0D0B7CC}"/>
              </a:ext>
            </a:extLst>
          </p:cNvPr>
          <p:cNvSpPr/>
          <p:nvPr/>
        </p:nvSpPr>
        <p:spPr>
          <a:xfrm>
            <a:off x="599090" y="686781"/>
            <a:ext cx="11206223" cy="1960886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b="1" dirty="0" smtClean="0"/>
              <a:t>Инструменты:</a:t>
            </a:r>
          </a:p>
          <a:p>
            <a:pPr marL="342900" indent="-342900">
              <a:buAutoNum type="arabicPeriod"/>
            </a:pPr>
            <a:r>
              <a:rPr lang="ru-RU" sz="1400" dirty="0" smtClean="0"/>
              <a:t>Анализ мед. документации детей, данных статистики, опрос родителей детей с отклонением развития.</a:t>
            </a:r>
          </a:p>
          <a:p>
            <a:pPr marL="342900" indent="-342900">
              <a:buAutoNum type="arabicPeriod"/>
            </a:pPr>
            <a:r>
              <a:rPr lang="ru-RU" sz="1400" dirty="0" smtClean="0"/>
              <a:t>Создание модели проекта и дорожной крты его реализации.</a:t>
            </a:r>
          </a:p>
          <a:p>
            <a:pPr marL="342900" indent="-342900">
              <a:buAutoNum type="arabicPeriod"/>
            </a:pPr>
            <a:r>
              <a:rPr lang="ru-RU" sz="1400" dirty="0" smtClean="0"/>
              <a:t>Разработка информационно-логистического продукта службы ранней помощи и алгоритма маршрутизации ребенка с отклонением развития в разнопрофильные учреждения региона.</a:t>
            </a:r>
          </a:p>
          <a:p>
            <a:pPr marL="342900" indent="-342900">
              <a:buAutoNum type="arabicPeriod"/>
            </a:pPr>
            <a:r>
              <a:rPr lang="ru-RU" sz="1400" dirty="0" smtClean="0"/>
              <a:t>Обучение и контроль работы команды социальных координаторов с семьями, имеющими детей с отклонением развития, по полноценному получению ими услуг ранней помощи.</a:t>
            </a:r>
          </a:p>
          <a:p>
            <a:pPr marL="342900" indent="-342900">
              <a:buAutoNum type="arabicPeriod"/>
            </a:pPr>
            <a:r>
              <a:rPr lang="ru-RU" sz="1400" dirty="0" smtClean="0"/>
              <a:t>Ведение учета и отчетности документации проекта.</a:t>
            </a:r>
            <a:endParaRPr lang="ru-RU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2858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02DB4CB-73D1-2148-924A-D3D1A20C3243}"/>
              </a:ext>
            </a:extLst>
          </p:cNvPr>
          <p:cNvSpPr txBox="1"/>
          <p:nvPr/>
        </p:nvSpPr>
        <p:spPr>
          <a:xfrm>
            <a:off x="599090" y="588577"/>
            <a:ext cx="5606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Основные результаты проекта</a:t>
            </a:r>
          </a:p>
        </p:txBody>
      </p:sp>
      <p:sp>
        <p:nvSpPr>
          <p:cNvPr id="8" name="Овал 9">
            <a:extLst>
              <a:ext uri="{FF2B5EF4-FFF2-40B4-BE49-F238E27FC236}">
                <a16:creationId xmlns:a16="http://schemas.microsoft.com/office/drawing/2014/main" xmlns="" id="{95A6727E-4E54-5049-AD3F-7E4D733BE664}"/>
              </a:ext>
            </a:extLst>
          </p:cNvPr>
          <p:cNvSpPr/>
          <p:nvPr/>
        </p:nvSpPr>
        <p:spPr>
          <a:xfrm>
            <a:off x="588202" y="1355292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10">
            <a:extLst>
              <a:ext uri="{FF2B5EF4-FFF2-40B4-BE49-F238E27FC236}">
                <a16:creationId xmlns:a16="http://schemas.microsoft.com/office/drawing/2014/main" xmlns="" id="{F97F9C59-89C4-ED46-BC9F-0D3E4EABDB46}"/>
              </a:ext>
            </a:extLst>
          </p:cNvPr>
          <p:cNvSpPr/>
          <p:nvPr/>
        </p:nvSpPr>
        <p:spPr>
          <a:xfrm>
            <a:off x="588202" y="2271905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11">
            <a:extLst>
              <a:ext uri="{FF2B5EF4-FFF2-40B4-BE49-F238E27FC236}">
                <a16:creationId xmlns:a16="http://schemas.microsoft.com/office/drawing/2014/main" xmlns="" id="{0B50C7FF-C535-C04C-BB21-B8312DB0B06A}"/>
              </a:ext>
            </a:extLst>
          </p:cNvPr>
          <p:cNvSpPr/>
          <p:nvPr/>
        </p:nvSpPr>
        <p:spPr>
          <a:xfrm>
            <a:off x="599090" y="3016155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2">
            <a:extLst>
              <a:ext uri="{FF2B5EF4-FFF2-40B4-BE49-F238E27FC236}">
                <a16:creationId xmlns:a16="http://schemas.microsoft.com/office/drawing/2014/main" xmlns="" id="{1A11A1F6-0531-364A-AD8A-E589334E16B2}"/>
              </a:ext>
            </a:extLst>
          </p:cNvPr>
          <p:cNvSpPr/>
          <p:nvPr/>
        </p:nvSpPr>
        <p:spPr>
          <a:xfrm>
            <a:off x="608984" y="3854631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3">
            <a:extLst>
              <a:ext uri="{FF2B5EF4-FFF2-40B4-BE49-F238E27FC236}">
                <a16:creationId xmlns:a16="http://schemas.microsoft.com/office/drawing/2014/main" xmlns="" id="{D73557A0-38A9-CB4B-B14C-F1430907911C}"/>
              </a:ext>
            </a:extLst>
          </p:cNvPr>
          <p:cNvSpPr/>
          <p:nvPr/>
        </p:nvSpPr>
        <p:spPr>
          <a:xfrm>
            <a:off x="608984" y="4718621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D9F775E-F051-4040-A4CF-F5F248A66BCF}"/>
              </a:ext>
            </a:extLst>
          </p:cNvPr>
          <p:cNvSpPr txBox="1"/>
          <p:nvPr/>
        </p:nvSpPr>
        <p:spPr>
          <a:xfrm>
            <a:off x="967909" y="2932272"/>
            <a:ext cx="10324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Грамотная маршрутизация ребенка с отклонением развития позволит родителям чувствовать себя в реализации намеченного алгоритма комплексной помощи ребёнку.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52F3FE3-DDDF-F04D-99FC-5558F11755A7}"/>
              </a:ext>
            </a:extLst>
          </p:cNvPr>
          <p:cNvSpPr txBox="1"/>
          <p:nvPr/>
        </p:nvSpPr>
        <p:spPr>
          <a:xfrm>
            <a:off x="1042781" y="3739971"/>
            <a:ext cx="10324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Снижение социальной напряженности в семьях, имеющих детей раннего возраста с отклонением развития.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26DD552-DC4B-A740-A522-4DBB1979DBB7}"/>
              </a:ext>
            </a:extLst>
          </p:cNvPr>
          <p:cNvSpPr txBox="1"/>
          <p:nvPr/>
        </p:nvSpPr>
        <p:spPr>
          <a:xfrm>
            <a:off x="1042781" y="4588572"/>
            <a:ext cx="10324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Психологическая поддержка родителей путем взаимодействия с социальными координаторами.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947126" y="1271409"/>
            <a:ext cx="108308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Восполнение </a:t>
            </a:r>
            <a:r>
              <a:rPr lang="ru-RU" dirty="0" smtClean="0">
                <a:solidFill>
                  <a:prstClr val="black"/>
                </a:solidFill>
              </a:rPr>
              <a:t>информационного дефицита по доступному и понятному алгоритму действия родителей при выявлении у ребенка отклонений развития.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967909" y="2188022"/>
            <a:ext cx="104744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Избежание потери времени на поиск возможности получения ребенком комплексной помощи для максимальной компенсации нарушений.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13168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388475A-0C6F-9641-A042-B188E420BA4B}"/>
              </a:ext>
            </a:extLst>
          </p:cNvPr>
          <p:cNvSpPr txBox="1"/>
          <p:nvPr/>
        </p:nvSpPr>
        <p:spPr>
          <a:xfrm>
            <a:off x="325821" y="252248"/>
            <a:ext cx="109199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A72E88"/>
                </a:solidFill>
                <a:latin typeface="Playfair Display SemiBold" pitchFamily="2" charset="-52"/>
              </a:rPr>
              <a:t>Информация о текущем </a:t>
            </a:r>
            <a:r>
              <a:rPr lang="ru-RU" sz="2400" dirty="0" smtClean="0">
                <a:solidFill>
                  <a:srgbClr val="A72E88"/>
                </a:solidFill>
                <a:latin typeface="Playfair Display SemiBold" pitchFamily="2" charset="-52"/>
              </a:rPr>
              <a:t>статусе </a:t>
            </a:r>
            <a:r>
              <a:rPr lang="ru-RU" sz="2400" dirty="0">
                <a:solidFill>
                  <a:srgbClr val="A72E88"/>
                </a:solidFill>
                <a:latin typeface="Playfair Display SemiBold" pitchFamily="2" charset="-52"/>
              </a:rPr>
              <a:t/>
            </a:r>
            <a:br>
              <a:rPr lang="ru-RU" sz="2400" dirty="0">
                <a:solidFill>
                  <a:srgbClr val="A72E88"/>
                </a:solidFill>
                <a:latin typeface="Playfair Display SemiBold" pitchFamily="2" charset="-52"/>
              </a:rPr>
            </a:br>
            <a:r>
              <a:rPr lang="ru-RU" sz="2400" dirty="0">
                <a:solidFill>
                  <a:srgbClr val="A72E88"/>
                </a:solidFill>
                <a:latin typeface="Playfair Display SemiBold" pitchFamily="2" charset="-52"/>
              </a:rPr>
              <a:t>реализации проекта</a:t>
            </a:r>
          </a:p>
        </p:txBody>
      </p:sp>
      <p:sp>
        <p:nvSpPr>
          <p:cNvPr id="8" name="Прямоугольник: скругленные углы 19">
            <a:extLst>
              <a:ext uri="{FF2B5EF4-FFF2-40B4-BE49-F238E27FC236}">
                <a16:creationId xmlns:a16="http://schemas.microsoft.com/office/drawing/2014/main" xmlns="" id="{C4169BAA-4B12-B14F-A2F9-009A19F16532}"/>
              </a:ext>
            </a:extLst>
          </p:cNvPr>
          <p:cNvSpPr/>
          <p:nvPr/>
        </p:nvSpPr>
        <p:spPr>
          <a:xfrm>
            <a:off x="325821" y="1269241"/>
            <a:ext cx="6757368" cy="519979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 marL="180000" indent="-180000">
              <a:buAutoNum type="arabicPeriod"/>
            </a:pPr>
            <a:r>
              <a:rPr lang="ru-RU" dirty="0" smtClean="0"/>
              <a:t> Внедрена в практику комплексная программа ранней помощи детям с отклонением развития.</a:t>
            </a:r>
          </a:p>
          <a:p>
            <a:pPr marL="180000" indent="-180000">
              <a:buAutoNum type="arabicPeriod"/>
            </a:pPr>
            <a:r>
              <a:rPr lang="ru-RU" dirty="0" smtClean="0"/>
              <a:t> Создана команда проекта «Точки опоры», включающая представителей медицинских, педагогических, социальных учреждений, родительских сообществ. </a:t>
            </a:r>
          </a:p>
          <a:p>
            <a:pPr marL="180000" indent="-180000">
              <a:buAutoNum type="arabicPeriod"/>
            </a:pPr>
            <a:r>
              <a:rPr lang="ru-RU" dirty="0" smtClean="0"/>
              <a:t> Собирается команда социальных координаторов с привлечением социальных работников и волонтеров (студентов, получающих медицинское, педагогическое или социологическое образование).</a:t>
            </a:r>
          </a:p>
          <a:p>
            <a:pPr marL="180000" indent="-180000">
              <a:buAutoNum type="arabicPeriod"/>
            </a:pPr>
            <a:r>
              <a:rPr lang="ru-RU" dirty="0" smtClean="0"/>
              <a:t> Создается информационно-методическая база, включающая информацию об оказании ранней помощи детям с отклонением развития в разнопрофильных учреждениях Ивановской области.</a:t>
            </a:r>
          </a:p>
          <a:p>
            <a:pPr marL="180000" indent="-180000">
              <a:buAutoNum type="arabicPeriod"/>
            </a:pPr>
            <a:r>
              <a:rPr lang="ru-RU" dirty="0" smtClean="0"/>
              <a:t> Создается ТГ-канал для семей с детьми с отклонением развития для взаимодействия друг с другом и социальными координаторами, специалистами по коррекционно-развивающей работе с детьми.</a:t>
            </a:r>
            <a:endParaRPr lang="ru-RU" dirty="0"/>
          </a:p>
        </p:txBody>
      </p:sp>
      <p:sp>
        <p:nvSpPr>
          <p:cNvPr id="9" name="Прямоугольник: скругленные углы 20">
            <a:extLst>
              <a:ext uri="{FF2B5EF4-FFF2-40B4-BE49-F238E27FC236}">
                <a16:creationId xmlns:a16="http://schemas.microsoft.com/office/drawing/2014/main" xmlns="" id="{444AD552-A7DD-B541-B481-B576E7BAE03B}"/>
              </a:ext>
            </a:extLst>
          </p:cNvPr>
          <p:cNvSpPr/>
          <p:nvPr/>
        </p:nvSpPr>
        <p:spPr>
          <a:xfrm>
            <a:off x="7329004" y="1269242"/>
            <a:ext cx="4694830" cy="3285712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hlinkClick r:id="rId3"/>
              </a:rPr>
              <a:t>https://igb2.ru/detskaya-poliklinika-8/shkola-zdorovya/</a:t>
            </a:r>
            <a:endParaRPr lang="ru-RU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smtClean="0">
                <a:solidFill>
                  <a:schemeClr val="bg1"/>
                </a:solidFill>
                <a:hlinkClick r:id="rId4"/>
              </a:rPr>
              <a:t>https://cyberleninka.ru/article/n/organizatsiya-pomoschi-detyam-s-narusheniem-psihorechevogo-razvitiya-v-detskoy-poliklinike/viewer</a:t>
            </a:r>
            <a:endParaRPr lang="ru-RU" i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i="1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https://vestnik-ivgma.ru/issues/77/publications/1321?locale=ru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: скругленные углы 22">
            <a:extLst>
              <a:ext uri="{FF2B5EF4-FFF2-40B4-BE49-F238E27FC236}">
                <a16:creationId xmlns:a16="http://schemas.microsoft.com/office/drawing/2014/main" xmlns="" id="{6925F8D5-4A90-3449-9C15-AFA3927AC4E0}"/>
              </a:ext>
            </a:extLst>
          </p:cNvPr>
          <p:cNvSpPr/>
          <p:nvPr/>
        </p:nvSpPr>
        <p:spPr>
          <a:xfrm>
            <a:off x="7329004" y="4985707"/>
            <a:ext cx="4694830" cy="888803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hlinkClick r:id="rId5"/>
              </a:rPr>
              <a:t> </a:t>
            </a:r>
            <a:r>
              <a:rPr lang="en-US" dirty="0" smtClean="0">
                <a:hlinkClick r:id="rId5"/>
              </a:rPr>
              <a:t>https://vk.com/photos62377735?z=photo-199063936_457241353%2Fec32851d2ec67e6259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39784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245233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A3B4EC6-9801-A646-9E70-2AE8325B5C6E}"/>
              </a:ext>
            </a:extLst>
          </p:cNvPr>
          <p:cNvSpPr txBox="1"/>
          <p:nvPr/>
        </p:nvSpPr>
        <p:spPr>
          <a:xfrm>
            <a:off x="666148" y="333972"/>
            <a:ext cx="5553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Каналы продвижения проекта</a:t>
            </a:r>
          </a:p>
        </p:txBody>
      </p:sp>
      <p:sp>
        <p:nvSpPr>
          <p:cNvPr id="8" name="Прямоугольник: скругленные углы 19">
            <a:extLst>
              <a:ext uri="{FF2B5EF4-FFF2-40B4-BE49-F238E27FC236}">
                <a16:creationId xmlns:a16="http://schemas.microsoft.com/office/drawing/2014/main" xmlns="" id="{DC3B501B-B269-614F-917B-772DB15CA874}"/>
              </a:ext>
            </a:extLst>
          </p:cNvPr>
          <p:cNvSpPr/>
          <p:nvPr/>
        </p:nvSpPr>
        <p:spPr>
          <a:xfrm>
            <a:off x="737056" y="3275464"/>
            <a:ext cx="2538746" cy="1514901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dirty="0" smtClean="0"/>
              <a:t>ТГ-канал </a:t>
            </a:r>
            <a:endParaRPr lang="ru-RU" dirty="0"/>
          </a:p>
        </p:txBody>
      </p:sp>
      <p:sp>
        <p:nvSpPr>
          <p:cNvPr id="9" name="Прямоугольник: скругленные углы 20">
            <a:extLst>
              <a:ext uri="{FF2B5EF4-FFF2-40B4-BE49-F238E27FC236}">
                <a16:creationId xmlns:a16="http://schemas.microsoft.com/office/drawing/2014/main" xmlns="" id="{7C7832D9-CBDF-B945-8F10-B649688DA286}"/>
              </a:ext>
            </a:extLst>
          </p:cNvPr>
          <p:cNvSpPr/>
          <p:nvPr/>
        </p:nvSpPr>
        <p:spPr>
          <a:xfrm>
            <a:off x="3442710" y="3275463"/>
            <a:ext cx="8327620" cy="3166279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 взаимоподдержка родителями друг друга;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обсуждение родителями актуальных тем;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получение грамотных комментариев специалистов по возникшим вопросам;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взаимосвязь для организации совместных мероприятий: прогулки, культурные выходы с целью ранней социализации детей;</a:t>
            </a:r>
          </a:p>
          <a:p>
            <a:r>
              <a:rPr lang="ru-RU" dirty="0" smtClean="0"/>
              <a:t>получение родителями информации о проводимых мероприятиях для детей;</a:t>
            </a:r>
          </a:p>
          <a:p>
            <a:r>
              <a:rPr lang="ru-RU" dirty="0" smtClean="0"/>
              <a:t>размещение практических советов и рекомендаций.</a:t>
            </a:r>
          </a:p>
        </p:txBody>
      </p:sp>
      <p:sp>
        <p:nvSpPr>
          <p:cNvPr id="10" name="Прямоугольник: скругленные углы 21">
            <a:extLst>
              <a:ext uri="{FF2B5EF4-FFF2-40B4-BE49-F238E27FC236}">
                <a16:creationId xmlns:a16="http://schemas.microsoft.com/office/drawing/2014/main" xmlns="" id="{80EBE8EA-8E2C-004C-ABBC-D37E06429DD1}"/>
              </a:ext>
            </a:extLst>
          </p:cNvPr>
          <p:cNvSpPr/>
          <p:nvPr/>
        </p:nvSpPr>
        <p:spPr>
          <a:xfrm>
            <a:off x="666148" y="857192"/>
            <a:ext cx="2538746" cy="1937416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dirty="0" smtClean="0"/>
              <a:t>Служба социальных координаторов</a:t>
            </a:r>
            <a:endParaRPr lang="ru-RU" dirty="0"/>
          </a:p>
        </p:txBody>
      </p:sp>
      <p:sp>
        <p:nvSpPr>
          <p:cNvPr id="11" name="Прямоугольник: скругленные углы 22">
            <a:extLst>
              <a:ext uri="{FF2B5EF4-FFF2-40B4-BE49-F238E27FC236}">
                <a16:creationId xmlns:a16="http://schemas.microsoft.com/office/drawing/2014/main" xmlns="" id="{475633CC-A75F-0848-98FF-DB9865A7CF51}"/>
              </a:ext>
            </a:extLst>
          </p:cNvPr>
          <p:cNvSpPr/>
          <p:nvPr/>
        </p:nvSpPr>
        <p:spPr>
          <a:xfrm>
            <a:off x="3275802" y="857192"/>
            <a:ext cx="8494528" cy="193741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 размещение информационных тематических материалов в интернет-сети;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очные консультации родителей детей с отклонениями развития социальными координаторами;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взаимодействие социальных координаторов со специалистами мультидисциплинарной команды для получения компетентных ответов на вопросы родителей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2762513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71F3F78-4164-C442-B1F3-0D24135B3721}"/>
              </a:ext>
            </a:extLst>
          </p:cNvPr>
          <p:cNvSpPr txBox="1"/>
          <p:nvPr/>
        </p:nvSpPr>
        <p:spPr>
          <a:xfrm>
            <a:off x="599090" y="326967"/>
            <a:ext cx="4233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A72E88"/>
                </a:solidFill>
                <a:latin typeface="Playfair Display SemiBold" pitchFamily="2" charset="-52"/>
              </a:rPr>
              <a:t>Имеющиеся  ресурсы</a:t>
            </a:r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4808238-87E7-474C-BF16-A126FCF8B25B}"/>
              </a:ext>
            </a:extLst>
          </p:cNvPr>
          <p:cNvSpPr txBox="1"/>
          <p:nvPr/>
        </p:nvSpPr>
        <p:spPr>
          <a:xfrm>
            <a:off x="1115901" y="4136886"/>
            <a:ext cx="10487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A23694"/>
                </a:solidFill>
              </a:rPr>
              <a:t>Ресурсы , требующиеся </a:t>
            </a:r>
            <a:r>
              <a:rPr lang="ru-RU" sz="2400" b="1" dirty="0">
                <a:solidFill>
                  <a:srgbClr val="A23694"/>
                </a:solidFill>
              </a:rPr>
              <a:t>проекту для его воплощения и реализации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DEE874E-3323-BF4D-9B75-DF953D69A747}"/>
              </a:ext>
            </a:extLst>
          </p:cNvPr>
          <p:cNvSpPr txBox="1"/>
          <p:nvPr/>
        </p:nvSpPr>
        <p:spPr>
          <a:xfrm>
            <a:off x="348800" y="945931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B1303B-4984-EF43-9CF9-35A1F375DD81}"/>
              </a:ext>
            </a:extLst>
          </p:cNvPr>
          <p:cNvSpPr txBox="1"/>
          <p:nvPr/>
        </p:nvSpPr>
        <p:spPr>
          <a:xfrm>
            <a:off x="348800" y="1952331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2F2C625-2AC4-0B4D-B712-C83866954A68}"/>
              </a:ext>
            </a:extLst>
          </p:cNvPr>
          <p:cNvSpPr txBox="1"/>
          <p:nvPr/>
        </p:nvSpPr>
        <p:spPr>
          <a:xfrm>
            <a:off x="325821" y="3059668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CFBDE54-120F-D048-86E3-8F4AFF1F5D24}"/>
              </a:ext>
            </a:extLst>
          </p:cNvPr>
          <p:cNvSpPr txBox="1"/>
          <p:nvPr/>
        </p:nvSpPr>
        <p:spPr>
          <a:xfrm>
            <a:off x="895745" y="1151453"/>
            <a:ext cx="4222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Разработанная в регионе программа ранней помощи реализутся на базе Центральной психолого-медико-педагогической комиссии.</a:t>
            </a:r>
            <a:endParaRPr lang="ru-RU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16C6BCC-4033-BA49-82B0-5C88AD80D52D}"/>
              </a:ext>
            </a:extLst>
          </p:cNvPr>
          <p:cNvSpPr txBox="1"/>
          <p:nvPr/>
        </p:nvSpPr>
        <p:spPr>
          <a:xfrm>
            <a:off x="5381133" y="1131922"/>
            <a:ext cx="6687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4.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A4FA4F9-94E1-1144-8DE5-0D8925FF38C7}"/>
              </a:ext>
            </a:extLst>
          </p:cNvPr>
          <p:cNvSpPr txBox="1"/>
          <p:nvPr/>
        </p:nvSpPr>
        <p:spPr>
          <a:xfrm>
            <a:off x="5374721" y="2335203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5.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3EE10B5-5C98-214B-B668-E30FA4D791A5}"/>
              </a:ext>
            </a:extLst>
          </p:cNvPr>
          <p:cNvSpPr txBox="1"/>
          <p:nvPr/>
        </p:nvSpPr>
        <p:spPr>
          <a:xfrm>
            <a:off x="5447078" y="3059668"/>
            <a:ext cx="7040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6.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7CFBDE54-120F-D048-86E3-8F4AFF1F5D24}"/>
              </a:ext>
            </a:extLst>
          </p:cNvPr>
          <p:cNvSpPr txBox="1"/>
          <p:nvPr/>
        </p:nvSpPr>
        <p:spPr>
          <a:xfrm>
            <a:off x="895746" y="1982450"/>
            <a:ext cx="44853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Заитересованность и поддержка профильных органов исполнительной власти (здравоохранения, образования, социальной защиты) в эффективной реализации программ ранней помощи.</a:t>
            </a:r>
            <a:endParaRPr lang="ru-RU" sz="16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CFBDE54-120F-D048-86E3-8F4AFF1F5D24}"/>
              </a:ext>
            </a:extLst>
          </p:cNvPr>
          <p:cNvSpPr txBox="1"/>
          <p:nvPr/>
        </p:nvSpPr>
        <p:spPr>
          <a:xfrm>
            <a:off x="6049906" y="961320"/>
            <a:ext cx="5973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Наличие в регионе высших учебных заведений (ИвГМУ, ИвГУ, ИРО), участвующих в разработке программ сопровождения детей с отклонением развития, осуществляющих подготовку профильных специалистов (врачи, педагоги, психологи, специалисты по адаптивной физкультуре)</a:t>
            </a:r>
            <a:endParaRPr lang="ru-RU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CFBDE54-120F-D048-86E3-8F4AFF1F5D24}"/>
              </a:ext>
            </a:extLst>
          </p:cNvPr>
          <p:cNvSpPr txBox="1"/>
          <p:nvPr/>
        </p:nvSpPr>
        <p:spPr>
          <a:xfrm>
            <a:off x="895746" y="3305889"/>
            <a:ext cx="4534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Наличие в регионе общественных и родительских организаций, способствующих продвижению проекта.</a:t>
            </a:r>
            <a:endParaRPr lang="ru-RU" sz="1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CFBDE54-120F-D048-86E3-8F4AFF1F5D24}"/>
              </a:ext>
            </a:extLst>
          </p:cNvPr>
          <p:cNvSpPr txBox="1"/>
          <p:nvPr/>
        </p:nvSpPr>
        <p:spPr>
          <a:xfrm>
            <a:off x="6049906" y="2335203"/>
            <a:ext cx="5973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Активное движение волонтерских организаций на территории Ивановской области.</a:t>
            </a:r>
            <a:endParaRPr lang="ru-RU" sz="1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CFBDE54-120F-D048-86E3-8F4AFF1F5D24}"/>
              </a:ext>
            </a:extLst>
          </p:cNvPr>
          <p:cNvSpPr txBox="1"/>
          <p:nvPr/>
        </p:nvSpPr>
        <p:spPr>
          <a:xfrm>
            <a:off x="6049906" y="3059668"/>
            <a:ext cx="5973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Открытость СМИ региона к освещению вопросов ЗОЖ, профилактики психических расстройств и актуальности своевременной помощи детям с отклонением развития.</a:t>
            </a:r>
            <a:endParaRPr lang="ru-RU" sz="1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DEE874E-3323-BF4D-9B75-DF953D69A747}"/>
              </a:ext>
            </a:extLst>
          </p:cNvPr>
          <p:cNvSpPr txBox="1"/>
          <p:nvPr/>
        </p:nvSpPr>
        <p:spPr>
          <a:xfrm>
            <a:off x="348801" y="4598551"/>
            <a:ext cx="7617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A23694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A23694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7CFBDE54-120F-D048-86E3-8F4AFF1F5D24}"/>
              </a:ext>
            </a:extLst>
          </p:cNvPr>
          <p:cNvSpPr txBox="1"/>
          <p:nvPr/>
        </p:nvSpPr>
        <p:spPr>
          <a:xfrm>
            <a:off x="895745" y="4598551"/>
            <a:ext cx="111280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Необходима рабочая площадка проекта: 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/>
              <a:t>обучение и организация рабочих мест команды социальных координаторов, 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/>
              <a:t> хранение документации, 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/>
              <a:t> организация встреч с семьями, участниками проекта, 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/>
              <a:t>проведение мероприятий для координации этапов проекта.</a:t>
            </a:r>
            <a:endParaRPr lang="ru-RU" sz="1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42B1303B-4984-EF43-9CF9-35A1F375DD81}"/>
              </a:ext>
            </a:extLst>
          </p:cNvPr>
          <p:cNvSpPr txBox="1"/>
          <p:nvPr/>
        </p:nvSpPr>
        <p:spPr>
          <a:xfrm>
            <a:off x="354154" y="5821415"/>
            <a:ext cx="7617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A23694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CFBDE54-120F-D048-86E3-8F4AFF1F5D24}"/>
              </a:ext>
            </a:extLst>
          </p:cNvPr>
          <p:cNvSpPr txBox="1"/>
          <p:nvPr/>
        </p:nvSpPr>
        <p:spPr>
          <a:xfrm>
            <a:off x="1001006" y="5921990"/>
            <a:ext cx="11022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Необходимо финансовое обеспечение поддержки деятельности социальных координаторов: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/>
              <a:t> оргтехника, расходные материалы,</a:t>
            </a:r>
          </a:p>
          <a:p>
            <a:pPr>
              <a:buFont typeface="Wingdings" pitchFamily="2" charset="2"/>
              <a:buChar char="ü"/>
            </a:pPr>
            <a:r>
              <a:rPr lang="ru-RU" sz="1600" dirty="0" smtClean="0"/>
              <a:t>создание печатной продукции.</a:t>
            </a:r>
          </a:p>
        </p:txBody>
      </p:sp>
    </p:spTree>
    <p:extLst>
      <p:ext uri="{BB962C8B-B14F-4D97-AF65-F5344CB8AC3E}">
        <p14:creationId xmlns:p14="http://schemas.microsoft.com/office/powerpoint/2010/main" xmlns="" val="2806292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1C12802-D0DB-8349-B613-80C69CA111E6}"/>
              </a:ext>
            </a:extLst>
          </p:cNvPr>
          <p:cNvSpPr txBox="1"/>
          <p:nvPr/>
        </p:nvSpPr>
        <p:spPr>
          <a:xfrm>
            <a:off x="599090" y="333972"/>
            <a:ext cx="3196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Команда проекта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03E1AB8-A27C-0540-B40E-DDBEBC322F07}"/>
              </a:ext>
            </a:extLst>
          </p:cNvPr>
          <p:cNvSpPr txBox="1"/>
          <p:nvPr/>
        </p:nvSpPr>
        <p:spPr>
          <a:xfrm>
            <a:off x="2197289" y="1448900"/>
            <a:ext cx="34938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Салова Марина Николаевна — врач-педиатр высшей категории, врач-невролог высшей категории, кандидат медицинских наук, заместитель главного врача по детству ОБУЗ «Городская клиническая больница № 4» г. Иваново, председатель Комиссии по здравоохранению и демографии Общественной Палаты Ивановской области.</a:t>
            </a:r>
            <a:endParaRPr lang="ru-RU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EE9F1C1-09E7-8348-AB0E-43361AEC3573}"/>
              </a:ext>
            </a:extLst>
          </p:cNvPr>
          <p:cNvSpPr txBox="1"/>
          <p:nvPr/>
        </p:nvSpPr>
        <p:spPr>
          <a:xfrm>
            <a:off x="2197289" y="4086920"/>
            <a:ext cx="369854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Руженская Елена Владимировна — врач-психиатр высшей категории, врач-психотерапевт высшей категории, кандидат медицинских наук, заместитель главного врача по медицинской части ОБУЗ «Областная клиническая психиатрическая больница «Богородское», заведующий кафедрой психиатрии и клинической психологии, директор Института клинической психологии и психического здоровья ФГБОУ ВО Ивановский ГМУ Минздрава России.</a:t>
            </a:r>
            <a:endParaRPr lang="ru-RU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9D5AE49-FCC8-D949-836F-A74AD3355702}"/>
              </a:ext>
            </a:extLst>
          </p:cNvPr>
          <p:cNvSpPr txBox="1"/>
          <p:nvPr/>
        </p:nvSpPr>
        <p:spPr>
          <a:xfrm>
            <a:off x="7694316" y="1448900"/>
            <a:ext cx="39091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Тараева Ольга Викторовна — педагог,  психолог,  Директор Ивановского областного Центра лечебной физкультуры и спортивной медицины,  Директор благотворительного фонда «Движение».</a:t>
            </a:r>
            <a:endParaRPr lang="ru-RU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986B73B-7217-4A43-8A68-5F8E11397A44}"/>
              </a:ext>
            </a:extLst>
          </p:cNvPr>
          <p:cNvSpPr txBox="1"/>
          <p:nvPr/>
        </p:nvSpPr>
        <p:spPr>
          <a:xfrm>
            <a:off x="7910010" y="4114763"/>
            <a:ext cx="352221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Зозулина Евгения Евгеньевна — заместитель председателя Комиссии по здравоохранению и демографии Общественной Палаты Ивановской области, представитель родительского сообщества, мама ребенка с отклонением здоровья.</a:t>
            </a:r>
            <a:endParaRPr lang="ru-RU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3A5C35F-2BAF-3D4B-ACCF-DC530FD2EB68}"/>
              </a:ext>
            </a:extLst>
          </p:cNvPr>
          <p:cNvSpPr txBox="1"/>
          <p:nvPr/>
        </p:nvSpPr>
        <p:spPr>
          <a:xfrm>
            <a:off x="599090" y="857192"/>
            <a:ext cx="3038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Руководители проекта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A8F5C6B-9DA1-054C-BDF6-066529B98D57}"/>
              </a:ext>
            </a:extLst>
          </p:cNvPr>
          <p:cNvSpPr txBox="1"/>
          <p:nvPr/>
        </p:nvSpPr>
        <p:spPr>
          <a:xfrm>
            <a:off x="6348056" y="745876"/>
            <a:ext cx="3533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B9D04A"/>
                </a:solidFill>
                <a:latin typeface="Playfair Display SemiBold" pitchFamily="2" charset="-52"/>
              </a:rPr>
              <a:t>Ключевые члены команды</a:t>
            </a:r>
          </a:p>
        </p:txBody>
      </p:sp>
      <p:pic>
        <p:nvPicPr>
          <p:cNvPr id="21" name="Picture 7" descr="C:\Users\User\Desktop\1O9w8oaqSGrOzGacLiNNik0ntws9kUIFiIiCt8YW7tgoYE6H7jDrxoINwi6xrekNX2xCxF4MjOsPqZHM_yg0ZNZ0.jpg"/>
          <p:cNvPicPr>
            <a:picLocks noChangeAspect="1" noChangeArrowheads="1"/>
          </p:cNvPicPr>
          <p:nvPr/>
        </p:nvPicPr>
        <p:blipFill>
          <a:blip r:embed="rId3"/>
          <a:srcRect l="37343" t="20448"/>
          <a:stretch>
            <a:fillRect/>
          </a:stretch>
        </p:blipFill>
        <p:spPr bwMode="auto">
          <a:xfrm>
            <a:off x="6252628" y="4031761"/>
            <a:ext cx="1441687" cy="1830442"/>
          </a:xfrm>
          <a:prstGeom prst="rect">
            <a:avLst/>
          </a:prstGeom>
          <a:noFill/>
        </p:spPr>
      </p:pic>
      <p:pic>
        <p:nvPicPr>
          <p:cNvPr id="2049" name="Picture 1" descr="C:\Users\User\Desktop\5c37157c669f782be6267fb2_5c37159d605d2.jpg"/>
          <p:cNvPicPr>
            <a:picLocks noChangeAspect="1" noChangeArrowheads="1"/>
          </p:cNvPicPr>
          <p:nvPr/>
        </p:nvPicPr>
        <p:blipFill>
          <a:blip r:embed="rId4"/>
          <a:srcRect l="22250" t="4739" r="23012" b="42500"/>
          <a:stretch>
            <a:fillRect/>
          </a:stretch>
        </p:blipFill>
        <p:spPr bwMode="auto">
          <a:xfrm>
            <a:off x="6252628" y="1448900"/>
            <a:ext cx="1441687" cy="1890448"/>
          </a:xfrm>
          <a:prstGeom prst="rect">
            <a:avLst/>
          </a:prstGeom>
          <a:noFill/>
        </p:spPr>
      </p:pic>
      <p:pic>
        <p:nvPicPr>
          <p:cNvPr id="22" name="Picture 10" descr="Picture background"/>
          <p:cNvPicPr>
            <a:picLocks noChangeAspect="1" noChangeArrowheads="1"/>
          </p:cNvPicPr>
          <p:nvPr/>
        </p:nvPicPr>
        <p:blipFill>
          <a:blip r:embed="rId5"/>
          <a:srcRect l="15169"/>
          <a:stretch>
            <a:fillRect/>
          </a:stretch>
        </p:blipFill>
        <p:spPr bwMode="auto">
          <a:xfrm>
            <a:off x="477399" y="4114763"/>
            <a:ext cx="1719890" cy="2027440"/>
          </a:xfrm>
          <a:prstGeom prst="rect">
            <a:avLst/>
          </a:prstGeom>
          <a:noFill/>
        </p:spPr>
      </p:pic>
      <p:pic>
        <p:nvPicPr>
          <p:cNvPr id="23" name="Picture 16"/>
          <p:cNvPicPr>
            <a:picLocks noChangeAspect="1" noChangeArrowheads="1"/>
          </p:cNvPicPr>
          <p:nvPr/>
        </p:nvPicPr>
        <p:blipFill>
          <a:blip r:embed="rId6"/>
          <a:srcRect l="37273" t="42241" r="52280" b="34409"/>
          <a:stretch>
            <a:fillRect/>
          </a:stretch>
        </p:blipFill>
        <p:spPr bwMode="auto">
          <a:xfrm>
            <a:off x="477399" y="1448900"/>
            <a:ext cx="1733267" cy="2178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62178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2009</Words>
  <Application>Microsoft Macintosh PowerPoint</Application>
  <PresentationFormat>Произвольный</PresentationFormat>
  <Paragraphs>187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Office Theme</vt:lpstr>
      <vt:lpstr>Шаблон Microsoft Office PowerPoint 2007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User</cp:lastModifiedBy>
  <cp:revision>98</cp:revision>
  <dcterms:created xsi:type="dcterms:W3CDTF">2025-03-26T12:04:55Z</dcterms:created>
  <dcterms:modified xsi:type="dcterms:W3CDTF">2025-04-10T11:04:09Z</dcterms:modified>
</cp:coreProperties>
</file>