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76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58" r:id="rId17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22" autoAdjust="0"/>
  </p:normalViewPr>
  <p:slideViewPr>
    <p:cSldViewPr>
      <p:cViewPr>
        <p:scale>
          <a:sx n="80" d="100"/>
          <a:sy n="80" d="100"/>
        </p:scale>
        <p:origin x="-2112" y="-570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6761C7-E6B8-4147-8001-451D6DEC301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8426028-8412-42E3-84BE-0194C88FB43D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Самостоятельные действия</a:t>
          </a:r>
        </a:p>
      </dgm:t>
    </dgm:pt>
    <dgm:pt modelId="{E21DDE7B-C69E-4D38-A05C-2A63E398A9D8}" type="parTrans" cxnId="{EACC01D8-0EE3-4D8B-A4A1-6CBD60F42FEB}">
      <dgm:prSet/>
      <dgm:spPr/>
      <dgm:t>
        <a:bodyPr/>
        <a:lstStyle/>
        <a:p>
          <a:endParaRPr lang="ru-RU"/>
        </a:p>
      </dgm:t>
    </dgm:pt>
    <dgm:pt modelId="{E5A745AD-9A61-4687-A192-4605B4EE2251}" type="sibTrans" cxnId="{EACC01D8-0EE3-4D8B-A4A1-6CBD60F42FEB}">
      <dgm:prSet/>
      <dgm:spPr/>
      <dgm:t>
        <a:bodyPr/>
        <a:lstStyle/>
        <a:p>
          <a:endParaRPr lang="ru-RU"/>
        </a:p>
      </dgm:t>
    </dgm:pt>
    <dgm:pt modelId="{0F98EA78-299A-4127-851E-FD52601DDCEE}">
      <dgm:prSet phldrT="[Текст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Действия на основе показа</a:t>
          </a:r>
        </a:p>
      </dgm:t>
    </dgm:pt>
    <dgm:pt modelId="{67DB1BAC-C0F1-4A08-8B18-597566494F99}" type="parTrans" cxnId="{1D547C9C-19C7-4181-8517-1BEA11D4B8AA}">
      <dgm:prSet/>
      <dgm:spPr/>
      <dgm:t>
        <a:bodyPr/>
        <a:lstStyle/>
        <a:p>
          <a:endParaRPr lang="ru-RU"/>
        </a:p>
      </dgm:t>
    </dgm:pt>
    <dgm:pt modelId="{98F2A248-92F6-4BA6-BE18-B459634C8CE1}" type="sibTrans" cxnId="{1D547C9C-19C7-4181-8517-1BEA11D4B8AA}">
      <dgm:prSet/>
      <dgm:spPr/>
      <dgm:t>
        <a:bodyPr/>
        <a:lstStyle/>
        <a:p>
          <a:endParaRPr lang="ru-RU"/>
        </a:p>
      </dgm:t>
    </dgm:pt>
    <dgm:pt modelId="{A62D6740-3043-43D0-AE6B-56B4863EA473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Совместные действия</a:t>
          </a:r>
        </a:p>
      </dgm:t>
    </dgm:pt>
    <dgm:pt modelId="{D9898CFD-C176-43EC-B67B-D619393CBCDE}" type="parTrans" cxnId="{AE2FC458-2D14-4E3D-85DC-743EDD8AF8FF}">
      <dgm:prSet/>
      <dgm:spPr/>
      <dgm:t>
        <a:bodyPr/>
        <a:lstStyle/>
        <a:p>
          <a:endParaRPr lang="ru-RU"/>
        </a:p>
      </dgm:t>
    </dgm:pt>
    <dgm:pt modelId="{033EC17E-A71D-4885-AB60-E09B732BB029}" type="sibTrans" cxnId="{AE2FC458-2D14-4E3D-85DC-743EDD8AF8FF}">
      <dgm:prSet/>
      <dgm:spPr/>
      <dgm:t>
        <a:bodyPr/>
        <a:lstStyle/>
        <a:p>
          <a:endParaRPr lang="ru-RU"/>
        </a:p>
      </dgm:t>
    </dgm:pt>
    <dgm:pt modelId="{D6A14DA4-FD71-499B-BB92-FE0C28593D90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Совместные</a:t>
          </a:r>
          <a:r>
            <a:rPr lang="ru-RU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действия –сначала вместе – дальше сам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3B6334-17D5-4C2D-8925-40F1FFFB8616}" type="parTrans" cxnId="{63CEB0D5-092C-4056-8C82-7CFC8F836EB9}">
      <dgm:prSet/>
      <dgm:spPr/>
      <dgm:t>
        <a:bodyPr/>
        <a:lstStyle/>
        <a:p>
          <a:endParaRPr lang="ru-RU"/>
        </a:p>
      </dgm:t>
    </dgm:pt>
    <dgm:pt modelId="{6BB98F7E-1F33-438E-B927-51F07BBA5B26}" type="sibTrans" cxnId="{63CEB0D5-092C-4056-8C82-7CFC8F836EB9}">
      <dgm:prSet/>
      <dgm:spPr/>
      <dgm:t>
        <a:bodyPr/>
        <a:lstStyle/>
        <a:p>
          <a:endParaRPr lang="ru-RU"/>
        </a:p>
      </dgm:t>
    </dgm:pt>
    <dgm:pt modelId="{FD110EA0-8DC4-4E01-996A-63D93B23610F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Повтор совместных действий</a:t>
          </a:r>
        </a:p>
      </dgm:t>
    </dgm:pt>
    <dgm:pt modelId="{108F0519-7A1F-4107-8B60-7409F4280885}" type="parTrans" cxnId="{1D79D36E-69A7-4EAD-BCBE-607F06C71724}">
      <dgm:prSet/>
      <dgm:spPr/>
      <dgm:t>
        <a:bodyPr/>
        <a:lstStyle/>
        <a:p>
          <a:endParaRPr lang="ru-RU"/>
        </a:p>
      </dgm:t>
    </dgm:pt>
    <dgm:pt modelId="{CD8E0C45-0F30-4789-864C-5E3F90A92B26}" type="sibTrans" cxnId="{1D79D36E-69A7-4EAD-BCBE-607F06C71724}">
      <dgm:prSet/>
      <dgm:spPr/>
      <dgm:t>
        <a:bodyPr/>
        <a:lstStyle/>
        <a:p>
          <a:endParaRPr lang="ru-RU"/>
        </a:p>
      </dgm:t>
    </dgm:pt>
    <dgm:pt modelId="{96F44276-3A98-47E9-A4C3-7858A72E58B2}" type="pres">
      <dgm:prSet presAssocID="{0B6761C7-E6B8-4147-8001-451D6DEC301C}" presName="compositeShape" presStyleCnt="0">
        <dgm:presLayoutVars>
          <dgm:dir/>
          <dgm:resizeHandles/>
        </dgm:presLayoutVars>
      </dgm:prSet>
      <dgm:spPr/>
    </dgm:pt>
    <dgm:pt modelId="{A6B20348-271A-4AB2-8FE2-5ED5F1419B65}" type="pres">
      <dgm:prSet presAssocID="{0B6761C7-E6B8-4147-8001-451D6DEC301C}" presName="pyramid" presStyleLbl="node1" presStyleIdx="0" presStyleCnt="1" custScaleY="81602"/>
      <dgm:spPr>
        <a:solidFill>
          <a:srgbClr val="92D050"/>
        </a:solidFill>
      </dgm:spPr>
    </dgm:pt>
    <dgm:pt modelId="{3AF20965-6C6D-4201-A016-264B33B371FB}" type="pres">
      <dgm:prSet presAssocID="{0B6761C7-E6B8-4147-8001-451D6DEC301C}" presName="theList" presStyleCnt="0"/>
      <dgm:spPr/>
    </dgm:pt>
    <dgm:pt modelId="{F1F8A52F-D83C-47F5-B343-0E848BA011D8}" type="pres">
      <dgm:prSet presAssocID="{D8426028-8412-42E3-84BE-0194C88FB43D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78F58-4828-4D18-907F-79101BF5D65F}" type="pres">
      <dgm:prSet presAssocID="{D8426028-8412-42E3-84BE-0194C88FB43D}" presName="aSpace" presStyleCnt="0"/>
      <dgm:spPr/>
    </dgm:pt>
    <dgm:pt modelId="{63D848E9-FBE3-49CA-BA44-4DFC02666172}" type="pres">
      <dgm:prSet presAssocID="{0F98EA78-299A-4127-851E-FD52601DDCEE}" presName="aNode" presStyleLbl="fgAcc1" presStyleIdx="1" presStyleCnt="5" custLinFactNeighborX="485" custLinFactNeighborY="28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CCEA8-7BA8-438C-8AE5-85FAA3B70067}" type="pres">
      <dgm:prSet presAssocID="{0F98EA78-299A-4127-851E-FD52601DDCEE}" presName="aSpace" presStyleCnt="0"/>
      <dgm:spPr/>
    </dgm:pt>
    <dgm:pt modelId="{B6CE923D-5519-4354-8D9E-55910898CA5D}" type="pres">
      <dgm:prSet presAssocID="{D6A14DA4-FD71-499B-BB92-FE0C28593D90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F7474-6C75-40E1-803E-F2029FC0BC56}" type="pres">
      <dgm:prSet presAssocID="{D6A14DA4-FD71-499B-BB92-FE0C28593D90}" presName="aSpace" presStyleCnt="0"/>
      <dgm:spPr/>
    </dgm:pt>
    <dgm:pt modelId="{B9C7A441-39A5-4A80-9220-EB6A77F268FE}" type="pres">
      <dgm:prSet presAssocID="{FD110EA0-8DC4-4E01-996A-63D93B23610F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47391-432C-462C-8665-07D3380FCB38}" type="pres">
      <dgm:prSet presAssocID="{FD110EA0-8DC4-4E01-996A-63D93B23610F}" presName="aSpace" presStyleCnt="0"/>
      <dgm:spPr/>
    </dgm:pt>
    <dgm:pt modelId="{1233C91F-598B-4B3B-BB43-9E0BC637664D}" type="pres">
      <dgm:prSet presAssocID="{A62D6740-3043-43D0-AE6B-56B4863EA473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A6A4E-E132-4DE1-8DE3-D292A20314E3}" type="pres">
      <dgm:prSet presAssocID="{A62D6740-3043-43D0-AE6B-56B4863EA473}" presName="aSpace" presStyleCnt="0"/>
      <dgm:spPr/>
    </dgm:pt>
  </dgm:ptLst>
  <dgm:cxnLst>
    <dgm:cxn modelId="{54936CB1-718A-49DF-B074-28AD2FDA2AF2}" type="presOf" srcId="{D8426028-8412-42E3-84BE-0194C88FB43D}" destId="{F1F8A52F-D83C-47F5-B343-0E848BA011D8}" srcOrd="0" destOrd="0" presId="urn:microsoft.com/office/officeart/2005/8/layout/pyramid2"/>
    <dgm:cxn modelId="{DFAE77D6-1652-493F-8CB5-7EF77C0CCAF1}" type="presOf" srcId="{A62D6740-3043-43D0-AE6B-56B4863EA473}" destId="{1233C91F-598B-4B3B-BB43-9E0BC637664D}" srcOrd="0" destOrd="0" presId="urn:microsoft.com/office/officeart/2005/8/layout/pyramid2"/>
    <dgm:cxn modelId="{67F486A6-24FD-4D2E-A83D-375761A4F7C9}" type="presOf" srcId="{0F98EA78-299A-4127-851E-FD52601DDCEE}" destId="{63D848E9-FBE3-49CA-BA44-4DFC02666172}" srcOrd="0" destOrd="0" presId="urn:microsoft.com/office/officeart/2005/8/layout/pyramid2"/>
    <dgm:cxn modelId="{2262DCC6-B70A-425B-AD74-DBD0E8DBCD31}" type="presOf" srcId="{FD110EA0-8DC4-4E01-996A-63D93B23610F}" destId="{B9C7A441-39A5-4A80-9220-EB6A77F268FE}" srcOrd="0" destOrd="0" presId="urn:microsoft.com/office/officeart/2005/8/layout/pyramid2"/>
    <dgm:cxn modelId="{BD981056-BAA5-4F05-A483-2F3E2D382217}" type="presOf" srcId="{0B6761C7-E6B8-4147-8001-451D6DEC301C}" destId="{96F44276-3A98-47E9-A4C3-7858A72E58B2}" srcOrd="0" destOrd="0" presId="urn:microsoft.com/office/officeart/2005/8/layout/pyramid2"/>
    <dgm:cxn modelId="{1D547C9C-19C7-4181-8517-1BEA11D4B8AA}" srcId="{0B6761C7-E6B8-4147-8001-451D6DEC301C}" destId="{0F98EA78-299A-4127-851E-FD52601DDCEE}" srcOrd="1" destOrd="0" parTransId="{67DB1BAC-C0F1-4A08-8B18-597566494F99}" sibTransId="{98F2A248-92F6-4BA6-BE18-B459634C8CE1}"/>
    <dgm:cxn modelId="{09CA6831-7A16-40B7-A4BD-EDB115C1D5A4}" type="presOf" srcId="{D6A14DA4-FD71-499B-BB92-FE0C28593D90}" destId="{B6CE923D-5519-4354-8D9E-55910898CA5D}" srcOrd="0" destOrd="0" presId="urn:microsoft.com/office/officeart/2005/8/layout/pyramid2"/>
    <dgm:cxn modelId="{EACC01D8-0EE3-4D8B-A4A1-6CBD60F42FEB}" srcId="{0B6761C7-E6B8-4147-8001-451D6DEC301C}" destId="{D8426028-8412-42E3-84BE-0194C88FB43D}" srcOrd="0" destOrd="0" parTransId="{E21DDE7B-C69E-4D38-A05C-2A63E398A9D8}" sibTransId="{E5A745AD-9A61-4687-A192-4605B4EE2251}"/>
    <dgm:cxn modelId="{63CEB0D5-092C-4056-8C82-7CFC8F836EB9}" srcId="{0B6761C7-E6B8-4147-8001-451D6DEC301C}" destId="{D6A14DA4-FD71-499B-BB92-FE0C28593D90}" srcOrd="2" destOrd="0" parTransId="{033B6334-17D5-4C2D-8925-40F1FFFB8616}" sibTransId="{6BB98F7E-1F33-438E-B927-51F07BBA5B26}"/>
    <dgm:cxn modelId="{1D79D36E-69A7-4EAD-BCBE-607F06C71724}" srcId="{0B6761C7-E6B8-4147-8001-451D6DEC301C}" destId="{FD110EA0-8DC4-4E01-996A-63D93B23610F}" srcOrd="3" destOrd="0" parTransId="{108F0519-7A1F-4107-8B60-7409F4280885}" sibTransId="{CD8E0C45-0F30-4789-864C-5E3F90A92B26}"/>
    <dgm:cxn modelId="{AE2FC458-2D14-4E3D-85DC-743EDD8AF8FF}" srcId="{0B6761C7-E6B8-4147-8001-451D6DEC301C}" destId="{A62D6740-3043-43D0-AE6B-56B4863EA473}" srcOrd="4" destOrd="0" parTransId="{D9898CFD-C176-43EC-B67B-D619393CBCDE}" sibTransId="{033EC17E-A71D-4885-AB60-E09B732BB029}"/>
    <dgm:cxn modelId="{2020B59E-4104-4302-9016-185988DE2791}" type="presParOf" srcId="{96F44276-3A98-47E9-A4C3-7858A72E58B2}" destId="{A6B20348-271A-4AB2-8FE2-5ED5F1419B65}" srcOrd="0" destOrd="0" presId="urn:microsoft.com/office/officeart/2005/8/layout/pyramid2"/>
    <dgm:cxn modelId="{23270855-7981-4818-BBFD-3865F7936B10}" type="presParOf" srcId="{96F44276-3A98-47E9-A4C3-7858A72E58B2}" destId="{3AF20965-6C6D-4201-A016-264B33B371FB}" srcOrd="1" destOrd="0" presId="urn:microsoft.com/office/officeart/2005/8/layout/pyramid2"/>
    <dgm:cxn modelId="{72385C05-56E2-43E7-8B4E-26C16166B47B}" type="presParOf" srcId="{3AF20965-6C6D-4201-A016-264B33B371FB}" destId="{F1F8A52F-D83C-47F5-B343-0E848BA011D8}" srcOrd="0" destOrd="0" presId="urn:microsoft.com/office/officeart/2005/8/layout/pyramid2"/>
    <dgm:cxn modelId="{02609754-6D31-4738-B52E-21096907C4FC}" type="presParOf" srcId="{3AF20965-6C6D-4201-A016-264B33B371FB}" destId="{EDF78F58-4828-4D18-907F-79101BF5D65F}" srcOrd="1" destOrd="0" presId="urn:microsoft.com/office/officeart/2005/8/layout/pyramid2"/>
    <dgm:cxn modelId="{4EC08931-5969-4F58-B7EC-54A0EB231691}" type="presParOf" srcId="{3AF20965-6C6D-4201-A016-264B33B371FB}" destId="{63D848E9-FBE3-49CA-BA44-4DFC02666172}" srcOrd="2" destOrd="0" presId="urn:microsoft.com/office/officeart/2005/8/layout/pyramid2"/>
    <dgm:cxn modelId="{0305A204-D6BA-4258-B8DA-B4E3B551F425}" type="presParOf" srcId="{3AF20965-6C6D-4201-A016-264B33B371FB}" destId="{A7BCCEA8-7BA8-438C-8AE5-85FAA3B70067}" srcOrd="3" destOrd="0" presId="urn:microsoft.com/office/officeart/2005/8/layout/pyramid2"/>
    <dgm:cxn modelId="{FB61F45E-BD0D-4C0D-AD03-0E5ACF68C3E5}" type="presParOf" srcId="{3AF20965-6C6D-4201-A016-264B33B371FB}" destId="{B6CE923D-5519-4354-8D9E-55910898CA5D}" srcOrd="4" destOrd="0" presId="urn:microsoft.com/office/officeart/2005/8/layout/pyramid2"/>
    <dgm:cxn modelId="{397F5BCD-5470-4A8D-99B5-6BEDE9390F24}" type="presParOf" srcId="{3AF20965-6C6D-4201-A016-264B33B371FB}" destId="{66CF7474-6C75-40E1-803E-F2029FC0BC56}" srcOrd="5" destOrd="0" presId="urn:microsoft.com/office/officeart/2005/8/layout/pyramid2"/>
    <dgm:cxn modelId="{D4E08BD9-7990-4D87-88A6-89F12CDFAC11}" type="presParOf" srcId="{3AF20965-6C6D-4201-A016-264B33B371FB}" destId="{B9C7A441-39A5-4A80-9220-EB6A77F268FE}" srcOrd="6" destOrd="0" presId="urn:microsoft.com/office/officeart/2005/8/layout/pyramid2"/>
    <dgm:cxn modelId="{6161C3D0-D315-44CA-9D76-72E1C1F7DFA5}" type="presParOf" srcId="{3AF20965-6C6D-4201-A016-264B33B371FB}" destId="{81F47391-432C-462C-8665-07D3380FCB38}" srcOrd="7" destOrd="0" presId="urn:microsoft.com/office/officeart/2005/8/layout/pyramid2"/>
    <dgm:cxn modelId="{240AD1A0-AE66-4210-81E1-D770F7D89827}" type="presParOf" srcId="{3AF20965-6C6D-4201-A016-264B33B371FB}" destId="{1233C91F-598B-4B3B-BB43-9E0BC637664D}" srcOrd="8" destOrd="0" presId="urn:microsoft.com/office/officeart/2005/8/layout/pyramid2"/>
    <dgm:cxn modelId="{7A062653-5484-4F3B-9E30-3200EE1388FA}" type="presParOf" srcId="{3AF20965-6C6D-4201-A016-264B33B371FB}" destId="{358A6A4E-E132-4DE1-8DE3-D292A20314E3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20348-271A-4AB2-8FE2-5ED5F1419B65}">
      <dsp:nvSpPr>
        <dsp:cNvPr id="0" name=""/>
        <dsp:cNvSpPr/>
      </dsp:nvSpPr>
      <dsp:spPr>
        <a:xfrm>
          <a:off x="657433" y="525549"/>
          <a:ext cx="5713113" cy="4662014"/>
        </a:xfrm>
        <a:prstGeom prst="triangl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8A52F-D83C-47F5-B343-0E848BA011D8}">
      <dsp:nvSpPr>
        <dsp:cNvPr id="0" name=""/>
        <dsp:cNvSpPr/>
      </dsp:nvSpPr>
      <dsp:spPr>
        <a:xfrm>
          <a:off x="3513990" y="571869"/>
          <a:ext cx="3713523" cy="812333"/>
        </a:xfrm>
        <a:prstGeom prst="roundRect">
          <a:avLst/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Самостоятельные действия</a:t>
          </a:r>
        </a:p>
      </dsp:txBody>
      <dsp:txXfrm>
        <a:off x="3553645" y="611524"/>
        <a:ext cx="3634213" cy="733023"/>
      </dsp:txXfrm>
    </dsp:sp>
    <dsp:sp modelId="{63D848E9-FBE3-49CA-BA44-4DFC02666172}">
      <dsp:nvSpPr>
        <dsp:cNvPr id="0" name=""/>
        <dsp:cNvSpPr/>
      </dsp:nvSpPr>
      <dsp:spPr>
        <a:xfrm>
          <a:off x="3532000" y="1515166"/>
          <a:ext cx="3713523" cy="812333"/>
        </a:xfrm>
        <a:prstGeom prst="round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Действия на основе показа</a:t>
          </a:r>
        </a:p>
      </dsp:txBody>
      <dsp:txXfrm>
        <a:off x="3571655" y="1554821"/>
        <a:ext cx="3634213" cy="733023"/>
      </dsp:txXfrm>
    </dsp:sp>
    <dsp:sp modelId="{B6CE923D-5519-4354-8D9E-55910898CA5D}">
      <dsp:nvSpPr>
        <dsp:cNvPr id="0" name=""/>
        <dsp:cNvSpPr/>
      </dsp:nvSpPr>
      <dsp:spPr>
        <a:xfrm>
          <a:off x="3513990" y="2399619"/>
          <a:ext cx="3713523" cy="812333"/>
        </a:xfrm>
        <a:prstGeom prst="round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Совместные</a:t>
          </a:r>
          <a:r>
            <a:rPr lang="ru-RU" sz="21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действия –сначала вместе – дальше сам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3645" y="2439274"/>
        <a:ext cx="3634213" cy="733023"/>
      </dsp:txXfrm>
    </dsp:sp>
    <dsp:sp modelId="{B9C7A441-39A5-4A80-9220-EB6A77F268FE}">
      <dsp:nvSpPr>
        <dsp:cNvPr id="0" name=""/>
        <dsp:cNvSpPr/>
      </dsp:nvSpPr>
      <dsp:spPr>
        <a:xfrm>
          <a:off x="3513990" y="3313493"/>
          <a:ext cx="3713523" cy="812333"/>
        </a:xfrm>
        <a:prstGeom prst="round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Повтор совместных действий</a:t>
          </a:r>
        </a:p>
      </dsp:txBody>
      <dsp:txXfrm>
        <a:off x="3553645" y="3353148"/>
        <a:ext cx="3634213" cy="733023"/>
      </dsp:txXfrm>
    </dsp:sp>
    <dsp:sp modelId="{1233C91F-598B-4B3B-BB43-9E0BC637664D}">
      <dsp:nvSpPr>
        <dsp:cNvPr id="0" name=""/>
        <dsp:cNvSpPr/>
      </dsp:nvSpPr>
      <dsp:spPr>
        <a:xfrm>
          <a:off x="3513990" y="4227368"/>
          <a:ext cx="3713523" cy="812333"/>
        </a:xfrm>
        <a:prstGeom prst="roundRect">
          <a:avLst/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Совместные действия</a:t>
          </a:r>
        </a:p>
      </dsp:txBody>
      <dsp:txXfrm>
        <a:off x="3553645" y="4267023"/>
        <a:ext cx="3634213" cy="733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CB88-7973-4F32-B48F-AEF373B7FB8A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8DA-5A28-4BE3-8C10-1041910D5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8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CB88-7973-4F32-B48F-AEF373B7FB8A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8DA-5A28-4BE3-8C10-1041910D5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90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1" y="402567"/>
            <a:ext cx="6783626" cy="6407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CB88-7973-4F32-B48F-AEF373B7FB8A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8DA-5A28-4BE3-8C10-1041910D5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83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66B8-F8F6-4E1A-9FCE-02B98CFD41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6F2AF-8504-42AA-9E12-7D9B0794C4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66B8-F8F6-4E1A-9FCE-02B98CFD41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6F2AF-8504-42AA-9E12-7D9B0794C4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70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5070"/>
            <a:ext cx="9223058" cy="31452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60096"/>
            <a:ext cx="9223058" cy="16540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66B8-F8F6-4E1A-9FCE-02B98CFD41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6F2AF-8504-42AA-9E12-7D9B0794C4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92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6" y="2012836"/>
            <a:ext cx="4544695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66B8-F8F6-4E1A-9FCE-02B98CFD41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6F2AF-8504-42AA-9E12-7D9B0794C4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53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6" y="402572"/>
            <a:ext cx="9223058" cy="1461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9" y="1853560"/>
            <a:ext cx="4523809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9" y="2761961"/>
            <a:ext cx="4523809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66B8-F8F6-4E1A-9FCE-02B98CFD41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6F2AF-8504-42AA-9E12-7D9B0794C4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66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66B8-F8F6-4E1A-9FCE-02B98CFD41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6F2AF-8504-42AA-9E12-7D9B0794C4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49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66B8-F8F6-4E1A-9FCE-02B98CFD41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6F2AF-8504-42AA-9E12-7D9B0794C4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29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1088682"/>
            <a:ext cx="5413534" cy="53733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382"/>
            <a:ext cx="3448900" cy="42024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66B8-F8F6-4E1A-9FCE-02B98CFD41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6F2AF-8504-42AA-9E12-7D9B0794C4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3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CB88-7973-4F32-B48F-AEF373B7FB8A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8DA-5A28-4BE3-8C10-1041910D5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670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8" y="1088682"/>
            <a:ext cx="5413534" cy="5373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382"/>
            <a:ext cx="3448900" cy="42024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66B8-F8F6-4E1A-9FCE-02B98CFD41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6F2AF-8504-42AA-9E12-7D9B0794C4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04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66B8-F8F6-4E1A-9FCE-02B98CFD41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6F2AF-8504-42AA-9E12-7D9B0794C4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05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1" y="402567"/>
            <a:ext cx="6783626" cy="6407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66B8-F8F6-4E1A-9FCE-02B98CFD41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6F2AF-8504-42AA-9E12-7D9B0794C4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83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5071"/>
            <a:ext cx="9223058" cy="31452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60096"/>
            <a:ext cx="9223058" cy="16540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CB88-7973-4F32-B48F-AEF373B7FB8A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8DA-5A28-4BE3-8C10-1041910D5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09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6" y="2012836"/>
            <a:ext cx="4544695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CB88-7973-4F32-B48F-AEF373B7FB8A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8DA-5A28-4BE3-8C10-1041910D5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25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6" y="402573"/>
            <a:ext cx="9223058" cy="1461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70" y="1853560"/>
            <a:ext cx="4523809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70" y="2761961"/>
            <a:ext cx="4523809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CB88-7973-4F32-B48F-AEF373B7FB8A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8DA-5A28-4BE3-8C10-1041910D5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36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CB88-7973-4F32-B48F-AEF373B7FB8A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8DA-5A28-4BE3-8C10-1041910D5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4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CB88-7973-4F32-B48F-AEF373B7FB8A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8DA-5A28-4BE3-8C10-1041910D5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1088682"/>
            <a:ext cx="5413534" cy="53733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382"/>
            <a:ext cx="3448900" cy="42024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CB88-7973-4F32-B48F-AEF373B7FB8A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8DA-5A28-4BE3-8C10-1041910D5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33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8" y="1088682"/>
            <a:ext cx="5413534" cy="5373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382"/>
            <a:ext cx="3448900" cy="42024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CB88-7973-4F32-B48F-AEF373B7FB8A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08DA-5A28-4BE3-8C10-1041910D5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0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5" y="402573"/>
            <a:ext cx="9223058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5" y="2012836"/>
            <a:ext cx="9223058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7008177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0CB88-7973-4F32-B48F-AEF373B7FB8A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94" y="7008177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6" y="7008177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B08DA-5A28-4BE3-8C10-1041910D5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02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5" y="402572"/>
            <a:ext cx="9223058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5" y="2012836"/>
            <a:ext cx="9223058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7008176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01B66B8-F8F6-4E1A-9FCE-02B98CFD41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20.02.2026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93" y="7008176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6" y="7008176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E26F2AF-8504-42AA-9E12-7D9B0794C4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2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&#1088;&#1072;&#1079;&#1074;&#1080;&#1090;&#1080;&#1077;30.&#1088;&#1092;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C63973F-A875-4511-9852-7B95809E3D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824" y="367372"/>
            <a:ext cx="9968436" cy="69127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94573" y="1908428"/>
            <a:ext cx="61926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двигательной и социальной мобильности ребенка раннего возраста с ОВЗ при участии семьи в реабилитационном процессе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175" y="4788743"/>
            <a:ext cx="57606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Руководитель команды: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400" b="1" dirty="0" err="1" smtClean="0">
                <a:solidFill>
                  <a:srgbClr val="002060"/>
                </a:solidFill>
              </a:rPr>
              <a:t>Франтасова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Екатерина Петровна, директор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ГАУ АО «Научно-практический центр реабилитации детей «Коррекция и развития</a:t>
            </a:r>
            <a:r>
              <a:rPr lang="ru-RU" sz="2000" b="1" dirty="0" smtClean="0">
                <a:solidFill>
                  <a:srgbClr val="002060"/>
                </a:solidFill>
              </a:rPr>
              <a:t>»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Астрахань</a:t>
            </a:r>
            <a:r>
              <a:rPr lang="ru-RU" sz="2000" dirty="0">
                <a:solidFill>
                  <a:srgbClr val="002060"/>
                </a:solidFill>
              </a:rPr>
              <a:t>, 2026</a:t>
            </a:r>
            <a:endParaRPr lang="ru-RU" dirty="0"/>
          </a:p>
        </p:txBody>
      </p:sp>
      <p:sp>
        <p:nvSpPr>
          <p:cNvPr id="17" name="Подзаголовок 4"/>
          <p:cNvSpPr txBox="1">
            <a:spLocks noGrp="1"/>
          </p:cNvSpPr>
          <p:nvPr>
            <p:ph type="subTitle" idx="1"/>
          </p:nvPr>
        </p:nvSpPr>
        <p:spPr>
          <a:xfrm>
            <a:off x="925517" y="2052440"/>
            <a:ext cx="2837007" cy="302434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Фото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6180" y="540273"/>
            <a:ext cx="9505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Всероссийский конкурсный отбор проектов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«Женщины за здоровое общество»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70838" y="5364812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НОМИНАЦИЯ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:     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«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МАТЕРИНСТВО И ДЕТСТВО»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434026"/>
            <a:ext cx="712787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712" y="612279"/>
            <a:ext cx="720079" cy="88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D:\Дизайн ЦСА\ф.с. А.О\ОБЛАКО\1. Основной логотип\Логотип.png">
            <a:extLst>
              <a:ext uri="{FF2B5EF4-FFF2-40B4-BE49-F238E27FC236}">
                <a16:creationId xmlns:a16="http://schemas.microsoft.com/office/drawing/2014/main" xmlns="" id="{985EB94C-4E84-48D9-9480-EC6F7D1C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037" y="6635711"/>
            <a:ext cx="2274786" cy="43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712" y="6465540"/>
            <a:ext cx="764482" cy="77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D:\Общая папка РМЦ\Конкурсы, фестивали, гранты\Конкурсы 2026\frantasova1-Picsart-AiImageEnhanc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93" y="1601453"/>
            <a:ext cx="3128647" cy="312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6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168" y="190948"/>
            <a:ext cx="6696744" cy="1260352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важно понимать в процессе моторного развития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519" y="1432053"/>
            <a:ext cx="8640960" cy="56381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эти умения в раннем возрасте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,;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поддержать их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становление;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запуску данных паттернов у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особенных детей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и\или задержкой моторного развития.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600E5D9-DA72-466A-92A2-6FAB5C2AD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099" y="3322683"/>
            <a:ext cx="3778304" cy="28024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E5CDB51-FEE2-4008-9266-2FF01F6C5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189" y="3308724"/>
            <a:ext cx="4536496" cy="281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7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262" y="-1"/>
            <a:ext cx="6696744" cy="1476376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формирования нового навыка 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раннего возраста с ОВЗ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6260" y="1476384"/>
            <a:ext cx="8640960" cy="47525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нуждается в четкой инструкции, и поощрении своих усилий!!!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указание, тогда, когда ребенок смотрит на вас;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слова, которые ребенок хорошо понимает;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столько слов, сколько у ребенка в активном словаре;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совмещайте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с демонстрацией;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демонстрируйте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 и преувеличенно;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выполняйте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вместе с ребенком!!!!!!!!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9287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42244" y="1476376"/>
            <a:ext cx="8712968" cy="2088231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Целенаправленный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систематический курс двигательных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упражнений,  игр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активным участие родителей в реабилитационном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процессе)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эффективным естественным средством коррекции патологического развития ребенка до 3-х лет.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3E9822C-BEC2-45C4-AF91-65D420A46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804" y="3780631"/>
            <a:ext cx="3816424" cy="25677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73D03C-6F65-438F-B407-CC4A43B59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244" y="3699377"/>
            <a:ext cx="4104456" cy="26397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94372" y="538636"/>
            <a:ext cx="5346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Приобщайте родителей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2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188" y="684288"/>
            <a:ext cx="9649072" cy="2736303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моторное развитие ребенка напрямую зависит от физической и социальной среды, в которой растет и развивается малыш, специалистам важно подходить комплексно при решении данной задачи.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Коррекционный процесс должен затрагивать не только ребенка,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 его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семью, 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-  физическую среду, в которой он растет.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важная роль в данной практике отводиться работе с семьей.</a:t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6260" y="162121"/>
            <a:ext cx="8640960" cy="6642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099" name="Picture 3" descr="D:\Общая папка РМЦ\Конкурсы, фестивали, гранты\Конкурсы 2026\Конкурс Женщины за здоровое общество\Материалы для загрузки\Фотоматериалы\IMG_9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" y="3579469"/>
            <a:ext cx="4248472" cy="28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Общая папка РМЦ\Конкурсы, фестивали, гранты\Конкурсы 2026\Конкурс Женщины за здоровое общество\Материалы для загрузки\Фотоматериалы\n_29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525" y="3579469"/>
            <a:ext cx="4032631" cy="28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701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260" y="0"/>
            <a:ext cx="6480720" cy="1116337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практики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позволяет: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6261" y="1260351"/>
            <a:ext cx="8784976" cy="482453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нормализовать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ребёнка 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семьи;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быть  партнёрами и  и «учителями» для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ребёнка;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воспринимать ребенка как   личность,  с интересами, возможностями 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потребностями;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выстраивать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реабилитации, основываясь  на сильных сторонах ребёнка, его умениях и возможностях 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семьи;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 обучать  ребёнка новым навыкам в семейной, домашней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среде.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осваивает навыки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нужные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повседневной жизни!!!!!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068" y="4579938"/>
            <a:ext cx="15843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670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0404" y="1116335"/>
            <a:ext cx="6120672" cy="4990286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b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АО «НПЦРД «Коррекция и развитие»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414056, г. Астрахань, ул. Татищева 12 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8 (8512) 48-31-81, 48-30-80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korrekc-razv@astrobl.ru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развитие30.рф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в г. Астрахань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Б.Хмельницкого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/Волжская, д.42/56 а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8 (8512) 48-31-77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Красные Баррикады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Молодёжная, д. 3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8 (8512) 24-18-05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" y="1138238"/>
            <a:ext cx="19018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6" y="3276575"/>
            <a:ext cx="1908175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044" y="2906713"/>
            <a:ext cx="17494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55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262" y="302804"/>
            <a:ext cx="6696744" cy="654834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2244" y="1260350"/>
            <a:ext cx="9001000" cy="535012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повседневной жизни ребенка и его семьи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собственного двигательного потенциала ребенка, содействие развитию его мобильности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компетентности родителей в навыках продуктивного взаимодействия с ребенком в ЕЖС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родителей правилам создания в домашних условиях развивающей среды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ребенком полученных знаний и навыков в ежедневных жизненных ситуациях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4744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0" y="402574"/>
            <a:ext cx="5184575" cy="7857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Специалисты,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реализующие практику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0156" y="1260351"/>
            <a:ext cx="4608511" cy="555003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от 6 месяцев до 3-х лет с трудностями или задержками в моторном развитии.</a:t>
            </a:r>
          </a:p>
          <a:p>
            <a:pPr marL="0" indent="0">
              <a:buNone/>
            </a:pP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30676" y="1260351"/>
            <a:ext cx="5328592" cy="555003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врач-невролог;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персонал (массажист);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реабилитации инвалидов;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инструктор-методист по адаптивной физической культуре (АФК);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педагоги-психологи (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Floortime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игровая терапия, специалисты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-моторной коррекции):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выездной службы ранней помощи «Домашний консультант».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2164" y="396255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37" y="2340472"/>
            <a:ext cx="331236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43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180" y="324247"/>
            <a:ext cx="7992890" cy="6548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Применение 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МКФ при реализации практики     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позволяет: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140" y="1476375"/>
            <a:ext cx="5832648" cy="482453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рассматривать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его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активность,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участие;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умать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ребенке, как о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способном и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 развитие его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способностей;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способность что-то делать складывается из определенных навыков (использование ходьбы для передвижения – удерживать равновесие стоя, планировать шаг, переносить центр тяжести, выносить ногу, ставить ее, вновь переносить центр тяжести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….);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скать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преодоления ограничений активности и участия в окружающей среде.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844" y="900311"/>
            <a:ext cx="3816424" cy="270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D:\Общая папка РМЦ\Конкурсы, фестивали, гранты\Конкурсы 2026\Конкурс Женщины за здоровое общество\Материалы для загрузки\Фотоматериалы\n_05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844" y="3897977"/>
            <a:ext cx="3816424" cy="240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251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262" y="1"/>
            <a:ext cx="6696744" cy="111633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коды МКФ-ДП,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для детей с рождения до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6260" y="1260353"/>
            <a:ext cx="8640960" cy="54941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Активность и участие: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Целенаправленное использование других ощущений (голоса, осязания, вкусовой чувствительности и обоняния) d120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Целенаправленное использование зрения и слуха d110/15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через действия с объектами d131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через игру и игровые действия с предметами d131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устных сообщений при общении d310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Произношение звуков при узнавании человека из ближайшего окружения d331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позы тела (подвижность) d410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положения тела d415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точных движений кисти d440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Передвижение способами, отличающимися от ходьбы d455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различать близких людей (межличностные взаимодействия и отношения) d7106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 (например, манипуляция с предметами, игрушками, вовлеченность в игровую деятельность, игра самостоятельно либо с кем-либо) d880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30765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262" y="-1"/>
            <a:ext cx="6696744" cy="147637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– это выполнение задачи или действия ребенком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140" y="1476375"/>
            <a:ext cx="5904656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Научение и применение знаний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Общие задачи и требования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Коммуникация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Мобильность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Забота о себе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Бытовая/домашняя жизнь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Межличностное взаимодействие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Главные сферы жизни (игра) 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в сообществах </a:t>
            </a:r>
          </a:p>
          <a:p>
            <a:pPr>
              <a:buFontTx/>
              <a:buChar char="-"/>
            </a:pP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активности – это трудности в осуществлении активности, которые может испытывать ребенок.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3074" name="Picture 2" descr="D:\Общая папка РМЦ\ЗАМЕТКИ 2026\Заметки 2026\02. февраль\19.02 Бравые ребята_двиг.игротрен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82" y="3996655"/>
            <a:ext cx="394477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83" y="1184196"/>
            <a:ext cx="3895023" cy="259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52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262" y="-1"/>
            <a:ext cx="6696744" cy="147637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– ключевой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 МКФ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155" y="1260353"/>
            <a:ext cx="10058399" cy="20162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Описывает вовлеченность ребенка в жизненную ситуацию и определяется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как: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«чувство принадлежности и вовлеченности», пережитое человеком в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отношении;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«быть активным в основном контексте». 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наличие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доступность повседневной активности. 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то,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часто у ребенка присутствует активность. 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3348583"/>
            <a:ext cx="4680520" cy="302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924647"/>
            <a:ext cx="55627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аспекты участия – контекст и окружающая среда, то есть текущая жизненная ситуация и условия, в которых активность происходит,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кем.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882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220" y="540271"/>
            <a:ext cx="8640960" cy="201622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и участие также включают элемент воли: переход от рефлективных действий к намеренным с все возрастающей степенью автономности переход от простых действий к комплексным с возрастанием степени социальной включенности.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196" y="2340471"/>
            <a:ext cx="9456615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и участие проявляются в жизненных эпизодах и повседневных жизненных ситуациях.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Жизненная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– эпизод,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который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в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естественной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среде,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где ребенок проводит время.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Повседневные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жизненные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происходят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3074" name="Picture 2" descr="D:\Общая папка РМЦ\Конкурсы, фестивали, гранты\Конкурсы 2026\Конкурс Женщины за здоровое общество\Материалы для загрузки\Фотоматериалы\n_13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64" y="3420591"/>
            <a:ext cx="4133048" cy="275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029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276" y="468263"/>
            <a:ext cx="8208912" cy="50106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формирования нового навыка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6260" y="1476384"/>
            <a:ext cx="8640960" cy="5278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3F7BBBCF-1927-4AA6-8523-57E7C7EDAF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5165418"/>
              </p:ext>
            </p:extLst>
          </p:nvPr>
        </p:nvGraphicFramePr>
        <p:xfrm>
          <a:off x="1782241" y="969321"/>
          <a:ext cx="7884947" cy="571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7011364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презентации (1)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Шаблон презентации (1)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Сязина (от Алымовой)</Template>
  <TotalTime>611</TotalTime>
  <Words>813</Words>
  <Application>Microsoft Office PowerPoint</Application>
  <PresentationFormat>Произвольный</PresentationFormat>
  <Paragraphs>111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Шаблон презентации (1)</vt:lpstr>
      <vt:lpstr>1_Шаблон презентации (1)</vt:lpstr>
      <vt:lpstr>Презентация PowerPoint</vt:lpstr>
      <vt:lpstr>Цель проекта </vt:lpstr>
      <vt:lpstr> Специалисты, реализующие практику:</vt:lpstr>
      <vt:lpstr> Применение  МКФ при реализации практики       позволяет: </vt:lpstr>
      <vt:lpstr>Основные коды МКФ-ДП,  установленные для детей с рождения до  36 месяцев</vt:lpstr>
      <vt:lpstr>Активность – это выполнение задачи или действия ребенком </vt:lpstr>
      <vt:lpstr>Участие – ключевой конструкт МКФ </vt:lpstr>
      <vt:lpstr>Активность и участие также включают элемент воли: переход от рефлективных действий к намеренным с все возрастающей степенью автономности переход от простых действий к комплексным с возрастанием степени социальной включенности. </vt:lpstr>
      <vt:lpstr>Последовательность формирования нового навыка</vt:lpstr>
      <vt:lpstr>Что важно понимать в процессе моторного развития ребенка:  </vt:lpstr>
      <vt:lpstr>Метод формирования нового навыка  у ребенка раннего возраста с ОВЗ</vt:lpstr>
      <vt:lpstr> Целенаправленный, систематический курс двигательных упражнений,  игр (с активным участие родителей в реабилитационном процессе) является  эффективным естественным средством коррекции патологического развития ребенка до 3-х лет.</vt:lpstr>
      <vt:lpstr>Поскольку моторное развитие ребенка напрямую зависит от физической и социальной среды, в которой растет и развивается малыш, специалистам важно подходить комплексно при решении данной задачи.  Коррекционный процесс должен затрагивать не только ребенка,  но и его семью, а так же -  физическую среду, в которой он растет.  Поэтому важная роль в данной практике отводиться работе с семьей. </vt:lpstr>
      <vt:lpstr>Применение практики позволяет:</vt:lpstr>
      <vt:lpstr>Контакты ГАУ АО «НПЦРД «Коррекция и развитие» 414056, г. Астрахань, ул. Татищева 12 а тел.: 8 (8512) 48-31-81, 48-30-80 e-mail: korrekc-razv@astrobl.ru Microsoft Teams: centr-reab сайт: www.развитие30.рф    Филиал в г. Астрахань ул. Б.Хмельницкого/Волжская, д.42/56 а  тел.: 8 (8512) 48-31-77   Филиал в р.п. Красные Баррикады ул. Молодёжная, д. 3 тел.: 8 (8512) 24-18-05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Васюкова Наталья Дмитриевна</dc:creator>
  <cp:lastModifiedBy>Заведующая РМЦ</cp:lastModifiedBy>
  <cp:revision>58</cp:revision>
  <dcterms:created xsi:type="dcterms:W3CDTF">2021-08-04T04:36:29Z</dcterms:created>
  <dcterms:modified xsi:type="dcterms:W3CDTF">2026-02-20T11:12:31Z</dcterms:modified>
</cp:coreProperties>
</file>