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charset="0"/>
      <p:regular r:id="rId20"/>
    </p:embeddedFont>
    <p:embeddedFont>
      <p:font typeface="Open Sans Bold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0" y="-419100"/>
            <a:ext cx="11592390" cy="11592390"/>
          </a:xfrm>
          <a:custGeom>
            <a:avLst/>
            <a:gdLst/>
            <a:ahLst/>
            <a:cxnLst/>
            <a:rect l="l" t="t" r="r" b="b"/>
            <a:pathLst>
              <a:path w="11592390" h="11592390">
                <a:moveTo>
                  <a:pt x="0" y="0"/>
                </a:moveTo>
                <a:lnTo>
                  <a:pt x="11592390" y="0"/>
                </a:lnTo>
                <a:lnTo>
                  <a:pt x="11592390" y="11592390"/>
                </a:lnTo>
                <a:lnTo>
                  <a:pt x="0" y="11592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03441" y="157736"/>
            <a:ext cx="3633495" cy="1243516"/>
          </a:xfrm>
          <a:custGeom>
            <a:avLst/>
            <a:gdLst/>
            <a:ahLst/>
            <a:cxnLst/>
            <a:rect l="l" t="t" r="r" b="b"/>
            <a:pathLst>
              <a:path w="3633495" h="1243516">
                <a:moveTo>
                  <a:pt x="0" y="0"/>
                </a:moveTo>
                <a:lnTo>
                  <a:pt x="3633494" y="0"/>
                </a:lnTo>
                <a:lnTo>
                  <a:pt x="3633494" y="1243517"/>
                </a:lnTo>
                <a:lnTo>
                  <a:pt x="0" y="1243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74259" y="157736"/>
            <a:ext cx="980433" cy="1243516"/>
          </a:xfrm>
          <a:custGeom>
            <a:avLst/>
            <a:gdLst/>
            <a:ahLst/>
            <a:cxnLst/>
            <a:rect l="l" t="t" r="r" b="b"/>
            <a:pathLst>
              <a:path w="980433" h="1243516">
                <a:moveTo>
                  <a:pt x="0" y="0"/>
                </a:moveTo>
                <a:lnTo>
                  <a:pt x="980433" y="0"/>
                </a:lnTo>
                <a:lnTo>
                  <a:pt x="980433" y="1243517"/>
                </a:lnTo>
                <a:lnTo>
                  <a:pt x="0" y="12435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31571" y="157736"/>
            <a:ext cx="1243516" cy="1243516"/>
          </a:xfrm>
          <a:custGeom>
            <a:avLst/>
            <a:gdLst/>
            <a:ahLst/>
            <a:cxnLst/>
            <a:rect l="l" t="t" r="r" b="b"/>
            <a:pathLst>
              <a:path w="1243516" h="1243516">
                <a:moveTo>
                  <a:pt x="0" y="0"/>
                </a:moveTo>
                <a:lnTo>
                  <a:pt x="1243517" y="0"/>
                </a:lnTo>
                <a:lnTo>
                  <a:pt x="1243517" y="1243517"/>
                </a:lnTo>
                <a:lnTo>
                  <a:pt x="0" y="1243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12959" y="157736"/>
            <a:ext cx="1243516" cy="1243516"/>
          </a:xfrm>
          <a:custGeom>
            <a:avLst/>
            <a:gdLst/>
            <a:ahLst/>
            <a:cxnLst/>
            <a:rect l="l" t="t" r="r" b="b"/>
            <a:pathLst>
              <a:path w="1243516" h="1243516">
                <a:moveTo>
                  <a:pt x="0" y="0"/>
                </a:moveTo>
                <a:lnTo>
                  <a:pt x="1243517" y="0"/>
                </a:lnTo>
                <a:lnTo>
                  <a:pt x="1243517" y="1243517"/>
                </a:lnTo>
                <a:lnTo>
                  <a:pt x="0" y="1243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9737" y="945204"/>
            <a:ext cx="7348360" cy="6631895"/>
          </a:xfrm>
          <a:custGeom>
            <a:avLst/>
            <a:gdLst/>
            <a:ahLst/>
            <a:cxnLst/>
            <a:rect l="l" t="t" r="r" b="b"/>
            <a:pathLst>
              <a:path w="7348360" h="6631895">
                <a:moveTo>
                  <a:pt x="0" y="0"/>
                </a:moveTo>
                <a:lnTo>
                  <a:pt x="7348360" y="0"/>
                </a:lnTo>
                <a:lnTo>
                  <a:pt x="7348360" y="6631896"/>
                </a:lnTo>
                <a:lnTo>
                  <a:pt x="0" y="663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68957" y="4339745"/>
            <a:ext cx="9919043" cy="140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4"/>
              </a:lnSpc>
            </a:pPr>
            <a:r>
              <a:rPr lang="en-US" sz="4958">
                <a:solidFill>
                  <a:srgbClr val="642265"/>
                </a:solidFill>
                <a:latin typeface="Open Sans Bold"/>
              </a:rPr>
              <a:t>ГБУ “Волновахский районный центр занятости”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03713" y="2963067"/>
            <a:ext cx="8678394" cy="111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2"/>
              </a:lnSpc>
            </a:pPr>
            <a:r>
              <a:rPr lang="en-US" sz="7838">
                <a:solidFill>
                  <a:srgbClr val="000000"/>
                </a:solidFill>
                <a:latin typeface="Open Sans Bold"/>
              </a:rPr>
              <a:t>Женский клуб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600" y="7462800"/>
            <a:ext cx="8850285" cy="1020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6"/>
              </a:lnSpc>
            </a:pPr>
            <a:r>
              <a:rPr lang="en-US" sz="5962" dirty="0" err="1">
                <a:solidFill>
                  <a:srgbClr val="A3185E"/>
                </a:solidFill>
                <a:latin typeface="Open Sans Bold"/>
              </a:rPr>
              <a:t>Женский</a:t>
            </a:r>
            <a:r>
              <a:rPr lang="en-US" sz="5962" dirty="0">
                <a:solidFill>
                  <a:srgbClr val="A3185E"/>
                </a:solidFill>
                <a:latin typeface="Open Sans Bold"/>
              </a:rPr>
              <a:t> </a:t>
            </a:r>
            <a:r>
              <a:rPr lang="en-US" sz="5962" dirty="0" err="1">
                <a:solidFill>
                  <a:srgbClr val="A3185E"/>
                </a:solidFill>
                <a:latin typeface="Open Sans Bold"/>
              </a:rPr>
              <a:t>клуб</a:t>
            </a:r>
            <a:endParaRPr lang="en-US" sz="5962" dirty="0">
              <a:solidFill>
                <a:srgbClr val="A3185E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46126" y="8416263"/>
            <a:ext cx="5035583" cy="612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6"/>
              </a:lnSpc>
            </a:pPr>
            <a:r>
              <a:rPr lang="en-US" sz="3633" dirty="0" err="1">
                <a:solidFill>
                  <a:srgbClr val="642265"/>
                </a:solidFill>
                <a:latin typeface="Open Sans Bold"/>
              </a:rPr>
              <a:t>Единомышленницы</a:t>
            </a:r>
            <a:endParaRPr lang="en-US" sz="3633" dirty="0">
              <a:solidFill>
                <a:srgbClr val="642265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42776" y="6116250"/>
            <a:ext cx="8850285" cy="196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</a:pPr>
            <a:endParaRPr lang="ru-RU" sz="5655" dirty="0">
              <a:solidFill>
                <a:srgbClr val="CE2C84"/>
              </a:solidFill>
              <a:latin typeface="Open Sans Bold Italics"/>
            </a:endParaRPr>
          </a:p>
          <a:p>
            <a:pPr algn="ctr">
              <a:lnSpc>
                <a:spcPts val="7918"/>
              </a:lnSpc>
            </a:pPr>
            <a:r>
              <a:rPr lang="en-US" sz="5655" dirty="0">
                <a:solidFill>
                  <a:srgbClr val="CE2C84"/>
                </a:solidFill>
                <a:latin typeface="Open Sans Bold Italics"/>
              </a:rPr>
              <a:t>МЫ ЕДИНЫ И СИЛЬНЫ!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8523" y="2964578"/>
            <a:ext cx="3303502" cy="3303502"/>
          </a:xfrm>
          <a:custGeom>
            <a:avLst/>
            <a:gdLst/>
            <a:ahLst/>
            <a:cxnLst/>
            <a:rect l="l" t="t" r="r" b="b"/>
            <a:pathLst>
              <a:path w="3303502" h="3303502">
                <a:moveTo>
                  <a:pt x="0" y="0"/>
                </a:moveTo>
                <a:lnTo>
                  <a:pt x="3303502" y="0"/>
                </a:lnTo>
                <a:lnTo>
                  <a:pt x="3303502" y="3303502"/>
                </a:lnTo>
                <a:lnTo>
                  <a:pt x="0" y="330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02156" y="2964578"/>
            <a:ext cx="3303502" cy="3303502"/>
          </a:xfrm>
          <a:custGeom>
            <a:avLst/>
            <a:gdLst/>
            <a:ahLst/>
            <a:cxnLst/>
            <a:rect l="l" t="t" r="r" b="b"/>
            <a:pathLst>
              <a:path w="3303502" h="3303502">
                <a:moveTo>
                  <a:pt x="0" y="0"/>
                </a:moveTo>
                <a:lnTo>
                  <a:pt x="3303502" y="0"/>
                </a:lnTo>
                <a:lnTo>
                  <a:pt x="3303502" y="3303502"/>
                </a:lnTo>
                <a:lnTo>
                  <a:pt x="0" y="3303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83823" y="2964578"/>
            <a:ext cx="3303502" cy="3303502"/>
          </a:xfrm>
          <a:custGeom>
            <a:avLst/>
            <a:gdLst/>
            <a:ahLst/>
            <a:cxnLst/>
            <a:rect l="l" t="t" r="r" b="b"/>
            <a:pathLst>
              <a:path w="3303502" h="3303502">
                <a:moveTo>
                  <a:pt x="0" y="0"/>
                </a:moveTo>
                <a:lnTo>
                  <a:pt x="3303502" y="0"/>
                </a:lnTo>
                <a:lnTo>
                  <a:pt x="3303502" y="3303502"/>
                </a:lnTo>
                <a:lnTo>
                  <a:pt x="0" y="3303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15975" y="2964578"/>
            <a:ext cx="3303502" cy="3303502"/>
          </a:xfrm>
          <a:custGeom>
            <a:avLst/>
            <a:gdLst/>
            <a:ahLst/>
            <a:cxnLst/>
            <a:rect l="l" t="t" r="r" b="b"/>
            <a:pathLst>
              <a:path w="3303502" h="3303502">
                <a:moveTo>
                  <a:pt x="0" y="0"/>
                </a:moveTo>
                <a:lnTo>
                  <a:pt x="3303502" y="0"/>
                </a:lnTo>
                <a:lnTo>
                  <a:pt x="3303502" y="3303502"/>
                </a:lnTo>
                <a:lnTo>
                  <a:pt x="0" y="33035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03541" y="871394"/>
            <a:ext cx="12680918" cy="149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567">
                <a:solidFill>
                  <a:srgbClr val="642265"/>
                </a:solidFill>
                <a:latin typeface="Open Sans Bold"/>
              </a:rPr>
              <a:t>Будем рады видеть Вас на наших официальных страницах в соцсетях и мессенджерах:</a:t>
            </a:r>
          </a:p>
          <a:p>
            <a:pPr algn="l">
              <a:lnSpc>
                <a:spcPts val="3924"/>
              </a:lnSpc>
            </a:pPr>
            <a:endParaRPr lang="en-US" sz="3567">
              <a:solidFill>
                <a:srgbClr val="642265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8523" y="6820530"/>
            <a:ext cx="3180755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  <a:spcBef>
                <a:spcPct val="0"/>
              </a:spcBef>
            </a:pPr>
            <a:r>
              <a:rPr lang="en-US" sz="2782">
                <a:solidFill>
                  <a:srgbClr val="CE2C84"/>
                </a:solidFill>
                <a:latin typeface="Open Sans"/>
              </a:rPr>
              <a:t>ВКонтакте: https://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2156" y="6820530"/>
            <a:ext cx="3303502" cy="9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  <a:spcBef>
                <a:spcPct val="0"/>
              </a:spcBef>
            </a:pPr>
            <a:r>
              <a:rPr lang="en-US" sz="2782">
                <a:solidFill>
                  <a:srgbClr val="CE2C84"/>
                </a:solidFill>
                <a:latin typeface="Open Sans"/>
              </a:rPr>
              <a:t>Telegram: https://t.me/rczdnr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83823" y="6820530"/>
            <a:ext cx="3303502" cy="9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  <a:spcBef>
                <a:spcPct val="0"/>
              </a:spcBef>
            </a:pPr>
            <a:r>
              <a:rPr lang="en-US" sz="2782">
                <a:solidFill>
                  <a:srgbClr val="CE2C84"/>
                </a:solidFill>
                <a:latin typeface="Open Sans"/>
              </a:rPr>
              <a:t>Одноклассники: https://ok.ru/rczdnr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15975" y="6820530"/>
            <a:ext cx="3303502" cy="1434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  <a:spcBef>
                <a:spcPct val="0"/>
              </a:spcBef>
            </a:pPr>
            <a:r>
              <a:rPr lang="en-US" sz="2782">
                <a:solidFill>
                  <a:srgbClr val="CE2C84"/>
                </a:solidFill>
                <a:latin typeface="Open Sans"/>
              </a:rPr>
              <a:t>Официальный сайт РЦЗ ДНР: https://rcz-dnr.ru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59272" y="8519683"/>
            <a:ext cx="7649101" cy="73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sz="4295">
                <a:solidFill>
                  <a:srgbClr val="CE2C84"/>
                </a:solidFill>
                <a:latin typeface="Open Sans Bold Italics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1099" y="-383869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496214"/>
            <a:ext cx="16353508" cy="5398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1"/>
              </a:lnSpc>
            </a:pPr>
            <a:r>
              <a:rPr lang="en-US" sz="341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 Bold"/>
              </a:rPr>
              <a:t>Женский</a:t>
            </a:r>
            <a:r>
              <a:rPr lang="en-US" sz="3415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 Bold"/>
              </a:rPr>
              <a:t>клуб</a:t>
            </a:r>
            <a:r>
              <a:rPr lang="en-US" sz="3415" dirty="0">
                <a:solidFill>
                  <a:srgbClr val="000000"/>
                </a:solidFill>
                <a:latin typeface="Open Sans Bold"/>
              </a:rPr>
              <a:t> «</a:t>
            </a:r>
            <a:r>
              <a:rPr lang="en-US" sz="3415" dirty="0" err="1">
                <a:solidFill>
                  <a:srgbClr val="000000"/>
                </a:solidFill>
                <a:latin typeface="Open Sans Bold"/>
              </a:rPr>
              <a:t>Единомышленницы</a:t>
            </a:r>
            <a:r>
              <a:rPr lang="en-US" sz="3415" dirty="0">
                <a:solidFill>
                  <a:srgbClr val="000000"/>
                </a:solidFill>
                <a:latin typeface="Open Sans Bold"/>
              </a:rPr>
              <a:t>»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– это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проект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социально-психологической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адаптации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который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позволит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женщинам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возрастов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, в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том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числе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оказавшимся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трудной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жизненной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ситуации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адаптироваться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психологически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настроиться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поиск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работы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предоставит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возможность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создания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атмосферы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взаимопомощи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между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участницами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консультации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специалистов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центра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занятости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помощь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определении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личных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сильных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сторон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развитии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потенциала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уверенности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3415" dirty="0" err="1">
                <a:solidFill>
                  <a:srgbClr val="000000"/>
                </a:solidFill>
                <a:latin typeface="Open Sans"/>
              </a:rPr>
              <a:t>себе</a:t>
            </a:r>
            <a:r>
              <a:rPr lang="en-US" sz="3415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ctr">
              <a:lnSpc>
                <a:spcPts val="4781"/>
              </a:lnSpc>
            </a:pPr>
            <a:endParaRPr lang="en-US" sz="3415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781"/>
              </a:lnSpc>
            </a:pPr>
            <a:endParaRPr lang="en-US" sz="3415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455448" y="161296"/>
            <a:ext cx="8244011" cy="10125704"/>
          </a:xfrm>
          <a:custGeom>
            <a:avLst/>
            <a:gdLst/>
            <a:ahLst/>
            <a:cxnLst/>
            <a:rect l="l" t="t" r="r" b="b"/>
            <a:pathLst>
              <a:path w="8244011" h="10125704">
                <a:moveTo>
                  <a:pt x="0" y="0"/>
                </a:moveTo>
                <a:lnTo>
                  <a:pt x="8244011" y="0"/>
                </a:lnTo>
                <a:lnTo>
                  <a:pt x="8244011" y="10125704"/>
                </a:lnTo>
                <a:lnTo>
                  <a:pt x="0" y="10125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69771" y="8235260"/>
            <a:ext cx="10748457" cy="100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9"/>
              </a:lnSpc>
            </a:pPr>
            <a:r>
              <a:rPr lang="en-US" sz="5992">
                <a:solidFill>
                  <a:srgbClr val="CE2C84"/>
                </a:solidFill>
                <a:latin typeface="Open Sans Bold Italics"/>
              </a:rPr>
              <a:t>Мы едины в своем успехе!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31099" y="854682"/>
            <a:ext cx="12225801" cy="86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2"/>
              </a:lnSpc>
            </a:pPr>
            <a:r>
              <a:rPr lang="en-US" sz="6111">
                <a:solidFill>
                  <a:srgbClr val="642265"/>
                </a:solidFill>
                <a:latin typeface="Open Sans Bold"/>
              </a:rPr>
              <a:t>Аннотация 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2709" y="1490481"/>
            <a:ext cx="843251" cy="843251"/>
          </a:xfrm>
          <a:custGeom>
            <a:avLst/>
            <a:gdLst/>
            <a:ahLst/>
            <a:cxnLst/>
            <a:rect l="l" t="t" r="r" b="b"/>
            <a:pathLst>
              <a:path w="843251" h="843251">
                <a:moveTo>
                  <a:pt x="0" y="0"/>
                </a:moveTo>
                <a:lnTo>
                  <a:pt x="843251" y="0"/>
                </a:lnTo>
                <a:lnTo>
                  <a:pt x="843251" y="843251"/>
                </a:lnTo>
                <a:lnTo>
                  <a:pt x="0" y="84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01699" y="-464517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1918" y="3280385"/>
            <a:ext cx="843251" cy="843251"/>
          </a:xfrm>
          <a:custGeom>
            <a:avLst/>
            <a:gdLst/>
            <a:ahLst/>
            <a:cxnLst/>
            <a:rect l="l" t="t" r="r" b="b"/>
            <a:pathLst>
              <a:path w="843251" h="843251">
                <a:moveTo>
                  <a:pt x="0" y="0"/>
                </a:moveTo>
                <a:lnTo>
                  <a:pt x="843251" y="0"/>
                </a:lnTo>
                <a:lnTo>
                  <a:pt x="843251" y="843251"/>
                </a:lnTo>
                <a:lnTo>
                  <a:pt x="0" y="84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1918" y="4231539"/>
            <a:ext cx="843251" cy="843251"/>
          </a:xfrm>
          <a:custGeom>
            <a:avLst/>
            <a:gdLst/>
            <a:ahLst/>
            <a:cxnLst/>
            <a:rect l="l" t="t" r="r" b="b"/>
            <a:pathLst>
              <a:path w="843251" h="843251">
                <a:moveTo>
                  <a:pt x="0" y="0"/>
                </a:moveTo>
                <a:lnTo>
                  <a:pt x="843251" y="0"/>
                </a:lnTo>
                <a:lnTo>
                  <a:pt x="843251" y="843251"/>
                </a:lnTo>
                <a:lnTo>
                  <a:pt x="0" y="84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1918" y="5490058"/>
            <a:ext cx="843251" cy="843251"/>
          </a:xfrm>
          <a:custGeom>
            <a:avLst/>
            <a:gdLst/>
            <a:ahLst/>
            <a:cxnLst/>
            <a:rect l="l" t="t" r="r" b="b"/>
            <a:pathLst>
              <a:path w="843251" h="843251">
                <a:moveTo>
                  <a:pt x="0" y="0"/>
                </a:moveTo>
                <a:lnTo>
                  <a:pt x="843251" y="0"/>
                </a:lnTo>
                <a:lnTo>
                  <a:pt x="843251" y="843251"/>
                </a:lnTo>
                <a:lnTo>
                  <a:pt x="0" y="84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1918" y="6605014"/>
            <a:ext cx="843251" cy="843251"/>
          </a:xfrm>
          <a:custGeom>
            <a:avLst/>
            <a:gdLst/>
            <a:ahLst/>
            <a:cxnLst/>
            <a:rect l="l" t="t" r="r" b="b"/>
            <a:pathLst>
              <a:path w="843251" h="843251">
                <a:moveTo>
                  <a:pt x="0" y="0"/>
                </a:moveTo>
                <a:lnTo>
                  <a:pt x="843251" y="0"/>
                </a:lnTo>
                <a:lnTo>
                  <a:pt x="843251" y="843251"/>
                </a:lnTo>
                <a:lnTo>
                  <a:pt x="0" y="84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54133" y="3086100"/>
            <a:ext cx="6933867" cy="7200900"/>
          </a:xfrm>
          <a:custGeom>
            <a:avLst/>
            <a:gdLst/>
            <a:ahLst/>
            <a:cxnLst/>
            <a:rect l="l" t="t" r="r" b="b"/>
            <a:pathLst>
              <a:path w="6933867" h="7200900">
                <a:moveTo>
                  <a:pt x="0" y="0"/>
                </a:moveTo>
                <a:lnTo>
                  <a:pt x="6933867" y="0"/>
                </a:lnTo>
                <a:lnTo>
                  <a:pt x="6933867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2528753" y="429090"/>
            <a:ext cx="13230495" cy="123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9"/>
              </a:lnSpc>
            </a:pPr>
            <a:r>
              <a:rPr lang="en-US" sz="4426">
                <a:solidFill>
                  <a:srgbClr val="CE2C84"/>
                </a:solidFill>
                <a:latin typeface="Open Sans Bold"/>
              </a:rPr>
              <a:t>Цели женского клуба “Единомыщленницы”</a:t>
            </a:r>
          </a:p>
          <a:p>
            <a:pPr algn="l">
              <a:lnSpc>
                <a:spcPts val="4869"/>
              </a:lnSpc>
            </a:pPr>
            <a:endParaRPr lang="en-US" sz="4426">
              <a:solidFill>
                <a:srgbClr val="CE2C84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32240" y="1618715"/>
            <a:ext cx="16272318" cy="192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"/>
              </a:rPr>
              <a:t>создание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возможностей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реализации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женщинами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сферах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жизни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повышение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экономической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независимости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политической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активности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возможностей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самореализации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возрастов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; 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32240" y="3347778"/>
            <a:ext cx="17240091" cy="9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"/>
              </a:rPr>
              <a:t>повышение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роли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развитии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общества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улучшение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качества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их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жизни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32240" y="4333834"/>
            <a:ext cx="16272318" cy="1434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"/>
              </a:rPr>
              <a:t>сохранение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здоровья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возрастов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 Создание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условий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повышения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роли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формировании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здорового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общества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32240" y="5592353"/>
            <a:ext cx="16054320" cy="1434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"/>
              </a:rPr>
              <a:t>расширение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участия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приоритетных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направлениях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социально-экономического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развития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страны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включая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формирование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новых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точек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роста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экономики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32240" y="6821001"/>
            <a:ext cx="17240091" cy="96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"/>
              </a:rPr>
              <a:t>совместное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преодоление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факторов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</a:t>
            </a:r>
            <a:r>
              <a:rPr lang="ru-RU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мешающих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развитию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трудового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потенциала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81267" y="7845890"/>
            <a:ext cx="13244038" cy="2310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2657">
                <a:solidFill>
                  <a:srgbClr val="000000"/>
                </a:solidFill>
                <a:latin typeface="Open Sans Bold"/>
              </a:rPr>
              <a:t>Деятельность женского клуба способствует достижению целей и задач, обозначенных в Национальной стратегии действий в интересах женщин на 2023–2030 годы, утвержденной Распоряжением Правительства Российской Федерации</a:t>
            </a:r>
          </a:p>
          <a:p>
            <a:pPr algn="ctr">
              <a:lnSpc>
                <a:spcPts val="3720"/>
              </a:lnSpc>
            </a:pPr>
            <a:endParaRPr lang="en-US" sz="2657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0317" y="-273159"/>
            <a:ext cx="5461250" cy="10778784"/>
          </a:xfrm>
          <a:custGeom>
            <a:avLst/>
            <a:gdLst/>
            <a:ahLst/>
            <a:cxnLst/>
            <a:rect l="l" t="t" r="r" b="b"/>
            <a:pathLst>
              <a:path w="5461250" h="10778784">
                <a:moveTo>
                  <a:pt x="0" y="0"/>
                </a:moveTo>
                <a:lnTo>
                  <a:pt x="5461250" y="0"/>
                </a:lnTo>
                <a:lnTo>
                  <a:pt x="5461250" y="10778784"/>
                </a:lnTo>
                <a:lnTo>
                  <a:pt x="0" y="10778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03526" y="-491784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9555" y="38100"/>
            <a:ext cx="8283976" cy="73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23"/>
              </a:lnSpc>
            </a:pPr>
            <a:r>
              <a:rPr lang="en-US" sz="5112">
                <a:solidFill>
                  <a:srgbClr val="CE2C84"/>
                </a:solidFill>
                <a:latin typeface="Open Sans Bold"/>
              </a:rPr>
              <a:t>Задачи женского клуба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2777" y="8821132"/>
            <a:ext cx="14089047" cy="121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1"/>
              </a:lnSpc>
            </a:pPr>
            <a:r>
              <a:rPr lang="en-US" sz="3608">
                <a:solidFill>
                  <a:srgbClr val="CE2C84"/>
                </a:solidFill>
                <a:latin typeface="Open Sans Bold Italics"/>
              </a:rPr>
              <a:t>Если побеждает один из нас, мы побеждаем все вместе!</a:t>
            </a:r>
          </a:p>
          <a:p>
            <a:pPr algn="ctr">
              <a:lnSpc>
                <a:spcPts val="4771"/>
              </a:lnSpc>
            </a:pPr>
            <a:endParaRPr lang="en-US" sz="3608">
              <a:solidFill>
                <a:srgbClr val="CE2C84"/>
              </a:solidFill>
              <a:latin typeface="Open Sans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64556" y="981075"/>
            <a:ext cx="16272318" cy="196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 Bold"/>
              </a:rPr>
              <a:t>1.</a:t>
            </a:r>
            <a:r>
              <a:rPr lang="ru-RU" sz="278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Создание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возможностей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реализации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женщинами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сферах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жизни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повышение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экономической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независимости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политической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активности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возможностей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самореализации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возрастов</a:t>
            </a:r>
            <a:r>
              <a:rPr lang="ru-RU" sz="2782" dirty="0">
                <a:solidFill>
                  <a:srgbClr val="000000"/>
                </a:solidFill>
                <a:latin typeface="Open Sans"/>
              </a:rPr>
              <a:t>.</a:t>
            </a:r>
            <a:endParaRPr lang="en-US" sz="2782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4556" y="2585587"/>
            <a:ext cx="16272318" cy="96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 Bold"/>
              </a:rPr>
              <a:t>2.</a:t>
            </a:r>
            <a:r>
              <a:rPr lang="ru-RU" sz="278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Психологическая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иная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поддержка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помощь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развития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трудового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потенциала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64556" y="3275419"/>
            <a:ext cx="16272318" cy="146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 Bold"/>
              </a:rPr>
              <a:t>3.</a:t>
            </a:r>
            <a:r>
              <a:rPr lang="ru-RU" sz="278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Создание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единого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пространства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общения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объединённых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схожими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интересами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или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проблемами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4556" y="4452585"/>
            <a:ext cx="16272318" cy="96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 Bold"/>
              </a:rPr>
              <a:t>4.</a:t>
            </a:r>
            <a:r>
              <a:rPr lang="ru-RU" sz="278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Создание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условий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выявления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развития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талантов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девочек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64556" y="5119720"/>
            <a:ext cx="16272318" cy="196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 Bold"/>
              </a:rPr>
              <a:t>5.</a:t>
            </a:r>
            <a:r>
              <a:rPr lang="ru-RU" sz="278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Создание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условий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получения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женщинами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профессионального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образования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повышения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подтверждения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квалификации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всех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сферах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жизни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предоставляющих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широкие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возможности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трудоустройства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64556" y="6953671"/>
            <a:ext cx="16272318" cy="196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782" dirty="0">
                <a:solidFill>
                  <a:srgbClr val="000000"/>
                </a:solidFill>
                <a:latin typeface="Open Sans Bold"/>
              </a:rPr>
              <a:t>6.</a:t>
            </a:r>
            <a:r>
              <a:rPr lang="ru-RU" sz="278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Взаимодействие с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организациями-партнёрами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разделяющими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ценности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женского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клуба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оказывающими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содействие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решении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задач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связанных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с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реализацией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трудового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потенциала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01209" y="-464517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28963" y="2275720"/>
            <a:ext cx="2974102" cy="567755"/>
            <a:chOff x="0" y="0"/>
            <a:chExt cx="2968275" cy="5666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8275" cy="566642"/>
            </a:xfrm>
            <a:custGeom>
              <a:avLst/>
              <a:gdLst/>
              <a:ahLst/>
              <a:cxnLst/>
              <a:rect l="l" t="t" r="r" b="b"/>
              <a:pathLst>
                <a:path w="2968275" h="566642">
                  <a:moveTo>
                    <a:pt x="0" y="0"/>
                  </a:moveTo>
                  <a:lnTo>
                    <a:pt x="2968275" y="0"/>
                  </a:lnTo>
                  <a:lnTo>
                    <a:pt x="2968275" y="566642"/>
                  </a:lnTo>
                  <a:lnTo>
                    <a:pt x="0" y="566642"/>
                  </a:lnTo>
                  <a:close/>
                </a:path>
              </a:pathLst>
            </a:custGeom>
            <a:solidFill>
              <a:srgbClr val="A3185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483303" y="3165526"/>
            <a:ext cx="3378701" cy="530682"/>
            <a:chOff x="0" y="0"/>
            <a:chExt cx="3607648" cy="56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7648" cy="566642"/>
            </a:xfrm>
            <a:custGeom>
              <a:avLst/>
              <a:gdLst/>
              <a:ahLst/>
              <a:cxnLst/>
              <a:rect l="l" t="t" r="r" b="b"/>
              <a:pathLst>
                <a:path w="3607648" h="566642">
                  <a:moveTo>
                    <a:pt x="0" y="0"/>
                  </a:moveTo>
                  <a:lnTo>
                    <a:pt x="3607648" y="0"/>
                  </a:lnTo>
                  <a:lnTo>
                    <a:pt x="3607648" y="566642"/>
                  </a:lnTo>
                  <a:lnTo>
                    <a:pt x="0" y="566642"/>
                  </a:lnTo>
                  <a:close/>
                </a:path>
              </a:pathLst>
            </a:custGeom>
            <a:solidFill>
              <a:srgbClr val="A3185E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5287407" y="3387237"/>
            <a:ext cx="7483520" cy="6965910"/>
          </a:xfrm>
          <a:custGeom>
            <a:avLst/>
            <a:gdLst/>
            <a:ahLst/>
            <a:cxnLst/>
            <a:rect l="l" t="t" r="r" b="b"/>
            <a:pathLst>
              <a:path w="7483520" h="6965910">
                <a:moveTo>
                  <a:pt x="0" y="0"/>
                </a:moveTo>
                <a:lnTo>
                  <a:pt x="7483520" y="0"/>
                </a:lnTo>
                <a:lnTo>
                  <a:pt x="7483520" y="6965910"/>
                </a:lnTo>
                <a:lnTo>
                  <a:pt x="0" y="6965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4906" y="719348"/>
            <a:ext cx="8965001" cy="214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3"/>
              </a:lnSpc>
            </a:pPr>
            <a:r>
              <a:rPr lang="en-US" sz="5112">
                <a:solidFill>
                  <a:srgbClr val="642265"/>
                </a:solidFill>
                <a:latin typeface="Open Sans Bold"/>
              </a:rPr>
              <a:t>Целевая аудитория – женщины всех возрастов </a:t>
            </a:r>
          </a:p>
          <a:p>
            <a:pPr algn="just">
              <a:lnSpc>
                <a:spcPts val="5623"/>
              </a:lnSpc>
            </a:pPr>
            <a:endParaRPr lang="en-US" sz="5112">
              <a:solidFill>
                <a:srgbClr val="642265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8882" y="2255643"/>
            <a:ext cx="2791713" cy="51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042">
                <a:solidFill>
                  <a:srgbClr val="FFFFFF"/>
                </a:solidFill>
                <a:latin typeface="Open Sans Bold"/>
              </a:rPr>
              <a:t>ПРОБЛЕМЫ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68182" y="3168970"/>
            <a:ext cx="8403193" cy="218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173" lvl="1" indent="-271586" algn="l">
              <a:lnSpc>
                <a:spcPts val="3522"/>
              </a:lnSpc>
              <a:buFont typeface="Arial"/>
              <a:buChar char="•"/>
            </a:pPr>
            <a:r>
              <a:rPr lang="en-US" sz="2515">
                <a:solidFill>
                  <a:srgbClr val="000000"/>
                </a:solidFill>
                <a:latin typeface="Open Sans"/>
              </a:rPr>
              <a:t>социальная изоляция, недостаток информации  (в том числе правовой, финансовой грамотности), снижение социально-экономического статуса;</a:t>
            </a:r>
          </a:p>
          <a:p>
            <a:pPr algn="ctr">
              <a:lnSpc>
                <a:spcPts val="3522"/>
              </a:lnSpc>
            </a:pPr>
            <a:endParaRPr lang="en-US" sz="2515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68182" y="5086350"/>
            <a:ext cx="8079523" cy="178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4068" lvl="1" indent="-272034" algn="l">
              <a:lnSpc>
                <a:spcPts val="3528"/>
              </a:lnSpc>
              <a:buFont typeface="Arial"/>
              <a:buChar char="•"/>
            </a:pPr>
            <a:r>
              <a:rPr lang="en-US" sz="2520">
                <a:solidFill>
                  <a:srgbClr val="000000"/>
                </a:solidFill>
                <a:latin typeface="Open Sans"/>
              </a:rPr>
              <a:t>психологические проблемы: эмоциональное выгорание, чувство нереализованности, отсутствие поддержки и понимания, недоверие к новым идеям и людям;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68182" y="7115634"/>
            <a:ext cx="7631480" cy="274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4068" lvl="1" indent="-272034" algn="l">
              <a:lnSpc>
                <a:spcPts val="3528"/>
              </a:lnSpc>
              <a:buFont typeface="Arial"/>
              <a:buChar char="•"/>
            </a:pPr>
            <a:r>
              <a:rPr lang="en-US" sz="2520">
                <a:solidFill>
                  <a:srgbClr val="000000"/>
                </a:solidFill>
                <a:latin typeface="Open Sans"/>
              </a:rPr>
              <a:t>потеря навыков самопрезентациии, незнание правил прохождения собеседований, дезориентация на рынке труда. Отсутствие понимания как совмещать работу и домашние обязанности.</a:t>
            </a:r>
          </a:p>
          <a:p>
            <a:pPr algn="l">
              <a:lnSpc>
                <a:spcPts val="4166"/>
              </a:lnSpc>
            </a:pPr>
            <a:endParaRPr lang="en-US" sz="252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93934" y="3145449"/>
            <a:ext cx="3168069" cy="51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042">
                <a:solidFill>
                  <a:srgbClr val="FFFFFF"/>
                </a:solidFill>
                <a:latin typeface="Open Sans Bold"/>
              </a:rPr>
              <a:t>ПОТРЕБНОСТИ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4906" y="4067684"/>
            <a:ext cx="7992072" cy="43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173" lvl="1" indent="-271586" algn="l">
              <a:lnSpc>
                <a:spcPts val="3522"/>
              </a:lnSpc>
              <a:buFont typeface="Arial"/>
              <a:buChar char="•"/>
            </a:pPr>
            <a:r>
              <a:rPr lang="en-US" sz="2515">
                <a:solidFill>
                  <a:srgbClr val="000000"/>
                </a:solidFill>
                <a:latin typeface="Open Sans"/>
              </a:rPr>
              <a:t>развитие трудового потенциала;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7154" y="4899131"/>
            <a:ext cx="7992072" cy="174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173" lvl="1" indent="-271586" algn="l">
              <a:lnSpc>
                <a:spcPts val="3522"/>
              </a:lnSpc>
              <a:buFont typeface="Arial"/>
              <a:buChar char="•"/>
            </a:pPr>
            <a:r>
              <a:rPr lang="en-US" sz="2515">
                <a:solidFill>
                  <a:srgbClr val="000000"/>
                </a:solidFill>
                <a:latin typeface="Open Sans"/>
              </a:rPr>
              <a:t>формирование уверенного поведения на рынке труда, снятие психологического напряжения при трудоустройстве и трудовой самореализации;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7154" y="7041372"/>
            <a:ext cx="7992072" cy="174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3173" lvl="1" indent="-271586" algn="l">
              <a:lnSpc>
                <a:spcPts val="3522"/>
              </a:lnSpc>
              <a:buFont typeface="Arial"/>
              <a:buChar char="•"/>
            </a:pPr>
            <a:r>
              <a:rPr lang="en-US" sz="2515">
                <a:solidFill>
                  <a:srgbClr val="000000"/>
                </a:solidFill>
                <a:latin typeface="Open Sans"/>
              </a:rPr>
              <a:t>потребности в общении, поддержке, консультации, информации, развитии и самосовершенствовании.</a:t>
            </a:r>
          </a:p>
          <a:p>
            <a:pPr algn="l">
              <a:lnSpc>
                <a:spcPts val="3522"/>
              </a:lnSpc>
            </a:pPr>
            <a:endParaRPr lang="en-US" sz="2515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6631" y="-464517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07379" y="1762206"/>
            <a:ext cx="4234538" cy="7264397"/>
          </a:xfrm>
          <a:custGeom>
            <a:avLst/>
            <a:gdLst/>
            <a:ahLst/>
            <a:cxnLst/>
            <a:rect l="l" t="t" r="r" b="b"/>
            <a:pathLst>
              <a:path w="4234538" h="7264397">
                <a:moveTo>
                  <a:pt x="0" y="0"/>
                </a:moveTo>
                <a:lnTo>
                  <a:pt x="4234538" y="0"/>
                </a:lnTo>
                <a:lnTo>
                  <a:pt x="4234538" y="7264397"/>
                </a:lnTo>
                <a:lnTo>
                  <a:pt x="0" y="7264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0150" y="1870360"/>
            <a:ext cx="6585933" cy="189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90" lvl="1" indent="-294745" algn="l">
              <a:lnSpc>
                <a:spcPts val="3822"/>
              </a:lnSpc>
              <a:buFont typeface="Arial"/>
              <a:buChar char="•"/>
            </a:pPr>
            <a:r>
              <a:rPr lang="en-US" sz="2730">
                <a:solidFill>
                  <a:srgbClr val="000000"/>
                </a:solidFill>
                <a:latin typeface="Open Sans"/>
              </a:rPr>
              <a:t>Молодые женщины в возрасте от 18 до 25 лет, которые ищут поддержку и общение в своем новом статусе взрослой жизни.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0150" y="4418128"/>
            <a:ext cx="6585933" cy="237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90" lvl="1" indent="-294745" algn="l">
              <a:lnSpc>
                <a:spcPts val="3822"/>
              </a:lnSpc>
              <a:buFont typeface="Arial"/>
              <a:buChar char="•"/>
            </a:pP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Работающие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женщины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возрасте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от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26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до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35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лет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которые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сталкиваются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с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балансированием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работой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личной</a:t>
            </a:r>
            <a:r>
              <a:rPr lang="ru-RU" sz="2730" dirty="0">
                <a:solidFill>
                  <a:srgbClr val="000000"/>
                </a:solidFill>
                <a:latin typeface="Open Sans"/>
              </a:rPr>
              <a:t> жизнью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>
              <a:lnSpc>
                <a:spcPts val="3542"/>
              </a:lnSpc>
            </a:pPr>
            <a:endParaRPr lang="en-US" sz="273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0150" y="7072575"/>
            <a:ext cx="6585933" cy="1917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88" lvl="1" indent="-294744" algn="l">
              <a:lnSpc>
                <a:spcPts val="3822"/>
              </a:lnSpc>
              <a:buFont typeface="Arial"/>
              <a:buChar char="•"/>
            </a:pP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Мамы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возрасте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от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35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до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45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лет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одинокие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женщины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которые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ищут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советы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поддержку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воспитании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детей</a:t>
            </a:r>
            <a:r>
              <a:rPr lang="ru-RU" sz="2730" dirty="0">
                <a:solidFill>
                  <a:srgbClr val="000000"/>
                </a:solidFill>
                <a:latin typeface="Open Sans"/>
              </a:rPr>
              <a:t>.</a:t>
            </a:r>
            <a:endParaRPr lang="en-US" sz="273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41917" y="2549106"/>
            <a:ext cx="6585933" cy="289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88" lvl="1" indent="-294744" algn="l">
              <a:lnSpc>
                <a:spcPts val="3822"/>
              </a:lnSpc>
              <a:buFont typeface="Arial"/>
              <a:buChar char="•"/>
            </a:pP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Женщины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возрасте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от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45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до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55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лет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которые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сталкиваются</a:t>
            </a:r>
            <a:r>
              <a:rPr lang="ru-RU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с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изменениями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своем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теле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ищу</a:t>
            </a:r>
            <a:r>
              <a:rPr lang="ru-RU" sz="2730" dirty="0">
                <a:solidFill>
                  <a:srgbClr val="000000"/>
                </a:solidFill>
                <a:latin typeface="Open Sans"/>
              </a:rPr>
              <a:t>т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способы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сохранить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здоровье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730" dirty="0" err="1">
                <a:solidFill>
                  <a:srgbClr val="000000"/>
                </a:solidFill>
                <a:latin typeface="Open Sans"/>
              </a:rPr>
              <a:t>красоту</a:t>
            </a:r>
            <a:r>
              <a:rPr lang="en-US" sz="273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>
              <a:lnSpc>
                <a:spcPts val="3822"/>
              </a:lnSpc>
            </a:pPr>
            <a:endParaRPr lang="en-US" sz="273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341917" y="5704536"/>
            <a:ext cx="6585933" cy="234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88" lvl="1" indent="-294744" algn="l">
              <a:lnSpc>
                <a:spcPts val="3822"/>
              </a:lnSpc>
              <a:buFont typeface="Arial"/>
              <a:buChar char="•"/>
            </a:pPr>
            <a:r>
              <a:rPr lang="en-US" sz="2730">
                <a:solidFill>
                  <a:srgbClr val="000000"/>
                </a:solidFill>
                <a:latin typeface="Open Sans"/>
              </a:rPr>
              <a:t>Женщины в возрасте старше 55 лет, которые хотят быть активными, оставаться в форме и находить новые интересы. </a:t>
            </a:r>
          </a:p>
          <a:p>
            <a:pPr algn="l">
              <a:lnSpc>
                <a:spcPts val="3542"/>
              </a:lnSpc>
            </a:pPr>
            <a:endParaRPr lang="en-US" sz="273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78917" y="9191625"/>
            <a:ext cx="9160572" cy="61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1"/>
              </a:lnSpc>
            </a:pPr>
            <a:r>
              <a:rPr lang="en-US" sz="3608" dirty="0" err="1">
                <a:solidFill>
                  <a:srgbClr val="CE2C84"/>
                </a:solidFill>
                <a:latin typeface="Open Sans Bold Italics"/>
              </a:rPr>
              <a:t>Единство</a:t>
            </a:r>
            <a:r>
              <a:rPr lang="en-US" sz="3608" dirty="0">
                <a:solidFill>
                  <a:srgbClr val="CE2C84"/>
                </a:solidFill>
                <a:latin typeface="Open Sans Bold Italics"/>
              </a:rPr>
              <a:t>  - это </a:t>
            </a:r>
            <a:r>
              <a:rPr lang="en-US" sz="3608" dirty="0" err="1">
                <a:solidFill>
                  <a:srgbClr val="CE2C84"/>
                </a:solidFill>
                <a:latin typeface="Open Sans Bold Italics"/>
              </a:rPr>
              <a:t>сила</a:t>
            </a:r>
            <a:r>
              <a:rPr lang="en-US" sz="3608" dirty="0">
                <a:solidFill>
                  <a:srgbClr val="CE2C84"/>
                </a:solidFill>
                <a:latin typeface="Open Sans Bold Italics"/>
              </a:rPr>
              <a:t> и </a:t>
            </a:r>
            <a:r>
              <a:rPr lang="en-US" sz="3608" dirty="0" err="1">
                <a:solidFill>
                  <a:srgbClr val="CE2C84"/>
                </a:solidFill>
                <a:latin typeface="Open Sans Bold Italics"/>
              </a:rPr>
              <a:t>многое</a:t>
            </a:r>
            <a:r>
              <a:rPr lang="en-US" sz="3608" dirty="0">
                <a:solidFill>
                  <a:srgbClr val="CE2C84"/>
                </a:solidFill>
                <a:latin typeface="Open Sans Bold Italics"/>
              </a:rPr>
              <a:t> </a:t>
            </a:r>
            <a:r>
              <a:rPr lang="en-US" sz="3608" dirty="0" err="1">
                <a:solidFill>
                  <a:srgbClr val="CE2C84"/>
                </a:solidFill>
                <a:latin typeface="Open Sans Bold Italics"/>
              </a:rPr>
              <a:t>другое</a:t>
            </a:r>
            <a:r>
              <a:rPr lang="en-US" sz="3608" dirty="0">
                <a:solidFill>
                  <a:srgbClr val="CE2C84"/>
                </a:solidFill>
                <a:latin typeface="Open Sans Bold Italics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3475" y="57150"/>
            <a:ext cx="16061050" cy="2388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2"/>
              </a:lnSpc>
            </a:pPr>
            <a:r>
              <a:rPr lang="en-US" sz="5511">
                <a:solidFill>
                  <a:srgbClr val="642265"/>
                </a:solidFill>
                <a:latin typeface="Open Sans Bold"/>
              </a:rPr>
              <a:t>Женский клуб «Единомышленницы» обьединяет женщин всех возрастов:</a:t>
            </a:r>
          </a:p>
          <a:p>
            <a:pPr algn="ctr">
              <a:lnSpc>
                <a:spcPts val="6722"/>
              </a:lnSpc>
            </a:pPr>
            <a:endParaRPr lang="en-US" sz="5511">
              <a:solidFill>
                <a:srgbClr val="642265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6631" y="-464517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31906" y="178472"/>
            <a:ext cx="8733046" cy="10345168"/>
          </a:xfrm>
          <a:custGeom>
            <a:avLst/>
            <a:gdLst/>
            <a:ahLst/>
            <a:cxnLst/>
            <a:rect l="l" t="t" r="r" b="b"/>
            <a:pathLst>
              <a:path w="8733046" h="10345168">
                <a:moveTo>
                  <a:pt x="0" y="0"/>
                </a:moveTo>
                <a:lnTo>
                  <a:pt x="8733046" y="0"/>
                </a:lnTo>
                <a:lnTo>
                  <a:pt x="8733046" y="10345168"/>
                </a:lnTo>
                <a:lnTo>
                  <a:pt x="0" y="10345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9940" y="490502"/>
            <a:ext cx="17358488" cy="149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567">
                <a:solidFill>
                  <a:srgbClr val="CE2C84"/>
                </a:solidFill>
                <a:latin typeface="Open Sans Bold"/>
              </a:rPr>
              <a:t>Женский клуб может объединять также представителей других «женских» жизненных ситуаций, среди которых:</a:t>
            </a:r>
          </a:p>
          <a:p>
            <a:pPr algn="l">
              <a:lnSpc>
                <a:spcPts val="3924"/>
              </a:lnSpc>
            </a:pPr>
            <a:endParaRPr lang="en-US" sz="3567">
              <a:solidFill>
                <a:srgbClr val="CE2C84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18866" y="7747295"/>
            <a:ext cx="8055550" cy="183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3509">
                <a:solidFill>
                  <a:srgbClr val="CE2C84"/>
                </a:solidFill>
                <a:latin typeface="Open Sans Bold Italics"/>
              </a:rPr>
              <a:t>Мы – энергия, помощь, успех! </a:t>
            </a:r>
          </a:p>
          <a:p>
            <a:pPr algn="ctr">
              <a:lnSpc>
                <a:spcPts val="4912"/>
              </a:lnSpc>
            </a:pPr>
            <a:r>
              <a:rPr lang="en-US" sz="3509">
                <a:solidFill>
                  <a:srgbClr val="CE2C84"/>
                </a:solidFill>
                <a:latin typeface="Open Sans Bold Italics"/>
              </a:rPr>
              <a:t> </a:t>
            </a:r>
          </a:p>
          <a:p>
            <a:pPr algn="ctr">
              <a:lnSpc>
                <a:spcPts val="4912"/>
              </a:lnSpc>
            </a:pPr>
            <a:endParaRPr lang="en-US" sz="3509">
              <a:solidFill>
                <a:srgbClr val="CE2C84"/>
              </a:solidFill>
              <a:latin typeface="Open Sans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8972" y="2088386"/>
            <a:ext cx="9050011" cy="9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женщины с несовершеннолетними детьми или находящиеся в отпуске по уходу за ребёнком;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28390" y="6269115"/>
            <a:ext cx="8494438" cy="96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0320" lvl="1" algn="l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894"/>
              </a:lnSpc>
            </a:pP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7597" y="3332172"/>
            <a:ext cx="9112761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женщины, воспитывающие детей-инвалидов;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28390" y="2123718"/>
            <a:ext cx="7670038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одиноко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проживающие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82" dirty="0" err="1">
                <a:solidFill>
                  <a:srgbClr val="000000"/>
                </a:solidFill>
                <a:latin typeface="Open Sans"/>
              </a:rPr>
              <a:t>женщины</a:t>
            </a:r>
            <a:r>
              <a:rPr lang="en-US" sz="2782" dirty="0">
                <a:solidFill>
                  <a:srgbClr val="000000"/>
                </a:solidFill>
                <a:latin typeface="Open Sans"/>
              </a:rPr>
              <a:t>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6222" y="4267317"/>
            <a:ext cx="9112761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жёны военнослужащих и мобилизованных;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0644" y="3350299"/>
            <a:ext cx="8727420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ru-RU" sz="2782" dirty="0">
                <a:solidFill>
                  <a:srgbClr val="000000"/>
                </a:solidFill>
                <a:latin typeface="Open Sans"/>
              </a:rPr>
              <a:t>многодетные матери;</a:t>
            </a:r>
            <a:endParaRPr lang="en-US" sz="2782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6222" y="5025329"/>
            <a:ext cx="9112761" cy="9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женщины, освободившиеся из мест лишения свободы;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40644" y="4267317"/>
            <a:ext cx="5698649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безработные женщины;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6222" y="6269115"/>
            <a:ext cx="9112761" cy="94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женщины с предпринимательским потенциалом;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8390" y="5095875"/>
            <a:ext cx="7670038" cy="4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640" lvl="1" indent="-300320" algn="l">
              <a:lnSpc>
                <a:spcPts val="3894"/>
              </a:lnSpc>
              <a:buFont typeface="Arial"/>
              <a:buChar char="•"/>
            </a:pPr>
            <a:r>
              <a:rPr lang="en-US" sz="2782">
                <a:solidFill>
                  <a:srgbClr val="000000"/>
                </a:solidFill>
                <a:latin typeface="Open Sans"/>
              </a:rPr>
              <a:t>женщины предпенсионного возраста.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34161" y="8608249"/>
            <a:ext cx="9162662" cy="5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3509">
                <a:solidFill>
                  <a:srgbClr val="CE2C84"/>
                </a:solidFill>
                <a:latin typeface="Open Sans Bold Italics"/>
              </a:rPr>
              <a:t>Единомышленницы – пример для всех!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6631" y="-464517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41173" y="574972"/>
            <a:ext cx="6005655" cy="918265"/>
            <a:chOff x="0" y="0"/>
            <a:chExt cx="1347618" cy="2060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7618" cy="206051"/>
            </a:xfrm>
            <a:custGeom>
              <a:avLst/>
              <a:gdLst/>
              <a:ahLst/>
              <a:cxnLst/>
              <a:rect l="l" t="t" r="r" b="b"/>
              <a:pathLst>
                <a:path w="1347618" h="206051">
                  <a:moveTo>
                    <a:pt x="0" y="0"/>
                  </a:moveTo>
                  <a:lnTo>
                    <a:pt x="1347618" y="0"/>
                  </a:lnTo>
                  <a:lnTo>
                    <a:pt x="1347618" y="206051"/>
                  </a:lnTo>
                  <a:lnTo>
                    <a:pt x="0" y="206051"/>
                  </a:lnTo>
                  <a:close/>
                </a:path>
              </a:pathLst>
            </a:custGeom>
            <a:solidFill>
              <a:srgbClr val="A3185E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101082" y="-298332"/>
            <a:ext cx="8618224" cy="10585332"/>
          </a:xfrm>
          <a:custGeom>
            <a:avLst/>
            <a:gdLst/>
            <a:ahLst/>
            <a:cxnLst/>
            <a:rect l="l" t="t" r="r" b="b"/>
            <a:pathLst>
              <a:path w="8618224" h="10585332">
                <a:moveTo>
                  <a:pt x="0" y="0"/>
                </a:moveTo>
                <a:lnTo>
                  <a:pt x="8618224" y="0"/>
                </a:lnTo>
                <a:lnTo>
                  <a:pt x="8618224" y="10585332"/>
                </a:lnTo>
                <a:lnTo>
                  <a:pt x="0" y="1058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95358" y="2549872"/>
            <a:ext cx="7963942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Семинары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Тренинги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Деловые игры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Мастер-классы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Консультации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Встречи с интересными людьми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Выступления экспертов, лидеров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       общественного мнения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549872"/>
            <a:ext cx="7523857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Совещания, собрания, рабочие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       группы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Тематические мероприятия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Конкурсы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Презентации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Выставки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Ярмарки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Выездные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•      и многое другое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96735" y="470197"/>
            <a:ext cx="5694531" cy="101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9"/>
              </a:lnSpc>
            </a:pPr>
            <a:r>
              <a:rPr lang="en-US" sz="5992">
                <a:solidFill>
                  <a:srgbClr val="FFFFFF"/>
                </a:solidFill>
                <a:latin typeface="Open Sans Bold"/>
              </a:rPr>
              <a:t>Мероприятия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6631" y="-464517"/>
            <a:ext cx="11216034" cy="11216034"/>
          </a:xfrm>
          <a:custGeom>
            <a:avLst/>
            <a:gdLst/>
            <a:ahLst/>
            <a:cxnLst/>
            <a:rect l="l" t="t" r="r" b="b"/>
            <a:pathLst>
              <a:path w="11216034" h="11216034">
                <a:moveTo>
                  <a:pt x="0" y="0"/>
                </a:moveTo>
                <a:lnTo>
                  <a:pt x="11216034" y="0"/>
                </a:lnTo>
                <a:lnTo>
                  <a:pt x="11216034" y="11216034"/>
                </a:lnTo>
                <a:lnTo>
                  <a:pt x="0" y="1121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29613" y="2100405"/>
            <a:ext cx="10028774" cy="6380808"/>
          </a:xfrm>
          <a:custGeom>
            <a:avLst/>
            <a:gdLst/>
            <a:ahLst/>
            <a:cxnLst/>
            <a:rect l="l" t="t" r="r" b="b"/>
            <a:pathLst>
              <a:path w="10028774" h="6380808">
                <a:moveTo>
                  <a:pt x="0" y="0"/>
                </a:moveTo>
                <a:lnTo>
                  <a:pt x="10028774" y="0"/>
                </a:lnTo>
                <a:lnTo>
                  <a:pt x="10028774" y="6380808"/>
                </a:lnTo>
                <a:lnTo>
                  <a:pt x="0" y="6380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5223" y="2239594"/>
            <a:ext cx="16617553" cy="446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5"/>
              </a:lnSpc>
            </a:pPr>
            <a:r>
              <a:rPr lang="en-US" sz="3399" dirty="0">
                <a:solidFill>
                  <a:srgbClr val="642265"/>
                </a:solidFill>
                <a:latin typeface="Open Sans"/>
              </a:rPr>
              <a:t>•     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Представители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местных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политических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кругов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(ВПП «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Единая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Россия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); </a:t>
            </a:r>
          </a:p>
          <a:p>
            <a:pPr algn="l">
              <a:lnSpc>
                <a:spcPts val="5915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</a:rPr>
              <a:t>•     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Представители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органов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местного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самоуправления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; </a:t>
            </a:r>
          </a:p>
          <a:p>
            <a:pPr algn="l">
              <a:lnSpc>
                <a:spcPts val="5915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</a:rPr>
              <a:t>•     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Представители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органов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социальной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защиты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населения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; </a:t>
            </a:r>
          </a:p>
          <a:p>
            <a:pPr algn="l">
              <a:lnSpc>
                <a:spcPts val="5915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</a:rPr>
              <a:t>•     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Представители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отдела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делам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семьи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детей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городской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администрации</a:t>
            </a:r>
            <a:r>
              <a:rPr lang="ru-RU" sz="3399" dirty="0">
                <a:solidFill>
                  <a:srgbClr val="000000"/>
                </a:solidFill>
                <a:latin typeface="Open Sans"/>
              </a:rPr>
              <a:t>.</a:t>
            </a:r>
            <a:endParaRPr lang="en-US" sz="3399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5915"/>
              </a:lnSpc>
            </a:pPr>
            <a:endParaRPr lang="en-US" sz="3399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5915"/>
              </a:lnSpc>
            </a:pPr>
            <a:endParaRPr lang="en-US" sz="33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3475" y="794187"/>
            <a:ext cx="16061050" cy="162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2"/>
              </a:lnSpc>
            </a:pPr>
            <a:r>
              <a:rPr lang="en-US" sz="5511">
                <a:solidFill>
                  <a:srgbClr val="642265"/>
                </a:solidFill>
                <a:latin typeface="Open Sans Bold"/>
              </a:rPr>
              <a:t>Партнеры женского клуба</a:t>
            </a:r>
          </a:p>
          <a:p>
            <a:pPr algn="ctr">
              <a:lnSpc>
                <a:spcPts val="6722"/>
              </a:lnSpc>
            </a:pPr>
            <a:endParaRPr lang="en-US" sz="5511">
              <a:solidFill>
                <a:srgbClr val="642265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62669" y="8933503"/>
            <a:ext cx="9162662" cy="6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</a:pPr>
            <a:r>
              <a:rPr lang="en-US" sz="3609">
                <a:solidFill>
                  <a:srgbClr val="DA0C81"/>
                </a:solidFill>
                <a:latin typeface="Open Sans Bold Italics"/>
              </a:rPr>
              <a:t>Мы открыты для новых знакомств!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782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Open Sans Bold</vt:lpstr>
      <vt:lpstr>Open Sans Bold Italics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Женский клуб</dc:title>
  <cp:lastModifiedBy>user</cp:lastModifiedBy>
  <cp:revision>7</cp:revision>
  <cp:lastPrinted>2024-06-13T10:05:28Z</cp:lastPrinted>
  <dcterms:created xsi:type="dcterms:W3CDTF">2006-08-16T00:00:00Z</dcterms:created>
  <dcterms:modified xsi:type="dcterms:W3CDTF">2024-06-13T12:13:07Z</dcterms:modified>
  <dc:identifier>DAGHdANGWNE</dc:identifier>
</cp:coreProperties>
</file>