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0"/>
  </p:notesMasterIdLst>
  <p:sldIdLst>
    <p:sldId id="256" r:id="rId3"/>
    <p:sldId id="257" r:id="rId4"/>
    <p:sldId id="258" r:id="rId5"/>
    <p:sldId id="259" r:id="rId6"/>
    <p:sldId id="274" r:id="rId7"/>
    <p:sldId id="273" r:id="rId8"/>
    <p:sldId id="275" r:id="rId9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5721"/>
    <a:srgbClr val="87BD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58"/>
    <p:restoredTop sz="94648"/>
  </p:normalViewPr>
  <p:slideViewPr>
    <p:cSldViewPr snapToGrid="0">
      <p:cViewPr varScale="1">
        <p:scale>
          <a:sx n="64" d="100"/>
          <a:sy n="64" d="100"/>
        </p:scale>
        <p:origin x="75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37E56-9CC2-4662-8459-F212645B6F6C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132B29-7DB8-4751-957A-B084D3BEB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632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1422000" y="412200"/>
            <a:ext cx="10626840" cy="4610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1422000" y="412200"/>
            <a:ext cx="10626840" cy="4610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400" b="0" strike="noStrike" spc="-1">
              <a:solidFill>
                <a:srgbClr val="0C0C0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052880" y="2471040"/>
            <a:ext cx="8138520" cy="2045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5400" b="1" strike="noStrike" spc="-1">
                <a:solidFill>
                  <a:srgbClr val="3E5D26"/>
                </a:solidFill>
                <a:latin typeface="Arial"/>
                <a:ea typeface="Source Serif Pro"/>
              </a:rPr>
              <a:t>Образец заголовка</a:t>
            </a:r>
            <a:endParaRPr lang="ru-RU" sz="54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C0C0C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C0C0C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600" b="0" strike="noStrike" spc="-1">
                <a:solidFill>
                  <a:srgbClr val="0C0C0C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600" b="0" strike="noStrike" spc="-1">
                <a:solidFill>
                  <a:srgbClr val="0C0C0C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C0C0C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C0C0C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C0C0C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2800" b="1" strike="noStrike" spc="-1">
                <a:solidFill>
                  <a:srgbClr val="3E5D26"/>
                </a:solidFill>
                <a:latin typeface="Arial"/>
                <a:ea typeface="Source Serif Pro"/>
              </a:rPr>
              <a:t>Образец заголовка</a:t>
            </a:r>
            <a:endParaRPr lang="ru-RU" sz="2800" b="0" strike="noStrike" spc="-1">
              <a:solidFill>
                <a:srgbClr val="0C0C0C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78AA3F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C0C0C"/>
                </a:solidFill>
                <a:latin typeface="Arial"/>
              </a:rPr>
              <a:t>Образец текста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78AA3F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C0C0C"/>
                </a:solidFill>
                <a:latin typeface="Arial"/>
              </a:rPr>
              <a:t>Второй уровень</a:t>
            </a: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78AA3F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C0C0C"/>
                </a:solidFill>
                <a:latin typeface="Arial"/>
              </a:rPr>
              <a:t>Третий уровень</a:t>
            </a: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78AA3F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0C0C0C"/>
                </a:solidFill>
                <a:latin typeface="Arial"/>
              </a:rPr>
              <a:t>Четвертый уровень</a:t>
            </a: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78AA3F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0C0C0C"/>
                </a:solidFill>
                <a:latin typeface="Arial"/>
              </a:rPr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052880" y="2471040"/>
            <a:ext cx="7624800" cy="2045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2400" b="1" strike="noStrike" spc="-1" dirty="0">
                <a:solidFill>
                  <a:srgbClr val="3E5D26"/>
                </a:solidFill>
                <a:latin typeface="Arial"/>
                <a:ea typeface="Source Serif Pro"/>
              </a:rPr>
              <a:t>«СВОИМ ПРИМЕРОМ»:</a:t>
            </a:r>
            <a:br>
              <a:rPr lang="ru-RU" sz="2400" b="1" strike="noStrike" spc="-1" dirty="0">
                <a:solidFill>
                  <a:srgbClr val="3E5D26"/>
                </a:solidFill>
                <a:latin typeface="Arial"/>
                <a:ea typeface="Source Serif Pro"/>
              </a:rPr>
            </a:br>
            <a:r>
              <a:rPr lang="ru-RU" sz="2400" b="1" strike="noStrike" spc="-1" dirty="0">
                <a:solidFill>
                  <a:srgbClr val="3E5D26"/>
                </a:solidFill>
                <a:latin typeface="Arial"/>
                <a:ea typeface="Source Serif Pro"/>
              </a:rPr>
              <a:t>врачи- </a:t>
            </a:r>
            <a:r>
              <a:rPr lang="ru-RU" sz="2400" b="1" strike="noStrike" spc="-1" dirty="0" err="1">
                <a:solidFill>
                  <a:srgbClr val="3E5D26"/>
                </a:solidFill>
                <a:latin typeface="Arial"/>
                <a:ea typeface="Source Serif Pro"/>
              </a:rPr>
              <a:t>инфлюенсеры</a:t>
            </a:r>
            <a:r>
              <a:rPr lang="ru-RU" sz="2400" b="1" strike="noStrike" spc="-1" dirty="0">
                <a:solidFill>
                  <a:srgbClr val="3E5D26"/>
                </a:solidFill>
                <a:latin typeface="Arial"/>
                <a:ea typeface="Source Serif Pro"/>
              </a:rPr>
              <a:t> здорового образа жизни</a:t>
            </a:r>
            <a:endParaRPr lang="ru-RU" sz="2400" b="0" strike="noStrike" spc="-1" dirty="0">
              <a:solidFill>
                <a:srgbClr val="0C0C0C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subTitle"/>
          </p:nvPr>
        </p:nvSpPr>
        <p:spPr>
          <a:xfrm>
            <a:off x="4052880" y="4879080"/>
            <a:ext cx="7346160" cy="1033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4500"/>
          </a:bodyPr>
          <a:lstStyle/>
          <a:p>
            <a:pPr algn="ctr">
              <a:lnSpc>
                <a:spcPct val="12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1" strike="noStrike" spc="-1" dirty="0">
                <a:solidFill>
                  <a:srgbClr val="3E5D26"/>
                </a:solidFill>
                <a:latin typeface="Arial"/>
                <a:ea typeface="Source Serif Pro"/>
              </a:rPr>
              <a:t>Джиоева Ольга Николаевна</a:t>
            </a:r>
            <a:endParaRPr lang="ru-RU" sz="2400" b="0" strike="noStrike" spc="-1" dirty="0">
              <a:latin typeface="Arial"/>
            </a:endParaRPr>
          </a:p>
          <a:p>
            <a:pPr algn="ctr">
              <a:lnSpc>
                <a:spcPct val="12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3E5D26"/>
                </a:solidFill>
                <a:latin typeface="Arial"/>
                <a:ea typeface="Source Serif Pro"/>
              </a:rPr>
              <a:t>«НМИЦ ТПМ» Минздрава России </a:t>
            </a:r>
            <a:endParaRPr lang="ru-RU" sz="2000" b="0" strike="noStrike" spc="-1" dirty="0">
              <a:latin typeface="Arial"/>
            </a:endParaRPr>
          </a:p>
        </p:txBody>
      </p:sp>
      <p:pic>
        <p:nvPicPr>
          <p:cNvPr id="78" name="Рисунок 3"/>
          <p:cNvPicPr/>
          <p:nvPr/>
        </p:nvPicPr>
        <p:blipFill>
          <a:blip r:embed="rId2"/>
          <a:stretch/>
        </p:blipFill>
        <p:spPr>
          <a:xfrm>
            <a:off x="4052880" y="4516560"/>
            <a:ext cx="8692560" cy="362520"/>
          </a:xfrm>
          <a:prstGeom prst="rect">
            <a:avLst/>
          </a:prstGeom>
          <a:ln w="0">
            <a:noFill/>
          </a:ln>
        </p:spPr>
      </p:pic>
      <p:pic>
        <p:nvPicPr>
          <p:cNvPr id="79" name="Picture 2" descr="C:\Users\mpokareeva\Desktop\здание фото\23052014__DSC2987.JPG"/>
          <p:cNvPicPr/>
          <p:nvPr/>
        </p:nvPicPr>
        <p:blipFill>
          <a:blip r:embed="rId3"/>
          <a:stretch/>
        </p:blipFill>
        <p:spPr>
          <a:xfrm>
            <a:off x="6238800" y="1273680"/>
            <a:ext cx="2974320" cy="2182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1472544" y="444919"/>
            <a:ext cx="10176192" cy="6321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2400" b="1" spc="-1" dirty="0">
                <a:solidFill>
                  <a:srgbClr val="3E57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 врача- «героя»</a:t>
            </a:r>
          </a:p>
        </p:txBody>
      </p:sp>
      <p:pic>
        <p:nvPicPr>
          <p:cNvPr id="1026" name="Picture 2" descr="https://www.film.ru/sites/default/files/styles/thumb_1024x450/public/movies/frames/Dorogoy-moy-chelovek-02.jpg">
            <a:extLst>
              <a:ext uri="{FF2B5EF4-FFF2-40B4-BE49-F238E27FC236}">
                <a16:creationId xmlns:a16="http://schemas.microsoft.com/office/drawing/2014/main" id="{C65470FD-2437-4485-B5F3-B4A2D470E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818" y="1550504"/>
            <a:ext cx="5246309" cy="396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83CE8A-8D01-4F83-B415-5B97BEA02FA8}"/>
              </a:ext>
            </a:extLst>
          </p:cNvPr>
          <p:cNvSpPr txBox="1"/>
          <p:nvPr/>
        </p:nvSpPr>
        <p:spPr>
          <a:xfrm>
            <a:off x="2961861" y="5804976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20 века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AB52ACF-5BE0-47A6-B134-04A1B4DA4B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609" y="1510807"/>
            <a:ext cx="3210615" cy="400540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0241000-B8ED-4312-994D-3452265BEF50}"/>
              </a:ext>
            </a:extLst>
          </p:cNvPr>
          <p:cNvSpPr txBox="1"/>
          <p:nvPr/>
        </p:nvSpPr>
        <p:spPr>
          <a:xfrm>
            <a:off x="9107557" y="5808813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21 века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1243096" y="562500"/>
            <a:ext cx="10626840" cy="5886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2400" b="1" spc="-1" dirty="0">
                <a:solidFill>
                  <a:srgbClr val="3E57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врача неприемлемо</a:t>
            </a:r>
          </a:p>
        </p:txBody>
      </p:sp>
      <p:sp>
        <p:nvSpPr>
          <p:cNvPr id="94" name="Прямоугольник 11"/>
          <p:cNvSpPr/>
          <p:nvPr/>
        </p:nvSpPr>
        <p:spPr>
          <a:xfrm>
            <a:off x="1243097" y="1506600"/>
            <a:ext cx="10469504" cy="1584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 w="3175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Отрицать вред алкогольных напитков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400" b="1" i="0" u="none" strike="noStrike" kern="1200" cap="none" spc="0" normalizeH="0" baseline="0" noProof="0" dirty="0">
              <a:ln w="3175"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 w="3175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Демонстративно курить</a:t>
            </a:r>
          </a:p>
        </p:txBody>
      </p:sp>
      <p:sp>
        <p:nvSpPr>
          <p:cNvPr id="95" name="Прямоугольник 12"/>
          <p:cNvSpPr/>
          <p:nvPr/>
        </p:nvSpPr>
        <p:spPr>
          <a:xfrm>
            <a:off x="1243097" y="3213360"/>
            <a:ext cx="10456450" cy="14104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ln w="3175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Общаться с пациентом и его родственниками  фамильярно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ln w="3175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Быть неопрятным</a:t>
            </a:r>
          </a:p>
        </p:txBody>
      </p:sp>
      <p:sp>
        <p:nvSpPr>
          <p:cNvPr id="96" name="Прямоугольник 14"/>
          <p:cNvSpPr/>
          <p:nvPr/>
        </p:nvSpPr>
        <p:spPr>
          <a:xfrm>
            <a:off x="1243097" y="4746240"/>
            <a:ext cx="10478144" cy="14104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dirty="0">
                <a:ln w="3175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Противоречить озвучиваемым принципам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Заголовок 3"/>
          <p:cNvSpPr txBox="1"/>
          <p:nvPr/>
        </p:nvSpPr>
        <p:spPr>
          <a:xfrm>
            <a:off x="1422360" y="412560"/>
            <a:ext cx="10626840" cy="5886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spc="-1" dirty="0">
                <a:solidFill>
                  <a:srgbClr val="3E57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 «своим примером»-образ современного врача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4356000" y="1440000"/>
            <a:ext cx="3420000" cy="1800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3175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Врачи становятся более продуктивными, позитивными и реже подвержены профессиональному выгоранию</a:t>
            </a:r>
          </a:p>
        </p:txBody>
      </p:sp>
      <p:sp>
        <p:nvSpPr>
          <p:cNvPr id="100" name="Прямоугольник 99"/>
          <p:cNvSpPr/>
          <p:nvPr/>
        </p:nvSpPr>
        <p:spPr>
          <a:xfrm>
            <a:off x="432000" y="1440000"/>
            <a:ext cx="3420000" cy="1800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3175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Доверие и уважение со стороны пациентов</a:t>
            </a:r>
          </a:p>
        </p:txBody>
      </p:sp>
      <p:sp>
        <p:nvSpPr>
          <p:cNvPr id="101" name="Прямоугольник 100"/>
          <p:cNvSpPr/>
          <p:nvPr/>
        </p:nvSpPr>
        <p:spPr>
          <a:xfrm>
            <a:off x="8280000" y="1440000"/>
            <a:ext cx="3420000" cy="1800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3175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Продолжительность жизни населения растет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E4FE46-D570-443D-92B6-49583BA8E8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50" y="3548683"/>
            <a:ext cx="2628900" cy="27241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738CBD7-70C1-4A31-9AB4-E9F095B301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879" y="3619084"/>
            <a:ext cx="1990312" cy="265374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B9D007C-1256-48D6-B1A4-0FD47A6C5B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143" y="3618001"/>
            <a:ext cx="1912429" cy="265483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90EC8EA-04B3-40B6-B7D5-5F6E43C4732D}"/>
              </a:ext>
            </a:extLst>
          </p:cNvPr>
          <p:cNvSpPr txBox="1"/>
          <p:nvPr/>
        </p:nvSpPr>
        <p:spPr>
          <a:xfrm>
            <a:off x="781083" y="6297595"/>
            <a:ext cx="10629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На фото: врачи </a:t>
            </a:r>
            <a:r>
              <a:rPr lang="ru-RU" dirty="0" err="1"/>
              <a:t>Вербило</a:t>
            </a:r>
            <a:r>
              <a:rPr lang="ru-RU" dirty="0"/>
              <a:t> С.Л., </a:t>
            </a:r>
            <a:r>
              <a:rPr lang="ru-RU" dirty="0" err="1"/>
              <a:t>Козик</a:t>
            </a:r>
            <a:r>
              <a:rPr lang="ru-RU" dirty="0"/>
              <a:t> В.А., Ионин В.А. участвуют в инициативе «своим примером»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2F1782-E994-482C-A8B2-BCE791A80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ts val="0"/>
              </a:spcBef>
              <a:defRPr/>
            </a:pPr>
            <a:r>
              <a:rPr lang="ru-RU" sz="2400" b="1" spc="-1" dirty="0">
                <a:solidFill>
                  <a:srgbClr val="3E57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Инициатива </a:t>
            </a:r>
            <a:r>
              <a:rPr lang="en-US" sz="2400" b="1" spc="-1" dirty="0">
                <a:solidFill>
                  <a:srgbClr val="3E57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#</a:t>
            </a:r>
            <a:r>
              <a:rPr lang="ru-RU" sz="2400" b="1" spc="-1" dirty="0" err="1">
                <a:solidFill>
                  <a:srgbClr val="3E57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своимпримером</a:t>
            </a:r>
            <a:r>
              <a:rPr lang="ru-RU" sz="2400" b="1" spc="-1" dirty="0">
                <a:solidFill>
                  <a:srgbClr val="3E57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проект ФГБУ НМИЦ ТПМ и Российского общества профилактики неинфекционных заболеваний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7A58CBB-973C-4984-BFFF-FB509E407D35}"/>
              </a:ext>
            </a:extLst>
          </p:cNvPr>
          <p:cNvSpPr/>
          <p:nvPr/>
        </p:nvSpPr>
        <p:spPr>
          <a:xfrm>
            <a:off x="1063487" y="2454965"/>
            <a:ext cx="3816625" cy="33892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Объединение врачей-единомышленников</a:t>
            </a:r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Популяризация врачей-</a:t>
            </a:r>
            <a:r>
              <a:rPr lang="ru-RU" dirty="0" err="1"/>
              <a:t>инфлюенсеров</a:t>
            </a:r>
            <a:r>
              <a:rPr lang="ru-RU" dirty="0"/>
              <a:t> ЗОЖ</a:t>
            </a:r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Профессиональный и карьерный рост для врачей- </a:t>
            </a:r>
            <a:r>
              <a:rPr lang="ru-RU" dirty="0" err="1"/>
              <a:t>инфлюенсеров</a:t>
            </a:r>
            <a:endParaRPr lang="ru-RU" dirty="0"/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E6DE3569-7E53-45B1-BC53-573E8B8ACA0E}"/>
              </a:ext>
            </a:extLst>
          </p:cNvPr>
          <p:cNvSpPr/>
          <p:nvPr/>
        </p:nvSpPr>
        <p:spPr>
          <a:xfrm>
            <a:off x="5307496" y="3781839"/>
            <a:ext cx="1858617" cy="735495"/>
          </a:xfrm>
          <a:prstGeom prst="rightArrow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9FBA7CE-FF21-4CDF-8BE7-C38CDE9D7DE0}"/>
              </a:ext>
            </a:extLst>
          </p:cNvPr>
          <p:cNvSpPr/>
          <p:nvPr/>
        </p:nvSpPr>
        <p:spPr>
          <a:xfrm>
            <a:off x="7593497" y="2454964"/>
            <a:ext cx="3816625" cy="338924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Популяризация ЗОЖ среди медицинских работников</a:t>
            </a:r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Стремление врачей стать ЗОЖ- </a:t>
            </a:r>
            <a:r>
              <a:rPr lang="ru-RU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инфлюенсером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Создание «здоровой» атмосферы в клиниках</a:t>
            </a:r>
          </a:p>
        </p:txBody>
      </p:sp>
    </p:spTree>
    <p:extLst>
      <p:ext uri="{BB962C8B-B14F-4D97-AF65-F5344CB8AC3E}">
        <p14:creationId xmlns:p14="http://schemas.microsoft.com/office/powerpoint/2010/main" val="1577099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22FB51-B9BB-4570-B077-16EB4A235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000" y="273124"/>
            <a:ext cx="10626840" cy="994320"/>
          </a:xfrm>
        </p:spPr>
        <p:txBody>
          <a:bodyPr/>
          <a:lstStyle/>
          <a:p>
            <a:pPr algn="ctr"/>
            <a:r>
              <a:rPr lang="ru-RU" sz="2800" b="1" spc="-1" dirty="0">
                <a:solidFill>
                  <a:srgbClr val="3E57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Специалисты ФГБУ «НМИЦ ТПМ» своим примером</a:t>
            </a:r>
            <a:br>
              <a:rPr lang="ru-RU" sz="2800" b="1" spc="-1" dirty="0">
                <a:solidFill>
                  <a:srgbClr val="3E57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spc="-1" dirty="0">
                <a:solidFill>
                  <a:srgbClr val="3E57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показали пользу лыжных прогулок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7CE168-BC42-406D-BEBF-58ADDA92CC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403" y="1967948"/>
            <a:ext cx="4610100" cy="30734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A7985F-87F1-4BAE-BC13-7255FD353B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56" y="1500809"/>
            <a:ext cx="3205370" cy="21369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D01F0F1-AC62-4293-9DA4-EAB319277D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56" y="3950803"/>
            <a:ext cx="3205370" cy="2136913"/>
          </a:xfrm>
          <a:prstGeom prst="rect">
            <a:avLst/>
          </a:prstGeom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575AFF7E-11C1-4D10-AB61-9730CB40CCC5}"/>
              </a:ext>
            </a:extLst>
          </p:cNvPr>
          <p:cNvSpPr/>
          <p:nvPr/>
        </p:nvSpPr>
        <p:spPr>
          <a:xfrm>
            <a:off x="8565876" y="1341783"/>
            <a:ext cx="3469116" cy="5243093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ru-RU" b="1" i="1" u="sng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Мероприятие прошло 23.12.2022:</a:t>
            </a:r>
          </a:p>
          <a:p>
            <a:pPr marL="285750" indent="-285750" algn="ctr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Лучший новогодний корпоратив;</a:t>
            </a:r>
          </a:p>
          <a:p>
            <a:pPr marL="285750" indent="-285750" algn="ctr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Лучший тимбилдинг;</a:t>
            </a:r>
          </a:p>
          <a:p>
            <a:pPr marL="285750" indent="-285750" algn="ctr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Лучший пример для пациентов;</a:t>
            </a:r>
          </a:p>
          <a:p>
            <a:pPr marL="285750" indent="-285750" algn="ctr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Эмоции и впечатления.</a:t>
            </a:r>
          </a:p>
        </p:txBody>
      </p:sp>
    </p:spTree>
    <p:extLst>
      <p:ext uri="{BB962C8B-B14F-4D97-AF65-F5344CB8AC3E}">
        <p14:creationId xmlns:p14="http://schemas.microsoft.com/office/powerpoint/2010/main" val="2816877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79B02-082C-45C3-85DF-4DB3C618B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spc="-1" dirty="0">
                <a:solidFill>
                  <a:srgbClr val="3E57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Врачи НМИЦ ТПМ свои примером показывают лучшие способы профилактики заболеваний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657CFB-630B-4491-9B39-2EB828A0F6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61" y="1769165"/>
            <a:ext cx="4876800" cy="36576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F30F6C-326E-45C5-9EAA-506B2BCD2D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521" y="1769164"/>
            <a:ext cx="4711150" cy="365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388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8AA3F"/>
      </a:dk2>
      <a:lt2>
        <a:srgbClr val="E6E6E6"/>
      </a:lt2>
      <a:accent1>
        <a:srgbClr val="78AA3F"/>
      </a:accent1>
      <a:accent2>
        <a:srgbClr val="FCE246"/>
      </a:accent2>
      <a:accent3>
        <a:srgbClr val="78AA3F"/>
      </a:accent3>
      <a:accent4>
        <a:srgbClr val="9AC340"/>
      </a:accent4>
      <a:accent5>
        <a:srgbClr val="B9D480"/>
      </a:accent5>
      <a:accent6>
        <a:srgbClr val="3E5D26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8AA3F"/>
      </a:dk2>
      <a:lt2>
        <a:srgbClr val="E6E6E6"/>
      </a:lt2>
      <a:accent1>
        <a:srgbClr val="78AA3F"/>
      </a:accent1>
      <a:accent2>
        <a:srgbClr val="FCE246"/>
      </a:accent2>
      <a:accent3>
        <a:srgbClr val="78AA3F"/>
      </a:accent3>
      <a:accent4>
        <a:srgbClr val="9AC340"/>
      </a:accent4>
      <a:accent5>
        <a:srgbClr val="B9D480"/>
      </a:accent5>
      <a:accent6>
        <a:srgbClr val="3E5D26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5406</TotalTime>
  <Words>178</Words>
  <Application>Microsoft Office PowerPoint</Application>
  <PresentationFormat>Широкоэкранный</PresentationFormat>
  <Paragraphs>32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Arial</vt:lpstr>
      <vt:lpstr>Arial Black</vt:lpstr>
      <vt:lpstr>Calibri</vt:lpstr>
      <vt:lpstr>DejaVu Sans</vt:lpstr>
      <vt:lpstr>Source Serif Pro</vt:lpstr>
      <vt:lpstr>Symbol</vt:lpstr>
      <vt:lpstr>Tahoma</vt:lpstr>
      <vt:lpstr>Wingdings</vt:lpstr>
      <vt:lpstr>Office Theme</vt:lpstr>
      <vt:lpstr>Office Theme</vt:lpstr>
      <vt:lpstr>«СВОИМ ПРИМЕРОМ»: врачи- инфлюенсеры здорового образа жизни</vt:lpstr>
      <vt:lpstr>Образ врача- «героя»</vt:lpstr>
      <vt:lpstr>Для врача неприемлемо</vt:lpstr>
      <vt:lpstr>Презентация PowerPoint</vt:lpstr>
      <vt:lpstr>Инициатива #своимпримером- проект ФГБУ НМИЦ ТПМ и Российского общества профилактики неинфекционных заболеваний</vt:lpstr>
      <vt:lpstr>Специалисты ФГБУ «НМИЦ ТПМ» своим примером показали пользу лыжных прогулок</vt:lpstr>
      <vt:lpstr>Врачи НМИЦ ТПМ свои примером показывают лучшие способы профилактики заболеваний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Ким Ольга</dc:creator>
  <dc:description/>
  <cp:lastModifiedBy>Джиоева Ольга Николаевна</cp:lastModifiedBy>
  <cp:revision>332</cp:revision>
  <cp:lastPrinted>2022-03-05T09:10:30Z</cp:lastPrinted>
  <dcterms:created xsi:type="dcterms:W3CDTF">2021-09-06T10:21:13Z</dcterms:created>
  <dcterms:modified xsi:type="dcterms:W3CDTF">2023-02-07T07:43:37Z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i4>4</vt:i4>
  </property>
</Properties>
</file>