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0" r:id="rId1"/>
  </p:sldMasterIdLst>
  <p:notesMasterIdLst>
    <p:notesMasterId r:id="rId16"/>
  </p:notesMasterIdLst>
  <p:sldIdLst>
    <p:sldId id="298" r:id="rId2"/>
    <p:sldId id="304" r:id="rId3"/>
    <p:sldId id="316" r:id="rId4"/>
    <p:sldId id="285" r:id="rId5"/>
    <p:sldId id="309" r:id="rId6"/>
    <p:sldId id="313" r:id="rId7"/>
    <p:sldId id="310" r:id="rId8"/>
    <p:sldId id="311" r:id="rId9"/>
    <p:sldId id="312" r:id="rId10"/>
    <p:sldId id="300" r:id="rId11"/>
    <p:sldId id="305" r:id="rId12"/>
    <p:sldId id="315" r:id="rId13"/>
    <p:sldId id="314" r:id="rId14"/>
    <p:sldId id="321" r:id="rId15"/>
  </p:sldIdLst>
  <p:sldSz cx="12192000" cy="6858000"/>
  <p:notesSz cx="6799263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62" autoAdjust="0"/>
  </p:normalViewPr>
  <p:slideViewPr>
    <p:cSldViewPr snapToGrid="0" showGuides="1">
      <p:cViewPr varScale="1">
        <p:scale>
          <a:sx n="80" d="100"/>
          <a:sy n="80" d="100"/>
        </p:scale>
        <p:origin x="68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женского населения</a:t>
            </a:r>
          </a:p>
        </c:rich>
      </c:tx>
      <c:layout>
        <c:manualLayout>
          <c:xMode val="edge"/>
          <c:yMode val="edge"/>
          <c:x val="0.16232553706638933"/>
          <c:y val="6.17116091996730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dk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>
              <a:softEdge rad="0"/>
            </a:effectLst>
            <a:sp3d/>
          </c:spPr>
          <c:invertIfNegative val="0"/>
          <c:dLbls>
            <c:dLbl>
              <c:idx val="0"/>
              <c:layout>
                <c:manualLayout>
                  <c:x val="4.2296691865824382E-2"/>
                  <c:y val="-2.3013883714288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375-4A2D-87F4-2FF3011459C9}"/>
                </c:ext>
              </c:extLst>
            </c:dLbl>
            <c:dLbl>
              <c:idx val="1"/>
              <c:layout>
                <c:manualLayout>
                  <c:x val="3.7597059436288341E-2"/>
                  <c:y val="-1.38083302285731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375-4A2D-87F4-2FF3011459C9}"/>
                </c:ext>
              </c:extLst>
            </c:dLbl>
            <c:dLbl>
              <c:idx val="2"/>
              <c:layout>
                <c:manualLayout>
                  <c:x val="2.3498162147680128E-2"/>
                  <c:y val="-3.2219437200004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75-4A2D-87F4-2FF3011459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2020 г.</c:v>
                </c:pt>
                <c:pt idx="1">
                  <c:v>2021 г.</c:v>
                </c:pt>
                <c:pt idx="2">
                  <c:v>2022 г.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252407</c:v>
                </c:pt>
                <c:pt idx="1">
                  <c:v>251509</c:v>
                </c:pt>
                <c:pt idx="2">
                  <c:v>250122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7B-4978-83A1-217D96F0801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shape val="box"/>
        <c:axId val="224950616"/>
        <c:axId val="224954536"/>
        <c:axId val="223977608"/>
      </c:bar3DChart>
      <c:catAx>
        <c:axId val="224950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4954536"/>
        <c:crosses val="autoZero"/>
        <c:auto val="1"/>
        <c:lblAlgn val="ctr"/>
        <c:lblOffset val="100"/>
        <c:noMultiLvlLbl val="0"/>
      </c:catAx>
      <c:valAx>
        <c:axId val="22495453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24950616"/>
        <c:crosses val="autoZero"/>
        <c:crossBetween val="between"/>
      </c:valAx>
      <c:serAx>
        <c:axId val="223977608"/>
        <c:scaling>
          <c:orientation val="minMax"/>
        </c:scaling>
        <c:delete val="1"/>
        <c:axPos val="b"/>
        <c:majorTickMark val="out"/>
        <c:minorTickMark val="none"/>
        <c:tickLblPos val="nextTo"/>
        <c:crossAx val="224954536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6">
        <a:lumMod val="20000"/>
        <a:lumOff val="80000"/>
      </a:schemeClr>
    </a:solidFill>
    <a:ln w="12700" cap="flat" cmpd="sng" algn="ctr">
      <a:solidFill>
        <a:schemeClr val="accent6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Рождаемость на 1 тыс. чел.</a:t>
            </a:r>
          </a:p>
        </c:rich>
      </c:tx>
      <c:layout>
        <c:manualLayout>
          <c:xMode val="edge"/>
          <c:yMode val="edge"/>
          <c:x val="9.6333894070130238E-2"/>
          <c:y val="7.11560433231775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dk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944507781145437E-2"/>
          <c:y val="0.22937085751044867"/>
          <c:w val="0.60801972397556747"/>
          <c:h val="0.575271012423339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0628145594083241E-3"/>
                  <c:y val="-4.520658877132427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15A-47FB-B912-AA79DEA84E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61-42A1-9067-5DB9D464364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61-42A1-9067-5DB9D464364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10,2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29-448A-8EAA-3C62EDCEFB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10.199999999999999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61-42A1-9067-5DB9D464364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4951792"/>
        <c:axId val="224953752"/>
      </c:barChart>
      <c:catAx>
        <c:axId val="2249517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4953752"/>
        <c:crosses val="autoZero"/>
        <c:auto val="1"/>
        <c:lblAlgn val="ctr"/>
        <c:lblOffset val="100"/>
        <c:noMultiLvlLbl val="0"/>
      </c:catAx>
      <c:valAx>
        <c:axId val="2249537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495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129410783305064"/>
          <c:y val="0.8285395958103815"/>
          <c:w val="0.45442074724948783"/>
          <c:h val="0.127428367686717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dk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accent6">
        <a:lumMod val="20000"/>
        <a:lumOff val="80000"/>
      </a:schemeClr>
    </a:solidFill>
    <a:ln w="12700" cap="flat" cmpd="sng" algn="ctr">
      <a:solidFill>
        <a:schemeClr val="accent5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974521563385386E-2"/>
          <c:y val="0.21497831698269868"/>
          <c:w val="0.95839333199939236"/>
          <c:h val="0.31867322948348842"/>
        </c:manualLayout>
      </c:layout>
      <c:barChart>
        <c:barDir val="col"/>
        <c:grouping val="clustered"/>
        <c:varyColors val="0"/>
        <c:ser>
          <c:idx val="5"/>
          <c:order val="0"/>
          <c:tx>
            <c:strRef>
              <c:f>Лист1!$G$1</c:f>
              <c:strCache>
                <c:ptCount val="1"/>
                <c:pt idx="0">
                  <c:v>2021 РФ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Лист1!$G$2</c:f>
              <c:numCache>
                <c:formatCode>General</c:formatCode>
                <c:ptCount val="1"/>
                <c:pt idx="0">
                  <c:v>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21-4283-91BB-B797C2801BF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4954928"/>
        <c:axId val="224949832"/>
      </c:barChart>
      <c:catAx>
        <c:axId val="2249549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4949832"/>
        <c:crosses val="autoZero"/>
        <c:auto val="1"/>
        <c:lblAlgn val="ctr"/>
        <c:lblOffset val="100"/>
        <c:noMultiLvlLbl val="0"/>
      </c:catAx>
      <c:valAx>
        <c:axId val="2249498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495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2487260781692693E-2"/>
          <c:y val="0.56967671771915418"/>
          <c:w val="0.96556560265287339"/>
          <c:h val="0.179592241947274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5044073365580147E-2"/>
          <c:y val="5.8624774986147189E-2"/>
          <c:w val="0.91090620885510654"/>
          <c:h val="0.8837816211152875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Сахалинская область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CF2D-4182-8E1D-4987A0F659D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CF2D-4182-8E1D-4987A0F659DA}"/>
              </c:ext>
            </c:extLst>
          </c:dPt>
          <c:dLbls>
            <c:dLbl>
              <c:idx val="0"/>
              <c:layout>
                <c:manualLayout>
                  <c:x val="0.12275886524212966"/>
                  <c:y val="-7.89932355299066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8302240954134701"/>
                      <c:h val="0.1178794464552859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F2D-4182-8E1D-4987A0F659DA}"/>
                </c:ext>
              </c:extLst>
            </c:dLbl>
            <c:dLbl>
              <c:idx val="1"/>
              <c:layout>
                <c:manualLayout>
                  <c:x val="0.24818743241834143"/>
                  <c:y val="-4.4436585197404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F2D-4182-8E1D-4987A0F659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Сахалинская область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297.7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2D-4182-8E1D-4987A0F659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shape val="box"/>
        <c:axId val="224954144"/>
        <c:axId val="224949440"/>
        <c:axId val="0"/>
      </c:bar3DChart>
      <c:catAx>
        <c:axId val="2249541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4949440"/>
        <c:crosses val="autoZero"/>
        <c:auto val="1"/>
        <c:lblAlgn val="ctr"/>
        <c:lblOffset val="100"/>
        <c:noMultiLvlLbl val="0"/>
      </c:catAx>
      <c:valAx>
        <c:axId val="2249494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4954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1597696621208182"/>
          <c:y val="8.14297935951666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09A9-490C-89F8-5AB6C397EFE5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09A9-490C-89F8-5AB6C397EFE5}"/>
              </c:ext>
            </c:extLst>
          </c:dPt>
          <c:dLbls>
            <c:dLbl>
              <c:idx val="0"/>
              <c:layout>
                <c:manualLayout>
                  <c:x val="1.0978069688529241E-2"/>
                  <c:y val="-3.8264614371024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04037020982013"/>
                      <c:h val="0.142011445109517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9A9-490C-89F8-5AB6C397EFE5}"/>
                </c:ext>
              </c:extLst>
            </c:dLbl>
            <c:dLbl>
              <c:idx val="1"/>
              <c:layout>
                <c:manualLayout>
                  <c:x val="3.5188553514999554E-2"/>
                  <c:y val="2.5001572416336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04037020982013"/>
                      <c:h val="0.142011445109517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9A9-490C-89F8-5AB6C397EF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Российская Федерация</c:v>
                </c:pt>
                <c:pt idx="1">
                  <c:v>Сахалинская область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238.7</c:v>
                </c:pt>
                <c:pt idx="1">
                  <c:v>282.60000000000002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A9-490C-89F8-5AB6C397EF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shape val="box"/>
        <c:axId val="224951008"/>
        <c:axId val="224952576"/>
        <c:axId val="0"/>
      </c:bar3DChart>
      <c:catAx>
        <c:axId val="2249510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4952576"/>
        <c:crosses val="autoZero"/>
        <c:auto val="1"/>
        <c:lblAlgn val="ctr"/>
        <c:lblOffset val="100"/>
        <c:noMultiLvlLbl val="0"/>
      </c:catAx>
      <c:valAx>
        <c:axId val="2249525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4951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200" dirty="0"/>
              <a:t>2021  год</a:t>
            </a:r>
          </a:p>
        </c:rich>
      </c:tx>
      <c:layout>
        <c:manualLayout>
          <c:xMode val="edge"/>
          <c:yMode val="edge"/>
          <c:x val="0.33884621107117413"/>
          <c:y val="0.134068363251592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72C-42C8-AFE4-83A29BF4AE52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772C-42C8-AFE4-83A29BF4AE52}"/>
              </c:ext>
            </c:extLst>
          </c:dPt>
          <c:dLbls>
            <c:dLbl>
              <c:idx val="0"/>
              <c:layout>
                <c:manualLayout>
                  <c:x val="-5.1009390635152446E-2"/>
                  <c:y val="-3.8264614371024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442035916487958"/>
                      <c:h val="0.118654842095814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72C-42C8-AFE4-83A29BF4AE52}"/>
                </c:ext>
              </c:extLst>
            </c:dLbl>
            <c:dLbl>
              <c:idx val="1"/>
              <c:layout>
                <c:manualLayout>
                  <c:x val="6.8094891303010274E-2"/>
                  <c:y val="2.3538323005578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454471562267877"/>
                      <c:h val="0.142011445109517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72C-42C8-AFE4-83A29BF4AE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Российская Федерация</c:v>
                </c:pt>
                <c:pt idx="1">
                  <c:v>Сахалинская область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267.3</c:v>
                </c:pt>
                <c:pt idx="1">
                  <c:v>323.60000000000002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2C-42C8-AFE4-83A29BF4AE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shape val="box"/>
        <c:axId val="224952968"/>
        <c:axId val="224953360"/>
        <c:axId val="0"/>
      </c:bar3DChart>
      <c:catAx>
        <c:axId val="2249529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4953360"/>
        <c:crosses val="autoZero"/>
        <c:auto val="1"/>
        <c:lblAlgn val="ctr"/>
        <c:lblOffset val="100"/>
        <c:noMultiLvlLbl val="0"/>
      </c:catAx>
      <c:valAx>
        <c:axId val="2249533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495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69551852563921901"/>
          <c:w val="1"/>
          <c:h val="0.127446634021471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880666186624215"/>
          <c:y val="0.10238552746230327"/>
          <c:w val="0.742265859558493"/>
          <c:h val="0.5058786058127330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5A8-40FE-9426-91F457044054}"/>
              </c:ext>
            </c:extLst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5A8-40FE-9426-91F457044054}"/>
              </c:ext>
            </c:extLst>
          </c:dPt>
          <c:dPt>
            <c:idx val="2"/>
            <c:bubble3D val="0"/>
            <c:spPr>
              <a:solidFill>
                <a:srgbClr val="A5002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5A8-40FE-9426-91F457044054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5A8-40FE-9426-91F457044054}"/>
              </c:ext>
            </c:extLst>
          </c:dPt>
          <c:dPt>
            <c:idx val="4"/>
            <c:bubble3D val="0"/>
            <c:spPr>
              <a:solidFill>
                <a:schemeClr val="bg1">
                  <a:lumMod val="8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65A8-40FE-9426-91F457044054}"/>
              </c:ext>
            </c:extLst>
          </c:dPt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Лист1!$A$2:$A$7</c:f>
              <c:strCache>
                <c:ptCount val="5"/>
                <c:pt idx="0">
                  <c:v>болезни органов пищеварения</c:v>
                </c:pt>
                <c:pt idx="1">
                  <c:v>злокачественные новообразования </c:v>
                </c:pt>
                <c:pt idx="2">
                  <c:v>травмы, отравления и другие воздействия внешних причин </c:v>
                </c:pt>
                <c:pt idx="3">
                  <c:v>болезни системы кровообращения </c:v>
                </c:pt>
                <c:pt idx="4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5"/>
                <c:pt idx="0">
                  <c:v>23.7</c:v>
                </c:pt>
                <c:pt idx="1">
                  <c:v>21.8</c:v>
                </c:pt>
                <c:pt idx="2">
                  <c:v>18.3</c:v>
                </c:pt>
                <c:pt idx="3">
                  <c:v>16.7</c:v>
                </c:pt>
                <c:pt idx="4">
                  <c:v>19.399999999999999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5A8-40FE-9426-91F457044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5.9576305467810599E-2"/>
          <c:y val="0.61998674299121992"/>
          <c:w val="0.85833335873662941"/>
          <c:h val="0.31111530814268146"/>
        </c:manualLayout>
      </c:layout>
      <c:overlay val="0"/>
      <c:spPr>
        <a:solidFill>
          <a:schemeClr val="accent6">
            <a:lumMod val="20000"/>
            <a:lumOff val="80000"/>
          </a:schemeClr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0.25666</cdr:x>
      <cdr:y>0.18039</cdr:y>
    </cdr:from>
    <cdr:to>
      <cdr:x>0.52326</cdr:x>
      <cdr:y>0.24208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12807" y="529720"/>
          <a:ext cx="1155939" cy="1811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0.25666</cdr:x>
      <cdr:y>0.18039</cdr:y>
    </cdr:from>
    <cdr:to>
      <cdr:x>0.52326</cdr:x>
      <cdr:y>0.24208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12807" y="529720"/>
          <a:ext cx="1155939" cy="1811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0.41331</cdr:x>
      <cdr:y>0</cdr:y>
    </cdr:from>
    <cdr:to>
      <cdr:x>0.62951</cdr:x>
      <cdr:y>0.10469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576053" y="0"/>
          <a:ext cx="1347555" cy="2721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lvl="0" algn="ctr" rtl="0">
            <a:defRPr/>
          </a:pP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0454E-95EF-419E-AD9B-5FF7C02DF179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B8631-657D-4C06-B6FF-ED07B1737D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146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302F-391B-4925-96E6-02065EA194E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504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0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D01A-DF05-400E-A9E0-895AB077FD97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CF5F-BAEA-4463-A70C-B6DEF794B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6275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 b="1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914400" indent="0">
              <a:buNone/>
              <a:defRPr sz="1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371600" indent="0">
              <a:buNone/>
              <a:defRPr sz="1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1828800" indent="0">
              <a:buNone/>
              <a:defRPr sz="1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D01A-DF05-400E-A9E0-895AB077FD97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CF5F-BAEA-4463-A70C-B6DEF794B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685881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D01A-DF05-400E-A9E0-895AB077FD97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CF5F-BAEA-4463-A70C-B6DEF794B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098096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D01A-DF05-400E-A9E0-895AB077FD97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CF5F-BAEA-4463-A70C-B6DEF794B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273866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D01A-DF05-400E-A9E0-895AB077FD97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CF5F-BAEA-4463-A70C-B6DEF794B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261211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D01A-DF05-400E-A9E0-895AB077FD97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CF5F-BAEA-4463-A70C-B6DEF794B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94360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D01A-DF05-400E-A9E0-895AB077FD97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CF5F-BAEA-4463-A70C-B6DEF794B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70434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D01A-DF05-400E-A9E0-895AB077FD97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CF5F-BAEA-4463-A70C-B6DEF794B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533036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D01A-DF05-400E-A9E0-895AB077FD97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CF5F-BAEA-4463-A70C-B6DEF794B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643008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D01A-DF05-400E-A9E0-895AB077FD97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CF5F-BAEA-4463-A70C-B6DEF794B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147915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D01A-DF05-400E-A9E0-895AB077FD97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CF5F-BAEA-4463-A70C-B6DEF794B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529661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D01A-DF05-400E-A9E0-895AB077FD97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CF5F-BAEA-4463-A70C-B6DEF794B0CF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6962715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D01A-DF05-400E-A9E0-895AB077FD97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CF5F-BAEA-4463-A70C-B6DEF794B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209566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D01A-DF05-400E-A9E0-895AB077FD97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CF5F-BAEA-4463-A70C-B6DEF794B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667073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D01A-DF05-400E-A9E0-895AB077FD97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CF5F-BAEA-4463-A70C-B6DEF794B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110527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D01A-DF05-400E-A9E0-895AB077FD97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CF5F-BAEA-4463-A70C-B6DEF794B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999435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D01A-DF05-400E-A9E0-895AB077FD97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BCF5F-BAEA-4463-A70C-B6DEF794B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977103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43DCCB-F6EB-4DD1-93E2-5531A31F6B38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13.03.2023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835A36-C62E-4ACC-84BA-4D8183C3BFC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695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0C0D01A-DF05-400E-A9E0-895AB077FD97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8CBCF5F-BAEA-4463-A70C-B6DEF794B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057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  <p:sldLayoutId id="2147483997" r:id="rId17"/>
    <p:sldLayoutId id="2147483998" r:id="rId18"/>
  </p:sldLayoutIdLst>
  <p:transition spd="slow">
    <p:push dir="u"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chart" Target="../charts/chart1.xml"/><Relationship Id="rId7" Type="http://schemas.openxmlformats.org/officeDocument/2006/relationships/chart" Target="../charts/chart4.xml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eg"/><Relationship Id="rId11" Type="http://schemas.openxmlformats.org/officeDocument/2006/relationships/image" Target="../media/image4.png"/><Relationship Id="rId5" Type="http://schemas.openxmlformats.org/officeDocument/2006/relationships/chart" Target="../charts/chart3.xml"/><Relationship Id="rId10" Type="http://schemas.openxmlformats.org/officeDocument/2006/relationships/chart" Target="../charts/chart7.xml"/><Relationship Id="rId4" Type="http://schemas.openxmlformats.org/officeDocument/2006/relationships/chart" Target="../charts/chart2.xml"/><Relationship Id="rId9" Type="http://schemas.openxmlformats.org/officeDocument/2006/relationships/chart" Target="../charts/char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9.jpeg"/><Relationship Id="rId7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4.jpeg"/><Relationship Id="rId7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jf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12192000" cy="9725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МИНИСТЕРСТВО ЗДРАВООХРАНЕНИЯ</a:t>
            </a:r>
          </a:p>
          <a:p>
            <a:pPr lvl="0"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САХАЛИНСКОЙ ОБЛАСТИ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9" y="46420"/>
            <a:ext cx="1080119" cy="8797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0499" y="105261"/>
            <a:ext cx="1480099" cy="7620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66467" y="6220318"/>
            <a:ext cx="4059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 г.</a:t>
            </a:r>
          </a:p>
          <a:p>
            <a:pPr algn="ctr" defTabSz="457200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Южно-Сахалинск</a:t>
            </a:r>
          </a:p>
        </p:txBody>
      </p:sp>
      <p:pic>
        <p:nvPicPr>
          <p:cNvPr id="1026" name="Picture 2" descr="Жизнь счастливой женщины | Психосом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949" y="1498504"/>
            <a:ext cx="5846274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4555" y="1972360"/>
            <a:ext cx="62224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Здоровьесберегающий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 «Счастливая женщина Сахалина»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03034048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"/>
            <a:ext cx="12192000" cy="9758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СТРАТЕГИЯ ДЕЙСТВИЙ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ИНТЕРЕСАХ ЖЕНЩИН НА 2023 - 2030 ГОДЫ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Мишустин утвердил Национальную стратегию действий в интересах женщин —  Реальное врем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85490" y="2703289"/>
            <a:ext cx="5537840" cy="369332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здоровья женщин всех возрастов;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13513" y="3685632"/>
            <a:ext cx="4742407" cy="923330"/>
          </a:xfrm>
          <a:prstGeom prst="rect">
            <a:avLst/>
          </a:prstGeom>
          <a:ln w="28575"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повышения роли женщин в формировании здорового общества.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220171" y="2869044"/>
            <a:ext cx="506276" cy="130628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207237" y="3826889"/>
            <a:ext cx="506276" cy="130628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330646" y="2331886"/>
            <a:ext cx="536081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Невысокий уровень  грамотности женщин  в вопросах здоровья;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Нерегулярное прохождение женщинами диспансеризации и профилактических медицинских осмотров;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причины смерти женщин онкологические и сердечно-сосудистые заболевания;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смертности женщин от ЗНО занимает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место в структуре общей смертности;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Нездоровый образ жизни.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85490" y="1413518"/>
            <a:ext cx="4515160" cy="7208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Цели и задачи государственной политики по обеспечению интересов женщин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638998" y="1413518"/>
            <a:ext cx="2600377" cy="7208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Проблематика региона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5842862" y="2477898"/>
            <a:ext cx="506276" cy="130628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5842862" y="3310674"/>
            <a:ext cx="506276" cy="130628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5833616" y="4390230"/>
            <a:ext cx="506276" cy="130628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5824370" y="5471772"/>
            <a:ext cx="506276" cy="130628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5824370" y="6553314"/>
            <a:ext cx="506276" cy="130628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9" y="46420"/>
            <a:ext cx="1080119" cy="87974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0499" y="105261"/>
            <a:ext cx="1480099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93173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2192000" cy="9725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0"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ДЕМОГРАФИЧЕСКАЯ ПОЛИТИКА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САХАЛИНСКОЙ ОБЛАСТИ ЗА 2022 ГОД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8953" y="113813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2801227349"/>
              </p:ext>
            </p:extLst>
          </p:nvPr>
        </p:nvGraphicFramePr>
        <p:xfrm>
          <a:off x="190124" y="4123426"/>
          <a:ext cx="3011313" cy="2583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421518934"/>
              </p:ext>
            </p:extLst>
          </p:nvPr>
        </p:nvGraphicFramePr>
        <p:xfrm>
          <a:off x="3201438" y="4123426"/>
          <a:ext cx="3199362" cy="2583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033147" y="3654441"/>
            <a:ext cx="836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51,6%</a:t>
            </a:r>
            <a:endParaRPr lang="ru-RU" b="1" dirty="0"/>
          </a:p>
        </p:txBody>
      </p:sp>
      <p:sp>
        <p:nvSpPr>
          <p:cNvPr id="20" name="Левая фигурная скобка 19"/>
          <p:cNvSpPr/>
          <p:nvPr/>
        </p:nvSpPr>
        <p:spPr>
          <a:xfrm rot="16200000">
            <a:off x="3226972" y="2628614"/>
            <a:ext cx="299001" cy="1761141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Левая фигурная скобка 21"/>
          <p:cNvSpPr/>
          <p:nvPr/>
        </p:nvSpPr>
        <p:spPr>
          <a:xfrm rot="16200000">
            <a:off x="4644138" y="3033860"/>
            <a:ext cx="261257" cy="912901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411762" y="3658685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29,8%</a:t>
            </a:r>
            <a:endParaRPr lang="ru-RU" dirty="0"/>
          </a:p>
        </p:txBody>
      </p:sp>
      <p:sp>
        <p:nvSpPr>
          <p:cNvPr id="32" name="Левая фигурная скобка 31"/>
          <p:cNvSpPr/>
          <p:nvPr/>
        </p:nvSpPr>
        <p:spPr>
          <a:xfrm rot="16200000">
            <a:off x="1365253" y="2684265"/>
            <a:ext cx="265313" cy="1657461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8" name="Диаграмма 37"/>
          <p:cNvGraphicFramePr/>
          <p:nvPr>
            <p:extLst>
              <p:ext uri="{D42A27DB-BD31-4B8C-83A1-F6EECF244321}">
                <p14:modId xmlns:p14="http://schemas.microsoft.com/office/powerpoint/2010/main" val="3406307646"/>
              </p:ext>
            </p:extLst>
          </p:nvPr>
        </p:nvGraphicFramePr>
        <p:xfrm>
          <a:off x="4952829" y="5415298"/>
          <a:ext cx="1336211" cy="1555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Picture 2" descr="https://www.sixleaf.com/wp-content/uploads/2017/06/listing-age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77" y="1462483"/>
            <a:ext cx="4562040" cy="1897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0125" y="984097"/>
            <a:ext cx="5520145" cy="4577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населения 484 177 человек, из них 51,7 % женщины; 48,3 % мужчины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116529" y="3660470"/>
            <a:ext cx="9320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18,6%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096000" y="986989"/>
            <a:ext cx="5960629" cy="4575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Смертность женщин трудоспособного возраста </a:t>
            </a:r>
            <a:endParaRPr 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2020-2022 гг. (На 100 тыс. нас.)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2522127980"/>
              </p:ext>
            </p:extLst>
          </p:nvPr>
        </p:nvGraphicFramePr>
        <p:xfrm>
          <a:off x="9989160" y="1551380"/>
          <a:ext cx="1062809" cy="2527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0267437" y="1441827"/>
            <a:ext cx="10597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</a:p>
        </p:txBody>
      </p:sp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1340180604"/>
              </p:ext>
            </p:extLst>
          </p:nvPr>
        </p:nvGraphicFramePr>
        <p:xfrm>
          <a:off x="6498724" y="1232268"/>
          <a:ext cx="1789545" cy="2631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1981114756"/>
              </p:ext>
            </p:extLst>
          </p:nvPr>
        </p:nvGraphicFramePr>
        <p:xfrm>
          <a:off x="8216370" y="984097"/>
          <a:ext cx="1787814" cy="3583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7" name="Диаграмма 26"/>
          <p:cNvGraphicFramePr/>
          <p:nvPr>
            <p:extLst>
              <p:ext uri="{D42A27DB-BD31-4B8C-83A1-F6EECF244321}">
                <p14:modId xmlns:p14="http://schemas.microsoft.com/office/powerpoint/2010/main" val="1875130024"/>
              </p:ext>
            </p:extLst>
          </p:nvPr>
        </p:nvGraphicFramePr>
        <p:xfrm>
          <a:off x="6498724" y="4300654"/>
          <a:ext cx="5391573" cy="2635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6748493" y="3961279"/>
            <a:ext cx="4707603" cy="4638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смертности женщин трудоспособного возраста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9" y="46420"/>
            <a:ext cx="1080119" cy="87974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20499" y="105261"/>
            <a:ext cx="1480099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142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"/>
            <a:ext cx="12192000" cy="10040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 ПРОЕКТА-ГОРОДСКОЙ ОКРУГ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«ГОРОД ЮЖНО-САХАЛИНСК»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46648" y="4214181"/>
            <a:ext cx="6587601" cy="2416046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«Счастливая женщина Сахалина» 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женщинам бесплатно во время рабочего процесса получить информацию от медицинских специалистов о сохранении и укреплении своего здоровья</a:t>
            </a:r>
          </a:p>
        </p:txBody>
      </p:sp>
      <p:sp>
        <p:nvSpPr>
          <p:cNvPr id="10" name="Стрелка вниз 9"/>
          <p:cNvSpPr/>
          <p:nvPr/>
        </p:nvSpPr>
        <p:spPr>
          <a:xfrm>
            <a:off x="3128915" y="3792837"/>
            <a:ext cx="169985" cy="333264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432" y="1383597"/>
            <a:ext cx="3671470" cy="52790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746649" y="2996871"/>
            <a:ext cx="60882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Корпоративные модельные программы «Укрепление здоровья работников»</a:t>
            </a:r>
            <a:r>
              <a:rPr lang="ru-RU" sz="2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6649" y="1383597"/>
            <a:ext cx="77420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мероприятий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укреплению общественного здоровья населения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 «Город Южно-Сахалинск» на 2020-2024 годы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3128916" y="2585329"/>
            <a:ext cx="191143" cy="371426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3128916" y="4988169"/>
            <a:ext cx="169985" cy="32238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9" y="46420"/>
            <a:ext cx="1080119" cy="87974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499" y="105261"/>
            <a:ext cx="1480099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1523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"/>
            <a:ext cx="12192000" cy="9782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ПРОЕКТА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700559" y="3024243"/>
            <a:ext cx="1523563" cy="8817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 к повышению физической активности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9299307" y="3366372"/>
            <a:ext cx="782746" cy="212097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4" y="2431101"/>
            <a:ext cx="3359213" cy="24970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Скругленный прямоугольник 7"/>
          <p:cNvSpPr/>
          <p:nvPr/>
        </p:nvSpPr>
        <p:spPr>
          <a:xfrm>
            <a:off x="3884754" y="3123577"/>
            <a:ext cx="1975876" cy="11084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культуры женщины в вопросах укрепления здоровья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264355" y="3782273"/>
            <a:ext cx="1789825" cy="72524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жизни женщин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157239" y="2895600"/>
            <a:ext cx="1896942" cy="7757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продолжительности жизни женщин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700558" y="5658015"/>
            <a:ext cx="2305591" cy="1110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Самореализация, саморазвитие, самосовершенствование  и личностный рост женщины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73710" y="1670749"/>
            <a:ext cx="2146904" cy="10398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онкологических и неинфекционных заболеваний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14951" y="4576404"/>
            <a:ext cx="1857988" cy="8337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женщин основ здорового образа жизни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3385902" y="3407486"/>
            <a:ext cx="423667" cy="31760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2925792">
            <a:off x="5471338" y="4082244"/>
            <a:ext cx="503072" cy="22169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18274525">
            <a:off x="5420282" y="2649506"/>
            <a:ext cx="664804" cy="25566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3048887">
            <a:off x="7241800" y="5407009"/>
            <a:ext cx="530992" cy="22929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19181431">
            <a:off x="7173338" y="4005770"/>
            <a:ext cx="590169" cy="217847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 rot="19176392">
            <a:off x="9131852" y="5016559"/>
            <a:ext cx="1117656" cy="259864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 rot="1483658" flipV="1">
            <a:off x="8024101" y="2389143"/>
            <a:ext cx="2166125" cy="219014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9" y="46420"/>
            <a:ext cx="1080119" cy="87974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499" y="105261"/>
            <a:ext cx="1480099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38182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80" y="0"/>
            <a:ext cx="12192000" cy="10049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 ПРОЕКТА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827744" y="1431863"/>
            <a:ext cx="4550472" cy="6569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412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Женщины трудоспособного возраста городского округа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242" y="2118625"/>
            <a:ext cx="4002388" cy="2667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5674"/>
          <a:stretch/>
        </p:blipFill>
        <p:spPr>
          <a:xfrm>
            <a:off x="133985" y="2118625"/>
            <a:ext cx="3969567" cy="2764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t="25145" b="19589"/>
          <a:stretch/>
        </p:blipFill>
        <p:spPr>
          <a:xfrm>
            <a:off x="4015213" y="4408465"/>
            <a:ext cx="4273838" cy="2225615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19700" y="4390277"/>
            <a:ext cx="2560748" cy="49265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ФКУ «Центр ГИМС МЧС России </a:t>
            </a:r>
            <a:b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Сахалинской области»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526306" y="6314186"/>
            <a:ext cx="1762745" cy="3198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с. Сокол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950824" y="4425558"/>
            <a:ext cx="2042092" cy="3606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№ 18 «Гармония»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145264" y="2515666"/>
            <a:ext cx="3746524" cy="4185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06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Старт Проекта - май 2021 года</a:t>
            </a:r>
          </a:p>
        </p:txBody>
      </p:sp>
      <p:sp>
        <p:nvSpPr>
          <p:cNvPr id="14" name="Стрелка вправо 13"/>
          <p:cNvSpPr/>
          <p:nvPr/>
        </p:nvSpPr>
        <p:spPr>
          <a:xfrm rot="5400000">
            <a:off x="5862486" y="1142214"/>
            <a:ext cx="426891" cy="15240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9" y="46420"/>
            <a:ext cx="1080119" cy="87974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0499" y="105261"/>
            <a:ext cx="1480099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6306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68673"/>
            <a:ext cx="12192000" cy="10384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ПРОЕКТА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«СЧАСТЛИВАЯ ЖЕНЩИНА САХАЛИНА»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473462" y="1611923"/>
            <a:ext cx="4643146" cy="151401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Скрининг на выявление факторов риска НИЗ: определение уровня общего холестерина и глюкозы </a:t>
            </a:r>
            <a:b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крови, измерение артериального давления, насыщения крови кислородом, измерение внутриглазного давления, определение угарного газа в выдыхаемом воздухе (для курящих), краткое профилактическое консультирование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73671" y="1095070"/>
            <a:ext cx="3273364" cy="89098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Профилактические мероприятия с элементами </a:t>
            </a:r>
            <a:r>
              <a:rPr 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геймификации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«Грамотность в вопросах женского здоровья»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1804" y="1112732"/>
            <a:ext cx="3241718" cy="7431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 женщин </a:t>
            </a:r>
            <a:b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приверженность </a:t>
            </a:r>
            <a:r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ЗОЖ и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риска развития НИЗ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627" y="2111381"/>
            <a:ext cx="3320408" cy="2103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92" y="2210501"/>
            <a:ext cx="3067783" cy="21163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634" y="4576824"/>
            <a:ext cx="3227262" cy="2202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325" y="4460759"/>
            <a:ext cx="3343929" cy="2213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082" y="3268652"/>
            <a:ext cx="3058841" cy="2039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9" y="46420"/>
            <a:ext cx="1080119" cy="87974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20499" y="105261"/>
            <a:ext cx="1480099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68725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"/>
            <a:ext cx="12192000" cy="10118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ПРОЕКТА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«СЧАСТЛИВАЯ ЖЕНЩИНА САХАЛИНА»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7862" y="1330281"/>
            <a:ext cx="4275107" cy="15227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Образовательные семинары:</a:t>
            </a: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«Профилактика онкологический заболеваний»</a:t>
            </a: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«Профилактика неинфекционных заболеваний»</a:t>
            </a: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«Преодоление вредных привычек»</a:t>
            </a: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«Профилактика гиподинамии»</a:t>
            </a: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«Вакцинация и диспансеризация»</a:t>
            </a: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«Здоровое питание» и др.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665671" y="1457325"/>
            <a:ext cx="4602403" cy="8794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Проведение </a:t>
            </a:r>
            <a:r>
              <a:rPr 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интерактивов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элементами тренинга</a:t>
            </a: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Саморегуляция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эмоциональных состояний»</a:t>
            </a: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«Психологическое здоровье и благополучие» </a:t>
            </a:r>
            <a:r>
              <a:rPr 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идр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7646" y="2778772"/>
            <a:ext cx="3435463" cy="2352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969" y="3110167"/>
            <a:ext cx="2535285" cy="1690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1" t="9874" r="4604"/>
          <a:stretch/>
        </p:blipFill>
        <p:spPr>
          <a:xfrm>
            <a:off x="206693" y="2956817"/>
            <a:ext cx="3042139" cy="1996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5" t="8808"/>
          <a:stretch/>
        </p:blipFill>
        <p:spPr>
          <a:xfrm>
            <a:off x="1904850" y="4653317"/>
            <a:ext cx="3168773" cy="2020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7760" y="4529105"/>
            <a:ext cx="3435463" cy="22162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9" y="46420"/>
            <a:ext cx="1080119" cy="87974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20499" y="105261"/>
            <a:ext cx="1480099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0380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"/>
            <a:ext cx="12192000" cy="9932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ПРОЕКТА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«СЧАСТЛИВАЯ ЖЕНЩИНА САХАЛИНА»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3077" y="1094772"/>
            <a:ext cx="2892250" cy="54329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танцевальный </a:t>
            </a:r>
            <a:r>
              <a:rPr 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флешмоб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10 мин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26102" y="1090219"/>
            <a:ext cx="2569898" cy="8833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Проведение </a:t>
            </a:r>
            <a:r>
              <a:rPr 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коучинга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«Колесо жизненного баланса. Личностный рост»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251" y="2045952"/>
            <a:ext cx="3726292" cy="24841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49"/>
          <a:stretch/>
        </p:blipFill>
        <p:spPr>
          <a:xfrm>
            <a:off x="478632" y="2051373"/>
            <a:ext cx="3463346" cy="20979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/>
          <a:srcRect l="6838"/>
          <a:stretch/>
        </p:blipFill>
        <p:spPr>
          <a:xfrm>
            <a:off x="1986857" y="3521290"/>
            <a:ext cx="3682354" cy="2162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8852453" y="1073672"/>
            <a:ext cx="3097223" cy="80194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Викторины по вопросам укрепления здоровья </a:t>
            </a:r>
            <a:b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поощрением гематогеном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760" y="2035153"/>
            <a:ext cx="3715838" cy="2477225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6328465" y="1079420"/>
            <a:ext cx="2291523" cy="86958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Раздача буклетов </a:t>
            </a:r>
            <a:b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листовок </a:t>
            </a:r>
            <a:b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профилактике ХНИЗ и пропаганде ЗОЖ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23"/>
          <a:stretch/>
        </p:blipFill>
        <p:spPr>
          <a:xfrm>
            <a:off x="6867534" y="3806156"/>
            <a:ext cx="2834451" cy="187874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9" y="46420"/>
            <a:ext cx="1080119" cy="87974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20499" y="105261"/>
            <a:ext cx="1480099" cy="762066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2079651" y="5940656"/>
            <a:ext cx="7631181" cy="679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06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За время реализации Проекта проведено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21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мероприятие с охватом более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1100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женщин</a:t>
            </a:r>
          </a:p>
        </p:txBody>
      </p:sp>
    </p:spTree>
    <p:extLst>
      <p:ext uri="{BB962C8B-B14F-4D97-AF65-F5344CB8AC3E}">
        <p14:creationId xmlns:p14="http://schemas.microsoft.com/office/powerpoint/2010/main" val="242668215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2"/>
            <a:ext cx="12192000" cy="10040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ОНЛАЙН-ПЛАТФОРМА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«ЗДОРОВЬЕ ГРУДИ - ЭТО ВАЖНО!»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53244" y="1888931"/>
            <a:ext cx="4703317" cy="2070128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направлена 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самодиагностику 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раннее выявление заболеваний молочной железы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1804" y="4434799"/>
            <a:ext cx="5852160" cy="79014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6 мес. 2022 года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1549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женщин посетили онлайн-платформу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3656" y="1307299"/>
            <a:ext cx="5728696" cy="53035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466" y="1413191"/>
            <a:ext cx="1401041" cy="14010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9" y="46420"/>
            <a:ext cx="1080119" cy="87974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0499" y="105261"/>
            <a:ext cx="1480099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8792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0068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ПАРТНЁРЫ ПРОЕКТА </a:t>
            </a:r>
          </a:p>
        </p:txBody>
      </p:sp>
      <p:sp>
        <p:nvSpPr>
          <p:cNvPr id="9" name="Овал 8"/>
          <p:cNvSpPr/>
          <p:nvPr/>
        </p:nvSpPr>
        <p:spPr>
          <a:xfrm>
            <a:off x="230736" y="1580274"/>
            <a:ext cx="2731807" cy="94487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Предприятия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учреждения</a:t>
            </a:r>
            <a:r>
              <a:rPr kumimoji="0" lang="ru-RU" sz="14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города Южно-Сахалинска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296195" y="3679987"/>
            <a:ext cx="2602106" cy="78296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 «Белая роза»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761255" y="4498370"/>
            <a:ext cx="3611633" cy="102369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ГБУЗ</a:t>
            </a:r>
            <a:r>
              <a:rPr kumimoji="0" lang="ru-RU" sz="14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«Сахалинский областной онкологический диспансер»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912621" y="2742027"/>
            <a:ext cx="2602106" cy="74296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Волонтёры-медики</a:t>
            </a:r>
          </a:p>
        </p:txBody>
      </p:sp>
      <p:sp>
        <p:nvSpPr>
          <p:cNvPr id="13" name="Овал 12"/>
          <p:cNvSpPr/>
          <p:nvPr/>
        </p:nvSpPr>
        <p:spPr>
          <a:xfrm>
            <a:off x="8518450" y="3523781"/>
            <a:ext cx="3016583" cy="106635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СОНКО «Выбери жизнь»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noProof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СОНКО «Жизнь»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876581" y="1358063"/>
            <a:ext cx="3228334" cy="124711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ГБУЗ «Сахалинская областная клиническая больница»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 «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Женская</a:t>
            </a:r>
            <a:r>
              <a:rPr kumimoji="0" lang="ru-RU" sz="14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консультация»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29593" y="2653663"/>
            <a:ext cx="2820971" cy="107912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ГБУЗ «Сахалинский областной наркологический диспансер»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789148" y="1340099"/>
            <a:ext cx="4371169" cy="216543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</a:t>
            </a:r>
            <a:r>
              <a:rPr kumimoji="0" lang="ru-RU" sz="14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здравоохранения Сахалинской области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lang="ru-RU" sz="1400" b="1" kern="0" baseline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4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ГБУЗ «СОЦОЗМП»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lang="ru-RU" sz="1400" b="1" kern="0" baseline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4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</a:t>
            </a: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400" b="1" kern="0" noProof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kumimoji="0" lang="ru-RU" sz="14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 «Город Южно-Сахалинск»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 стрелкой 22"/>
          <p:cNvCxnSpPr>
            <a:stCxn id="9" idx="6"/>
          </p:cNvCxnSpPr>
          <p:nvPr/>
        </p:nvCxnSpPr>
        <p:spPr>
          <a:xfrm>
            <a:off x="2962543" y="2052712"/>
            <a:ext cx="826605" cy="249712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3055814" y="2671085"/>
            <a:ext cx="798000" cy="305182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0" idx="7"/>
            <a:endCxn id="8" idx="3"/>
          </p:cNvCxnSpPr>
          <p:nvPr/>
        </p:nvCxnSpPr>
        <p:spPr>
          <a:xfrm flipV="1">
            <a:off x="3517231" y="3188411"/>
            <a:ext cx="912060" cy="606239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V="1">
            <a:off x="4650605" y="3472309"/>
            <a:ext cx="548439" cy="1041863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13" idx="2"/>
            <a:endCxn id="8" idx="5"/>
          </p:cNvCxnSpPr>
          <p:nvPr/>
        </p:nvCxnSpPr>
        <p:spPr>
          <a:xfrm flipH="1" flipV="1">
            <a:off x="7520174" y="3188411"/>
            <a:ext cx="998276" cy="868549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12" idx="2"/>
          </p:cNvCxnSpPr>
          <p:nvPr/>
        </p:nvCxnSpPr>
        <p:spPr>
          <a:xfrm flipH="1" flipV="1">
            <a:off x="8146048" y="2685174"/>
            <a:ext cx="766573" cy="428333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14" idx="2"/>
          </p:cNvCxnSpPr>
          <p:nvPr/>
        </p:nvCxnSpPr>
        <p:spPr>
          <a:xfrm flipH="1">
            <a:off x="8160321" y="1981620"/>
            <a:ext cx="716260" cy="302392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Овал 29"/>
          <p:cNvSpPr/>
          <p:nvPr/>
        </p:nvSpPr>
        <p:spPr>
          <a:xfrm>
            <a:off x="7284621" y="4514172"/>
            <a:ext cx="3305175" cy="94766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Общественно-государственная  организация «Союз женщин России»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 flipH="1" flipV="1">
            <a:off x="6787788" y="3432643"/>
            <a:ext cx="1078485" cy="1196902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Овал 32"/>
          <p:cNvSpPr/>
          <p:nvPr/>
        </p:nvSpPr>
        <p:spPr>
          <a:xfrm>
            <a:off x="5416218" y="4681469"/>
            <a:ext cx="1763341" cy="78296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ru-RU" sz="14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 Медиа Групп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Прямая со стрелкой 33"/>
          <p:cNvCxnSpPr>
            <a:stCxn id="33" idx="0"/>
          </p:cNvCxnSpPr>
          <p:nvPr/>
        </p:nvCxnSpPr>
        <p:spPr>
          <a:xfrm flipH="1" flipV="1">
            <a:off x="6135611" y="3523781"/>
            <a:ext cx="162278" cy="1157688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9" y="46420"/>
            <a:ext cx="1080119" cy="87974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0499" y="105261"/>
            <a:ext cx="1480099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3700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0" y="-16081"/>
            <a:ext cx="12192000" cy="9773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ИНФОРМАЦИОННО-КОММУНИКАЦИОННАЯ </a:t>
            </a:r>
          </a:p>
          <a:p>
            <a:pPr algn="ctr">
              <a:defRPr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КАМПАНИЯ ПРОЕКТА ЗА 2022 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79693" y="1154393"/>
            <a:ext cx="4193960" cy="6631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 публикаций на сайтах 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ГБУЗ «СОЦОЗМП» и предприятий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79691" y="3935540"/>
            <a:ext cx="3239859" cy="6631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телевизионных передач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79691" y="1982185"/>
            <a:ext cx="2077809" cy="6631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радиопередач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79691" y="2949242"/>
            <a:ext cx="3716110" cy="6631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 публикаций 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на информационных порталах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79691" y="4921838"/>
            <a:ext cx="4125684" cy="6631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1644 экземпляра информационных  материалов о здоровье женщин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77651" y="5888895"/>
            <a:ext cx="3999448" cy="6631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Изготовлено 4 видеоролика 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об укреплении женского здоровья</a:t>
            </a:r>
          </a:p>
        </p:txBody>
      </p:sp>
      <p:sp>
        <p:nvSpPr>
          <p:cNvPr id="4" name="AutoShape 2" descr="blob:https://web.whatsapp.com/7fdf1af9-7fe6-49a0-82a3-e0873ea0ed2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0" t="15163" r="7942" b="13085"/>
          <a:stretch/>
        </p:blipFill>
        <p:spPr>
          <a:xfrm rot="5400000">
            <a:off x="7008603" y="477774"/>
            <a:ext cx="3329795" cy="4942936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5930153" y="4921838"/>
            <a:ext cx="5718922" cy="8788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Разработано ГБУЗ «СОЦОЗМП» 10 наименований буклетов и листовок в количестве 50 тыс. экземпляров 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9" y="46420"/>
            <a:ext cx="1080119" cy="87974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499" y="105261"/>
            <a:ext cx="1480099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980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"/>
            <a:ext cx="12192000" cy="10355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ea typeface="Segoe UI" charset="0"/>
                <a:cs typeface="Times New Roman" panose="02020603050405020304" pitchFamily="18" charset="0"/>
              </a:rPr>
              <a:t>ОЖИДАЕМЫЕ ИТОГИ РЕАЛИЗАЦИИ ПРОЕКТА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71675" y="1308344"/>
            <a:ext cx="2243622" cy="5084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Краткосрочные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515225" y="1308344"/>
            <a:ext cx="2360101" cy="5084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Долгосрочные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4325" y="1951024"/>
            <a:ext cx="5399935" cy="6631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общей грамотности 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вопросах женского здоровья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14325" y="2715909"/>
            <a:ext cx="5399935" cy="8891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показателя охвата женщин диспансеризацией и профилактическими медицинскими осмотрами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435229" y="2918305"/>
            <a:ext cx="4793068" cy="8057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числа случаев и дней временной нетрудоспособности у работающих женщин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435229" y="3782424"/>
            <a:ext cx="4793068" cy="6631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затрат работодателя на медицинскую помощь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14325" y="3705364"/>
            <a:ext cx="5399935" cy="6426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физической активности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14326" y="4434451"/>
            <a:ext cx="5399934" cy="6631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устойчивой мотивации 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правильному пищевому поведению</a:t>
            </a:r>
          </a:p>
          <a:p>
            <a:pPr algn="just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35229" y="4511778"/>
            <a:ext cx="4793068" cy="6631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ожидаемой продолжительности жизни женщин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435229" y="2022598"/>
            <a:ext cx="4793068" cy="8068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показателей заболеваемости, смертности и инвалидности  женского населения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435229" y="5241132"/>
            <a:ext cx="4793069" cy="6204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и укрепление репродуктивного здоровья женщин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9" y="46420"/>
            <a:ext cx="1080119" cy="87974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0499" y="105261"/>
            <a:ext cx="1480099" cy="762066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8AED5B1-D7EF-465B-969E-0EF0A3404CA7}"/>
              </a:ext>
            </a:extLst>
          </p:cNvPr>
          <p:cNvSpPr/>
          <p:nvPr/>
        </p:nvSpPr>
        <p:spPr>
          <a:xfrm>
            <a:off x="314325" y="5178277"/>
            <a:ext cx="5399935" cy="6833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и экономическая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самоуважение, личностный рост</a:t>
            </a:r>
          </a:p>
        </p:txBody>
      </p:sp>
    </p:spTree>
    <p:extLst>
      <p:ext uri="{BB962C8B-B14F-4D97-AF65-F5344CB8AC3E}">
        <p14:creationId xmlns:p14="http://schemas.microsoft.com/office/powerpoint/2010/main" val="3894112650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3730"/>
            <a:ext cx="12192000" cy="10267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ea typeface="Segoe UI" charset="0"/>
                <a:cs typeface="Times New Roman" panose="02020603050405020304" pitchFamily="18" charset="0"/>
              </a:rPr>
              <a:t>ПЕРСПЕКТИВЫ ПРОЕКТА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9594" y="3862098"/>
            <a:ext cx="4445451" cy="9051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Тиражирование Проекта в 17 муниципальных образований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4881203"/>
            <a:ext cx="4445451" cy="8254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мероприятий Проекта на возрастную группу 12-17 лет и женщин старшего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9194" y="1851901"/>
            <a:ext cx="4445451" cy="8254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Женщина становится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амбассадором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здорового образа жизни в Сахалинской области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645" y="1779704"/>
            <a:ext cx="7449335" cy="4701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-1" y="5793960"/>
            <a:ext cx="4445451" cy="8448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Женщины приобретают большую уверенность в себе, расширяют кругозор, повышают уровень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9" y="46420"/>
            <a:ext cx="1080119" cy="87974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499" y="105261"/>
            <a:ext cx="1480099" cy="762066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71E30B7-FCD8-45C3-8598-15BE48916B9B}"/>
              </a:ext>
            </a:extLst>
          </p:cNvPr>
          <p:cNvSpPr/>
          <p:nvPr/>
        </p:nvSpPr>
        <p:spPr>
          <a:xfrm>
            <a:off x="19594" y="2856999"/>
            <a:ext cx="4445451" cy="8254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компонента женского здоровья в рамках корпоративных программ укрепления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193938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938</TotalTime>
  <Words>807</Words>
  <Application>Microsoft Office PowerPoint</Application>
  <PresentationFormat>Широкоэкранный</PresentationFormat>
  <Paragraphs>144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SimSun</vt:lpstr>
      <vt:lpstr>Arial</vt:lpstr>
      <vt:lpstr>Calibri</vt:lpstr>
      <vt:lpstr>Segoe UI</vt:lpstr>
      <vt:lpstr>Times New Roman</vt:lpstr>
      <vt:lpstr>Tw Cen MT</vt:lpstr>
      <vt:lpstr>Wingdings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направлена  на самодиагностику  и раннее выявление заболеваний молочной железы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Барановская Екатерина Александровна</dc:creator>
  <cp:lastModifiedBy>Столярова Елена Анатольевна</cp:lastModifiedBy>
  <cp:revision>181</cp:revision>
  <cp:lastPrinted>2023-02-20T23:51:44Z</cp:lastPrinted>
  <dcterms:created xsi:type="dcterms:W3CDTF">2023-01-31T00:47:08Z</dcterms:created>
  <dcterms:modified xsi:type="dcterms:W3CDTF">2023-03-13T04:46:30Z</dcterms:modified>
</cp:coreProperties>
</file>