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2" r:id="rId5"/>
    <p:sldId id="260" r:id="rId6"/>
    <p:sldId id="259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30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297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5776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974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4838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20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883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9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912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939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43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561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47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61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416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87DA-9688-4C2B-9BB7-2C76D321CDDC}" type="datetimeFigureOut">
              <a:rPr lang="ru-RU" smtClean="0"/>
              <a:t>29.04.2023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634032D-5C9E-4607-AA79-6E090E1ED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18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мире детских </a:t>
            </a:r>
            <a:r>
              <a:rPr lang="ru-RU" dirty="0" smtClean="0"/>
              <a:t>фантазий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cap="all" dirty="0"/>
              <a:t>Описание проекта, на который запрашивается </a:t>
            </a:r>
            <a:r>
              <a:rPr lang="ru-RU" b="1" cap="all" dirty="0" smtClean="0"/>
              <a:t>финансирование</a:t>
            </a:r>
          </a:p>
          <a:p>
            <a:r>
              <a:rPr lang="ru-RU" b="1" cap="all" dirty="0" smtClean="0"/>
              <a:t>Шерстюк Любовь Аркадьевна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526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Суть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Социальная поддержка людей с ограниченными возможностями здоровья, в том числе их реабилитация с использованием современных технологий, содействие доступу к услугам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419377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2415" y="595535"/>
            <a:ext cx="6589199" cy="1280890"/>
          </a:xfrm>
        </p:spPr>
        <p:txBody>
          <a:bodyPr/>
          <a:lstStyle/>
          <a:p>
            <a:r>
              <a:rPr lang="ru-RU" b="1" dirty="0"/>
              <a:t>Целевая </a:t>
            </a:r>
            <a:r>
              <a:rPr lang="ru-RU" b="1" dirty="0" smtClean="0"/>
              <a:t>аудитория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5926" y="1600200"/>
            <a:ext cx="6934200" cy="160020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Воспитанники </a:t>
            </a:r>
            <a:r>
              <a:rPr lang="ru-RU" dirty="0"/>
              <a:t>специализированных групп (логопедическая и группа с детьми с задержкой психического развития), педагоги, родители детей, посещающих ДОУ, неорганизованный контингент детей с ОВЗ.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42415" y="3481610"/>
            <a:ext cx="6589199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/>
              <a:t>«Зрелость» проекта</a:t>
            </a:r>
          </a:p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685926" y="4243610"/>
            <a:ext cx="6934200" cy="16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ru-RU" dirty="0" smtClean="0"/>
              <a:t>	Идея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8928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661765"/>
          </a:xfrm>
        </p:spPr>
        <p:txBody>
          <a:bodyPr/>
          <a:lstStyle/>
          <a:p>
            <a:r>
              <a:rPr lang="ru-RU" b="1" dirty="0"/>
              <a:t>Цель проекта: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1476375"/>
            <a:ext cx="6591985" cy="71437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Разработка </a:t>
            </a:r>
            <a:r>
              <a:rPr lang="ru-RU" dirty="0"/>
              <a:t>модели инклюзивного образования детей с ОВЗ и создание условий ее реализации.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945201" y="2377268"/>
            <a:ext cx="6589199" cy="6617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/>
              <a:t>Задачи проекта: 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942415" y="3225551"/>
            <a:ext cx="6591985" cy="2918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r>
              <a:rPr lang="ru-RU" dirty="0"/>
              <a:t>Разработать программное обеспечение образовательного процесса для детей с ОВЗ.</a:t>
            </a:r>
          </a:p>
          <a:p>
            <a:pPr lvl="0" algn="just"/>
            <a:r>
              <a:rPr lang="ru-RU" dirty="0"/>
              <a:t>Обеспечить психолого-педагогическое сопровождение развития детей с ОВЗ.</a:t>
            </a:r>
          </a:p>
          <a:p>
            <a:pPr lvl="0" algn="just"/>
            <a:r>
              <a:rPr lang="ru-RU" dirty="0"/>
              <a:t>Разработать модель взаимодействия с родителями и социумом.</a:t>
            </a:r>
          </a:p>
          <a:p>
            <a:pPr lvl="0" algn="just"/>
            <a:r>
              <a:rPr lang="ru-RU" dirty="0"/>
              <a:t>Обеспечить повышение профессиональной компетентности педагогов по проблеме.</a:t>
            </a:r>
          </a:p>
          <a:p>
            <a:pPr marL="0" indent="0" algn="just">
              <a:buFont typeface="Wingdings 3" charset="2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678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56651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Реализация проекта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988711"/>
              </p:ext>
            </p:extLst>
          </p:nvPr>
        </p:nvGraphicFramePr>
        <p:xfrm>
          <a:off x="876300" y="1352550"/>
          <a:ext cx="7905750" cy="4951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04011">
                  <a:extLst>
                    <a:ext uri="{9D8B030D-6E8A-4147-A177-3AD203B41FA5}">
                      <a16:colId xmlns:a16="http://schemas.microsoft.com/office/drawing/2014/main" val="2322288780"/>
                    </a:ext>
                  </a:extLst>
                </a:gridCol>
                <a:gridCol w="2601739">
                  <a:extLst>
                    <a:ext uri="{9D8B030D-6E8A-4147-A177-3AD203B41FA5}">
                      <a16:colId xmlns:a16="http://schemas.microsoft.com/office/drawing/2014/main" val="488966755"/>
                    </a:ext>
                  </a:extLst>
                </a:gridCol>
              </a:tblGrid>
              <a:tr h="2050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spc="0" dirty="0">
                          <a:effectLst/>
                        </a:rPr>
                        <a:t>Наименование мероприятия и содержание мероприятия (что будет сделано)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spc="0">
                          <a:effectLst/>
                        </a:rPr>
                        <a:t>Дата (период) проведения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extLst>
                  <a:ext uri="{0D108BD9-81ED-4DB2-BD59-A6C34878D82A}">
                    <a16:rowId xmlns:a16="http://schemas.microsoft.com/office/drawing/2014/main" val="3948282597"/>
                  </a:ext>
                </a:extLst>
              </a:tr>
              <a:tr h="53111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Изучить потребности в образовательных услугах ДОУ для детей с ОВЗ</a:t>
                      </a:r>
                      <a:endParaRPr lang="ru-RU" sz="10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 Выявить количество детей с ОВЗ (нарушения речи), нуждающихся в создании специальных образовательных условиях (направления ТПМПК)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Июль-Август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extLst>
                  <a:ext uri="{0D108BD9-81ED-4DB2-BD59-A6C34878D82A}">
                    <a16:rowId xmlns:a16="http://schemas.microsoft.com/office/drawing/2014/main" val="2382502555"/>
                  </a:ext>
                </a:extLst>
              </a:tr>
              <a:tr h="148132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Провести анализ условий: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-Материально-технических (выявить потребности в специальном оборудовании).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-Кадровых (определить состав педагогов, занятых в реализации проекта, скоординировать их деятельность; скорректировать график работы специалистов).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-Финансово-экономических.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-Научно-методических (разработать психолого-педагогическое обеспечение образовательного процесса</a:t>
                      </a:r>
                      <a:r>
                        <a:rPr lang="ru-RU" sz="1000" dirty="0" smtClean="0">
                          <a:effectLst/>
                        </a:rPr>
                        <a:t>).</a:t>
                      </a:r>
                      <a:endParaRPr lang="ru-RU" sz="900" dirty="0">
                        <a:effectLst/>
                      </a:endParaRPr>
                    </a:p>
                  </a:txBody>
                  <a:tcPr marL="31913" marR="31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Июль-Август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extLst>
                  <a:ext uri="{0D108BD9-81ED-4DB2-BD59-A6C34878D82A}">
                    <a16:rowId xmlns:a16="http://schemas.microsoft.com/office/drawing/2014/main" val="839567295"/>
                  </a:ext>
                </a:extLst>
              </a:tr>
              <a:tr h="10254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Привести нормативно-правовую базу ДОУ в соответствии с Законодательством </a:t>
                      </a:r>
                      <a:r>
                        <a:rPr lang="ru-RU" sz="1000" u="sng" dirty="0" smtClean="0">
                          <a:effectLst/>
                        </a:rPr>
                        <a:t>РФ </a:t>
                      </a:r>
                      <a:r>
                        <a:rPr lang="ru-RU" sz="1000" u="sng" dirty="0">
                          <a:effectLst/>
                        </a:rPr>
                        <a:t>об инклюзивном образовании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-Разработать положение о комбинированной и компенсирующих группах.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-Скорректировать должностные обязанности персонала.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-Разработать форму договора с родителями.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-Разработать модели взаимодействия с детьми и родителями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900" dirty="0">
                        <a:effectLst/>
                      </a:endParaRPr>
                    </a:p>
                  </a:txBody>
                  <a:tcPr marL="31913" marR="31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Июль-Август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extLst>
                  <a:ext uri="{0D108BD9-81ED-4DB2-BD59-A6C34878D82A}">
                    <a16:rowId xmlns:a16="http://schemas.microsoft.com/office/drawing/2014/main" val="1151143773"/>
                  </a:ext>
                </a:extLst>
              </a:tr>
              <a:tr h="8203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Разработать программно-методическое обеспечение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-Разработать примерную адаптированную основную образовательную программу для детей с тяжелыми нарушениями речи.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-Сформировать пакет диагностических методик.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-Разработать форму индивидуального образовательного маршрута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900" dirty="0">
                        <a:effectLst/>
                      </a:endParaRPr>
                    </a:p>
                  </a:txBody>
                  <a:tcPr marL="31913" marR="31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2023-2024 учебный год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extLst>
                  <a:ext uri="{0D108BD9-81ED-4DB2-BD59-A6C34878D82A}">
                    <a16:rowId xmlns:a16="http://schemas.microsoft.com/office/drawing/2014/main" val="867349117"/>
                  </a:ext>
                </a:extLst>
              </a:tr>
              <a:tr h="61525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sng" dirty="0">
                          <a:effectLst/>
                        </a:rPr>
                        <a:t>Сформировать группу детей с разными возможностями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 Заключить договоры с родителями.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-Согласовать с родителями направления деятельности, содержание и формы сотрудничества.</a:t>
                      </a:r>
                      <a:endParaRPr lang="ru-RU" sz="9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-Провести родительское собрание</a:t>
                      </a:r>
                      <a:r>
                        <a:rPr lang="ru-RU" sz="1000" dirty="0" smtClean="0">
                          <a:effectLst/>
                        </a:rPr>
                        <a:t>.</a:t>
                      </a:r>
                      <a:endParaRPr lang="ru-RU" sz="900" dirty="0">
                        <a:effectLst/>
                      </a:endParaRPr>
                    </a:p>
                  </a:txBody>
                  <a:tcPr marL="31913" marR="319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По мере поступления воспитанников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913" marR="31913" marT="0" marB="0"/>
                </a:tc>
                <a:extLst>
                  <a:ext uri="{0D108BD9-81ED-4DB2-BD59-A6C34878D82A}">
                    <a16:rowId xmlns:a16="http://schemas.microsoft.com/office/drawing/2014/main" val="120434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81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624110"/>
            <a:ext cx="7419975" cy="77606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Ожидаемые общие результаты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0767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Создание условий психологически комфортной среды для детей, имеющих разные образовательные возможности, с разными образовательными </a:t>
            </a:r>
            <a:r>
              <a:rPr lang="ru-RU" dirty="0" smtClean="0"/>
              <a:t>потребностями;</a:t>
            </a:r>
          </a:p>
          <a:p>
            <a:r>
              <a:rPr lang="ru-RU" dirty="0" smtClean="0"/>
              <a:t>Организация </a:t>
            </a:r>
            <a:r>
              <a:rPr lang="ru-RU" dirty="0"/>
              <a:t>развивающих занятий, игр позволяющих решить: активизацию адаптации детей, потенциальные познавательные </a:t>
            </a:r>
            <a:r>
              <a:rPr lang="ru-RU" dirty="0" smtClean="0"/>
              <a:t>возможности;</a:t>
            </a:r>
          </a:p>
          <a:p>
            <a:r>
              <a:rPr lang="ru-RU" dirty="0" smtClean="0"/>
              <a:t>Развитие </a:t>
            </a:r>
            <a:r>
              <a:rPr lang="ru-RU" dirty="0"/>
              <a:t>познавательного интереса, координированные движения, соотносящие действия, общую и мелкую моторику рук у детей по средствам внедрения игровых технологий и практических навыков по изготовлению всевозможных игр на </a:t>
            </a:r>
            <a:r>
              <a:rPr lang="ru-RU" dirty="0" smtClean="0"/>
              <a:t>занятиях;</a:t>
            </a:r>
          </a:p>
          <a:p>
            <a:r>
              <a:rPr lang="ru-RU" dirty="0" smtClean="0"/>
              <a:t>Выход </a:t>
            </a:r>
            <a:r>
              <a:rPr lang="ru-RU" dirty="0"/>
              <a:t>детей с ОВЗ из состояния изолированности от </a:t>
            </a:r>
            <a:r>
              <a:rPr lang="ru-RU" dirty="0" smtClean="0"/>
              <a:t>общества;</a:t>
            </a:r>
          </a:p>
          <a:p>
            <a:r>
              <a:rPr lang="ru-RU" dirty="0" smtClean="0"/>
              <a:t>Помощь </a:t>
            </a:r>
            <a:r>
              <a:rPr lang="ru-RU" dirty="0"/>
              <a:t>родителям в социальной адаптации ребенка – инвалида, ориентировки в </a:t>
            </a:r>
            <a:r>
              <a:rPr lang="ru-RU" dirty="0" smtClean="0"/>
              <a:t>пространстве;</a:t>
            </a:r>
          </a:p>
          <a:p>
            <a:r>
              <a:rPr lang="ru-RU" dirty="0" smtClean="0"/>
              <a:t>Расширение </a:t>
            </a:r>
            <a:r>
              <a:rPr lang="ru-RU" dirty="0"/>
              <a:t>круга и опыта общения со сверстниками и взрослыми </a:t>
            </a:r>
            <a:r>
              <a:rPr lang="ru-RU" dirty="0" smtClean="0"/>
              <a:t>людьми;</a:t>
            </a:r>
          </a:p>
          <a:p>
            <a:r>
              <a:rPr lang="ru-RU" dirty="0" smtClean="0"/>
              <a:t>Расширить </a:t>
            </a:r>
            <a:r>
              <a:rPr lang="ru-RU" dirty="0"/>
              <a:t>сенсорный опыт; значительно увеличить длительность как самостоятельной, так и совместной </a:t>
            </a:r>
            <a:r>
              <a:rPr lang="ru-RU" dirty="0" smtClean="0"/>
              <a:t>деятельности;</a:t>
            </a:r>
          </a:p>
          <a:p>
            <a:r>
              <a:rPr lang="ru-RU" dirty="0" smtClean="0"/>
              <a:t>Повышение </a:t>
            </a:r>
            <a:r>
              <a:rPr lang="ru-RU" dirty="0"/>
              <a:t>уровня знаний, умений и творческих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1584410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4201" y="681260"/>
            <a:ext cx="6589199" cy="642715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/>
              <a:t>Бюджет проекта: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048897"/>
              </p:ext>
            </p:extLst>
          </p:nvPr>
        </p:nvGraphicFramePr>
        <p:xfrm>
          <a:off x="876300" y="1657349"/>
          <a:ext cx="7620000" cy="5041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9282">
                  <a:extLst>
                    <a:ext uri="{9D8B030D-6E8A-4147-A177-3AD203B41FA5}">
                      <a16:colId xmlns:a16="http://schemas.microsoft.com/office/drawing/2014/main" val="1274390000"/>
                    </a:ext>
                  </a:extLst>
                </a:gridCol>
                <a:gridCol w="1831575">
                  <a:extLst>
                    <a:ext uri="{9D8B030D-6E8A-4147-A177-3AD203B41FA5}">
                      <a16:colId xmlns:a16="http://schemas.microsoft.com/office/drawing/2014/main" val="635881681"/>
                    </a:ext>
                  </a:extLst>
                </a:gridCol>
                <a:gridCol w="802172">
                  <a:extLst>
                    <a:ext uri="{9D8B030D-6E8A-4147-A177-3AD203B41FA5}">
                      <a16:colId xmlns:a16="http://schemas.microsoft.com/office/drawing/2014/main" val="2418108409"/>
                    </a:ext>
                  </a:extLst>
                </a:gridCol>
                <a:gridCol w="408142">
                  <a:extLst>
                    <a:ext uri="{9D8B030D-6E8A-4147-A177-3AD203B41FA5}">
                      <a16:colId xmlns:a16="http://schemas.microsoft.com/office/drawing/2014/main" val="2704660601"/>
                    </a:ext>
                  </a:extLst>
                </a:gridCol>
                <a:gridCol w="757016">
                  <a:extLst>
                    <a:ext uri="{9D8B030D-6E8A-4147-A177-3AD203B41FA5}">
                      <a16:colId xmlns:a16="http://schemas.microsoft.com/office/drawing/2014/main" val="2759601211"/>
                    </a:ext>
                  </a:extLst>
                </a:gridCol>
                <a:gridCol w="892724">
                  <a:extLst>
                    <a:ext uri="{9D8B030D-6E8A-4147-A177-3AD203B41FA5}">
                      <a16:colId xmlns:a16="http://schemas.microsoft.com/office/drawing/2014/main" val="2353017336"/>
                    </a:ext>
                  </a:extLst>
                </a:gridCol>
                <a:gridCol w="1121267">
                  <a:extLst>
                    <a:ext uri="{9D8B030D-6E8A-4147-A177-3AD203B41FA5}">
                      <a16:colId xmlns:a16="http://schemas.microsoft.com/office/drawing/2014/main" val="1670814992"/>
                    </a:ext>
                  </a:extLst>
                </a:gridCol>
                <a:gridCol w="1237822">
                  <a:extLst>
                    <a:ext uri="{9D8B030D-6E8A-4147-A177-3AD203B41FA5}">
                      <a16:colId xmlns:a16="http://schemas.microsoft.com/office/drawing/2014/main" val="3181982323"/>
                    </a:ext>
                  </a:extLst>
                </a:gridCol>
              </a:tblGrid>
              <a:tr h="2424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№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Виды расходов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Кол-во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Цена за единицу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Общая сумма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Собственный вклад/ </a:t>
                      </a:r>
                      <a:r>
                        <a:rPr lang="ru-RU" sz="800" dirty="0" err="1">
                          <a:effectLst/>
                        </a:rPr>
                        <a:t>софинансир</a:t>
                      </a:r>
                      <a:r>
                        <a:rPr lang="ru-RU" sz="800" dirty="0">
                          <a:effectLst/>
                        </a:rPr>
                        <a:t>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Запрашиваемая сумма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extLst>
                  <a:ext uri="{0D108BD9-81ED-4DB2-BD59-A6C34878D82A}">
                    <a16:rowId xmlns:a16="http://schemas.microsoft.com/office/drawing/2014/main" val="3217603409"/>
                  </a:ext>
                </a:extLst>
              </a:tr>
              <a:tr h="1575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канцелярских товаров (бумага А4)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750,00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9000,00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Собственный вклад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851204214"/>
                  </a:ext>
                </a:extLst>
              </a:tr>
              <a:tr h="114300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административные расходы. Рассчитано из среднерыночных предложений </a:t>
                      </a:r>
                      <a:r>
                        <a:rPr lang="ru-RU" sz="8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г</a:t>
                      </a:r>
                      <a:r>
                        <a:rPr lang="ru-RU" sz="800" dirty="0">
                          <a:effectLst/>
                        </a:rPr>
                        <a:t>. Стаханова. 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659246"/>
                  </a:ext>
                </a:extLst>
              </a:tr>
              <a:tr h="2528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Ремонт компьютеров и периферийного оборудования  (заправка картриджей)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18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Собственный вклад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9900,00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886160338"/>
                  </a:ext>
                </a:extLst>
              </a:tr>
              <a:tr h="128165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административные расходы. Рассчитано из среднерыночных предложений </a:t>
                      </a:r>
                      <a:r>
                        <a:rPr lang="ru-RU" sz="8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г</a:t>
                      </a:r>
                      <a:r>
                        <a:rPr lang="ru-RU" sz="800" dirty="0">
                          <a:effectLst/>
                        </a:rPr>
                        <a:t>. Стаханова.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561535"/>
                  </a:ext>
                </a:extLst>
              </a:tr>
              <a:tr h="12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мебели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10100,00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10100,00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Собственный вклад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10100,00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916156526"/>
                  </a:ext>
                </a:extLst>
              </a:tr>
              <a:tr h="116418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административные расходы. Рассчитано из среднерыночных предложений </a:t>
                      </a:r>
                      <a:r>
                        <a:rPr lang="ru-RU" sz="8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г</a:t>
                      </a:r>
                      <a:r>
                        <a:rPr lang="ru-RU" sz="800" dirty="0">
                          <a:effectLst/>
                        </a:rPr>
                        <a:t>. Стаханова.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341505"/>
                  </a:ext>
                </a:extLst>
              </a:tr>
              <a:tr h="12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Оплата услуг исполнителей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Собственный вклад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905080613"/>
                  </a:ext>
                </a:extLst>
              </a:tr>
              <a:tr h="125943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оплата за доставку товаров. Рассчитано из среднерыночных предложений </a:t>
                      </a:r>
                      <a:r>
                        <a:rPr lang="ru-RU" sz="8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г</a:t>
                      </a:r>
                      <a:r>
                        <a:rPr lang="ru-RU" sz="800" dirty="0">
                          <a:effectLst/>
                        </a:rPr>
                        <a:t>. Стаханова.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3560912"/>
                  </a:ext>
                </a:extLst>
              </a:tr>
              <a:tr h="12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Оплата услуг банка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Собственный вклад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213724514"/>
                  </a:ext>
                </a:extLst>
              </a:tr>
              <a:tr h="121233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Комментарий: комиссии за платежные поручения.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729843"/>
                  </a:ext>
                </a:extLst>
              </a:tr>
              <a:tr h="530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6.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Приобретение развивающих игр для детей с ОВЗ 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881782947"/>
                  </a:ext>
                </a:extLst>
              </a:tr>
              <a:tr h="1542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Развивающие коррекционные комплексы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6000,00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24000,00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24000,00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2284536093"/>
                  </a:ext>
                </a:extLst>
              </a:tr>
              <a:tr h="123084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наборов </a:t>
                      </a:r>
                      <a:r>
                        <a:rPr lang="ru-RU" sz="800" dirty="0" err="1">
                          <a:effectLst/>
                        </a:rPr>
                        <a:t>Фребеля</a:t>
                      </a:r>
                      <a:r>
                        <a:rPr lang="ru-RU" sz="800" dirty="0">
                          <a:effectLst/>
                        </a:rPr>
                        <a:t>. Рассчитано из среднерыночных предложений </a:t>
                      </a:r>
                      <a:r>
                        <a:rPr lang="ru-RU" sz="800" baseline="0" dirty="0" smtClean="0">
                          <a:effectLst/>
                        </a:rPr>
                        <a:t> </a:t>
                      </a:r>
                      <a:r>
                        <a:rPr lang="ru-RU" sz="800" dirty="0" smtClean="0">
                          <a:effectLst/>
                        </a:rPr>
                        <a:t>г</a:t>
                      </a:r>
                      <a:r>
                        <a:rPr lang="ru-RU" sz="800" dirty="0">
                          <a:effectLst/>
                        </a:rPr>
                        <a:t>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256728"/>
                  </a:ext>
                </a:extLst>
              </a:tr>
              <a:tr h="12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8.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игр для детей с ОВЗ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4590,00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9180,00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9180,00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048308675"/>
                  </a:ext>
                </a:extLst>
              </a:tr>
              <a:tr h="151232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Комментарий: приобретение наборов "Чемоданчик логопеда". Рассчитано из среднерыночных предложений г. Луганска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53343"/>
                  </a:ext>
                </a:extLst>
              </a:tr>
              <a:tr h="12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9.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Стенды (сенсорная комната)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4210,00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8420,00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8420,00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593753224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07997"/>
                  </a:ext>
                </a:extLst>
              </a:tr>
              <a:tr h="1027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10.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мягких модулей (сенсорная комната)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17675,00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17675,00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17675,00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931007549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4892184"/>
                  </a:ext>
                </a:extLst>
              </a:tr>
              <a:tr h="1353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11.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Готовый комплект для рисования песком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6700,00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6700,00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6700,00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246965350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3288663"/>
                  </a:ext>
                </a:extLst>
              </a:tr>
              <a:tr h="210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12.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Занавес мерцающий для релаксации (сенсорная комната)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9375,00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9375,00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9375,00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57824205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719776"/>
                  </a:ext>
                </a:extLst>
              </a:tr>
              <a:tr h="2185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13.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Коммуникативная панель настенная с карточками (сенсорная комната)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2600,00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2600,00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2600,00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2735724024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04166"/>
                  </a:ext>
                </a:extLst>
              </a:tr>
              <a:tr h="1133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14.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Тактильная панель (сенсорная комната)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29050,00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29050,00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29050,00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1179075486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509538"/>
                  </a:ext>
                </a:extLst>
              </a:tr>
              <a:tr h="1119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15.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Набор детской мебели для релаксации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21750,00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21750,00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21750,00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4033974022"/>
                  </a:ext>
                </a:extLst>
              </a:tr>
              <a:tr h="121707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Комментарий: приобретение для обустройства сенсорной комнаты. Рассчитано из среднерыночных предложений г. Луганска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6057884"/>
                  </a:ext>
                </a:extLst>
              </a:tr>
              <a:tr h="139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16.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Комплект настольных пособий для логопеда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13250,00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13250,00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13250,00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2347489656"/>
                  </a:ext>
                </a:extLst>
              </a:tr>
              <a:tr h="242465">
                <a:tc gridSpan="8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Комментарий: приобретение для логопеда настольных игр, наклеек и открыток для поощрения детей. Рассчитано из среднерыночных предложений г. Луганска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331191"/>
                  </a:ext>
                </a:extLst>
              </a:tr>
              <a:tr h="12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ИТОГО ПО ПРОЕКТУ: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200 000,00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50 000,00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150 000,00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806" marR="18806" marT="0" marB="0" anchor="ctr"/>
                </a:tc>
                <a:extLst>
                  <a:ext uri="{0D108BD9-81ED-4DB2-BD59-A6C34878D82A}">
                    <a16:rowId xmlns:a16="http://schemas.microsoft.com/office/drawing/2014/main" val="474235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59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624111"/>
            <a:ext cx="7505700" cy="78559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Комментарии к бюджету проекта: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934090"/>
              </p:ext>
            </p:extLst>
          </p:nvPr>
        </p:nvGraphicFramePr>
        <p:xfrm>
          <a:off x="952501" y="1729044"/>
          <a:ext cx="7705724" cy="49891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3444">
                  <a:extLst>
                    <a:ext uri="{9D8B030D-6E8A-4147-A177-3AD203B41FA5}">
                      <a16:colId xmlns:a16="http://schemas.microsoft.com/office/drawing/2014/main" val="4175157595"/>
                    </a:ext>
                  </a:extLst>
                </a:gridCol>
                <a:gridCol w="2609125">
                  <a:extLst>
                    <a:ext uri="{9D8B030D-6E8A-4147-A177-3AD203B41FA5}">
                      <a16:colId xmlns:a16="http://schemas.microsoft.com/office/drawing/2014/main" val="2628793314"/>
                    </a:ext>
                  </a:extLst>
                </a:gridCol>
                <a:gridCol w="4533155">
                  <a:extLst>
                    <a:ext uri="{9D8B030D-6E8A-4147-A177-3AD203B41FA5}">
                      <a16:colId xmlns:a16="http://schemas.microsoft.com/office/drawing/2014/main" val="4026864110"/>
                    </a:ext>
                  </a:extLst>
                </a:gridCol>
              </a:tblGrid>
              <a:tr h="127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№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Виды расходов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Обоснование расходов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636165627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Приобретение канцелярских товаров (бумага А4)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Административные расходы выделенные из бюджета по закупкам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3323698304"/>
                  </a:ext>
                </a:extLst>
              </a:tr>
              <a:tr h="350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2.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Ремонт компьютеров и периферийного оборудования  (заправка картриджей)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Административные расходы выделенные из бюджета по закупкам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416013349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3.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Приобретение мебели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Административные расходы выделенные из бюджета по закупкам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1185002214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4.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Оплата услуг исполнителей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Административные расходы выделенные из бюджета по закупкам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1349406419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5.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Оплата услуг банка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Административные расходы выделенные из бюджета по закупкам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1792139286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6.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Приобретение развивающих игр для детей с ОВЗ 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Наборы Фребеля для развития детей с ОВЗ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1960645459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7.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Развивающие коррекционные комплексы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Наборы "Чемоданчик логопеда" для мобильного использования  в ДОУ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1675712067"/>
                  </a:ext>
                </a:extLst>
              </a:tr>
              <a:tr h="127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8.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Набор игр для детей с ОВЗ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4266357808"/>
                  </a:ext>
                </a:extLst>
              </a:tr>
              <a:tr h="127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9.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Стенды (сенсорная комната)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619627669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10.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Набор мягких модулей (сенсорная комната)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659117117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11.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Готовый комплект для рисования песком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250724699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12.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Занавес мерцающий для релаксации (сенсорная комната)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3516936085"/>
                  </a:ext>
                </a:extLst>
              </a:tr>
              <a:tr h="350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13.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Коммуникативная панель настенная с карточками (сенсорная комната)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440368145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14.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Тактильная панель (сенсорная комната)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272375353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15.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Набор детской мебели для релаксации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Для обустройства сенсорной комнаты.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1090613240"/>
                  </a:ext>
                </a:extLst>
              </a:tr>
              <a:tr h="2335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16.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Комплект настольных пособий для логопеда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Настольные игры, наклейки и открытки для поощрения детей.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652" marR="44652" marT="0" marB="0"/>
                </a:tc>
                <a:extLst>
                  <a:ext uri="{0D108BD9-81ED-4DB2-BD59-A6C34878D82A}">
                    <a16:rowId xmlns:a16="http://schemas.microsoft.com/office/drawing/2014/main" val="2745501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90718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1096</Words>
  <Application>Microsoft Office PowerPoint</Application>
  <PresentationFormat>Экран (4:3)</PresentationFormat>
  <Paragraphs>247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Легкий дым</vt:lpstr>
      <vt:lpstr>В мире детских фантазий </vt:lpstr>
      <vt:lpstr>Суть проекта</vt:lpstr>
      <vt:lpstr>Целевая аудитория</vt:lpstr>
      <vt:lpstr>Цель проекта: </vt:lpstr>
      <vt:lpstr>Реализация проекта  </vt:lpstr>
      <vt:lpstr>Ожидаемые общие результаты проекта:</vt:lpstr>
      <vt:lpstr>Бюджет проекта: </vt:lpstr>
      <vt:lpstr>Комментарии к бюджету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детских фантазий</dc:title>
  <dc:creator>Любовь</dc:creator>
  <cp:lastModifiedBy>Любовь</cp:lastModifiedBy>
  <cp:revision>6</cp:revision>
  <dcterms:created xsi:type="dcterms:W3CDTF">2023-04-29T15:37:24Z</dcterms:created>
  <dcterms:modified xsi:type="dcterms:W3CDTF">2023-04-29T16:18:34Z</dcterms:modified>
</cp:coreProperties>
</file>