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115" d="100"/>
          <a:sy n="115" d="100"/>
        </p:scale>
        <p:origin x="3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RU" smtClean="0"/>
              <a:t>04/08/2025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4" y="2921935"/>
            <a:ext cx="10857189" cy="1579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en-US" sz="5400" dirty="0" smtClean="0">
                <a:solidFill>
                  <a:schemeClr val="bg1"/>
                </a:solidFill>
                <a:latin typeface="Playfair Display" pitchFamily="2" charset="-52"/>
              </a:rPr>
              <a:t>“</a:t>
            </a:r>
            <a:r>
              <a:rPr lang="ru-RU" sz="5400" dirty="0" smtClean="0">
                <a:solidFill>
                  <a:schemeClr val="bg1"/>
                </a:solidFill>
                <a:latin typeface="Playfair Display" pitchFamily="2" charset="-52"/>
              </a:rPr>
              <a:t>Знай</a:t>
            </a:r>
            <a:r>
              <a:rPr lang="en-US" sz="5400" dirty="0" smtClean="0">
                <a:solidFill>
                  <a:schemeClr val="bg1"/>
                </a:solidFill>
                <a:latin typeface="Playfair Display" pitchFamily="2" charset="-52"/>
              </a:rPr>
              <a:t>”- </a:t>
            </a:r>
            <a:r>
              <a:rPr lang="ru-RU" sz="5400" dirty="0" smtClean="0">
                <a:solidFill>
                  <a:schemeClr val="bg1"/>
                </a:solidFill>
                <a:latin typeface="Playfair Display" pitchFamily="2" charset="-52"/>
              </a:rPr>
              <a:t>школа поддержки онкологических пациентов</a:t>
            </a:r>
            <a:endParaRPr 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5488042"/>
            <a:ext cx="87777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</a:t>
            </a:r>
            <a:r>
              <a:rPr lang="ru-RU" sz="2000" dirty="0" err="1" smtClean="0">
                <a:solidFill>
                  <a:schemeClr val="bg1"/>
                </a:solidFill>
              </a:rPr>
              <a:t>Храименкова</a:t>
            </a:r>
            <a:r>
              <a:rPr lang="ru-RU" sz="2000" dirty="0" smtClean="0">
                <a:solidFill>
                  <a:schemeClr val="bg1"/>
                </a:solidFill>
              </a:rPr>
              <a:t> Карина Андреевна. </a:t>
            </a:r>
            <a:r>
              <a:rPr lang="ru-RU" sz="2000" dirty="0" err="1" smtClean="0">
                <a:solidFill>
                  <a:schemeClr val="bg1"/>
                </a:solidFill>
              </a:rPr>
              <a:t>Россиия</a:t>
            </a:r>
            <a:r>
              <a:rPr lang="ru-RU" sz="2000" dirty="0" smtClean="0">
                <a:solidFill>
                  <a:schemeClr val="bg1"/>
                </a:solidFill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</a:rPr>
              <a:t>г.Смоленск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5" y="4523602"/>
            <a:ext cx="4708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  <a:t>Номинация</a:t>
            </a: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E5530E-79C5-284F-89B7-F338A43EF98F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каналы продвижения проекта, которые преимущественно будут использованы. Здесь важно указать: наименование ресурсов, предоставить конкретную ссылку на ресурс, указать относительно каждого канала продвижения инструменты продвижения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err="1" smtClean="0"/>
              <a:t>Телеграм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Информационный канал для </a:t>
            </a:r>
            <a:r>
              <a:rPr lang="ru-RU" dirty="0" err="1" smtClean="0"/>
              <a:t>онко</a:t>
            </a:r>
            <a:r>
              <a:rPr lang="ru-RU" dirty="0" smtClean="0"/>
              <a:t> пациентов и их родственников </a:t>
            </a:r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ВК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 </a:t>
            </a:r>
            <a:r>
              <a:rPr lang="ru-RU" dirty="0"/>
              <a:t>Г</a:t>
            </a:r>
            <a:r>
              <a:rPr lang="ru-RU" dirty="0" smtClean="0"/>
              <a:t>руппа где будет публиковаться информация о предстоящих мероприятиях  </a:t>
            </a:r>
            <a:endParaRPr lang="ru-RU" dirty="0"/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26182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СМИ </a:t>
            </a:r>
            <a:endParaRPr lang="ru-RU" dirty="0"/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Информация о школе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808238-87E7-474C-BF16-A126FCF8B25B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какие ресурсы есть в проекте, в т.ч. Финансовые, организационные, информационные и пр.</a:t>
            </a:r>
          </a:p>
          <a:p>
            <a:r>
              <a:rPr lang="ru-RU" sz="1400" dirty="0"/>
              <a:t>Отдельно выделяются какие ресурсы требуются проекту для его воплощения и реализации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532106" y="524991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64946" y="2099909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Требуется информация на ТВ и радио о проекте, о его полезности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264946" y="3429000"/>
            <a:ext cx="35415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Финансовые. Печать брошюры, постеров и информационных стендов. Приобретение необходимого для чаепития, дл</a:t>
            </a:r>
            <a:r>
              <a:rPr lang="ru-RU" dirty="0" smtClean="0"/>
              <a:t>я создания комфортного общения 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D5F436-7DDA-D64A-A811-BF722EC6DE01}"/>
              </a:ext>
            </a:extLst>
          </p:cNvPr>
          <p:cNvSpPr txBox="1"/>
          <p:nvPr/>
        </p:nvSpPr>
        <p:spPr>
          <a:xfrm>
            <a:off x="1413576" y="5199830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Организация массовых мероприятий для пациентов и их близких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ED8DA8-821C-3645-BE4E-486D93BB2A07}"/>
              </a:ext>
            </a:extLst>
          </p:cNvPr>
          <p:cNvSpPr txBox="1"/>
          <p:nvPr/>
        </p:nvSpPr>
        <p:spPr>
          <a:xfrm>
            <a:off x="6754331" y="3557992"/>
            <a:ext cx="44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 данном этапе, используется только информационный ресурс в рамках одного учреждения.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9F225B-1883-E84F-B9DB-07AEBBF112D4}"/>
              </a:ext>
            </a:extLst>
          </p:cNvPr>
          <p:cNvSpPr txBox="1"/>
          <p:nvPr/>
        </p:nvSpPr>
        <p:spPr>
          <a:xfrm>
            <a:off x="599089" y="1162209"/>
            <a:ext cx="110378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Представляется информация о</a:t>
            </a:r>
          </a:p>
          <a:p>
            <a:pPr marL="342900" indent="-342900">
              <a:buAutoNum type="arabicParenR"/>
            </a:pPr>
            <a:r>
              <a:rPr lang="ru-RU" sz="1400" dirty="0"/>
              <a:t>Руководителе проекта: ФИО полностью, должность в </a:t>
            </a:r>
            <a:r>
              <a:rPr lang="ru-RU" sz="1400" dirty="0" err="1"/>
              <a:t>юр.лице</a:t>
            </a:r>
            <a:r>
              <a:rPr lang="ru-RU" sz="1400" dirty="0"/>
              <a:t> (если применимо), страна, регион, город, населенный пункт, где проживает, год рождения, фото, интересы, успешные аналогичные проекты (при наличии, обязательно с указанием ссылки в сети интернет или соцсетях)</a:t>
            </a:r>
          </a:p>
          <a:p>
            <a:pPr marL="342900" indent="-342900">
              <a:buFontTx/>
              <a:buAutoNum type="arabicParenR"/>
            </a:pPr>
            <a:r>
              <a:rPr lang="ru-RU" sz="1400" dirty="0"/>
              <a:t>Ключевых членов команды (до 3х): ФИО полностью, должность в </a:t>
            </a:r>
            <a:r>
              <a:rPr lang="ru-RU" sz="1400" dirty="0" err="1"/>
              <a:t>юр.лице</a:t>
            </a:r>
            <a:r>
              <a:rPr lang="ru-RU" sz="1400" dirty="0"/>
              <a:t> (если применимо), страна, регион, город, населенный пункт, где проживает, год рождения, фото – по каждому члену команды 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542E1A9A-5B69-4C48-93D1-12245F700B90}"/>
              </a:ext>
            </a:extLst>
          </p:cNvPr>
          <p:cNvSpPr/>
          <p:nvPr/>
        </p:nvSpPr>
        <p:spPr>
          <a:xfrm>
            <a:off x="599090" y="3109150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0" name="Овал 28">
            <a:extLst>
              <a:ext uri="{FF2B5EF4-FFF2-40B4-BE49-F238E27FC236}">
                <a16:creationId xmlns:a16="http://schemas.microsoft.com/office/drawing/2014/main" id="{6F5EF453-8BA8-5248-948E-4677620C92AA}"/>
              </a:ext>
            </a:extLst>
          </p:cNvPr>
          <p:cNvSpPr/>
          <p:nvPr/>
        </p:nvSpPr>
        <p:spPr>
          <a:xfrm>
            <a:off x="6423417" y="3088345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1" name="Овал 44">
            <a:extLst>
              <a:ext uri="{FF2B5EF4-FFF2-40B4-BE49-F238E27FC236}">
                <a16:creationId xmlns:a16="http://schemas.microsoft.com/office/drawing/2014/main" id="{0B6F7701-9B13-7B4F-9324-61FA8FD05061}"/>
              </a:ext>
            </a:extLst>
          </p:cNvPr>
          <p:cNvSpPr/>
          <p:nvPr/>
        </p:nvSpPr>
        <p:spPr>
          <a:xfrm>
            <a:off x="6423417" y="4730259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223025" y="3129821"/>
            <a:ext cx="4080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Храименкова</a:t>
            </a:r>
            <a:r>
              <a:rPr lang="ru-RU" sz="1400" dirty="0" smtClean="0"/>
              <a:t> Карина </a:t>
            </a:r>
            <a:r>
              <a:rPr lang="ru-RU" sz="1400" dirty="0"/>
              <a:t>Андреевна. 1993 </a:t>
            </a:r>
            <a:r>
              <a:rPr lang="ru-RU" sz="1400" dirty="0" err="1" smtClean="0"/>
              <a:t>г.р</a:t>
            </a:r>
            <a:r>
              <a:rPr lang="ru-RU" sz="1400" dirty="0" smtClean="0"/>
              <a:t> медицинский психолог ОГБУЗ СООКД</a:t>
            </a:r>
            <a:endParaRPr lang="ru-RU" sz="1400" dirty="0"/>
          </a:p>
          <a:p>
            <a:r>
              <a:rPr lang="ru-RU" sz="1400" dirty="0" smtClean="0"/>
              <a:t>Россия. Смоленск. Интересы- ЗОЖ, профилактика, медицина, психология. </a:t>
            </a:r>
            <a:endParaRPr lang="ru-RU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D5AE49-FCC8-D949-836F-A74AD3355702}"/>
              </a:ext>
            </a:extLst>
          </p:cNvPr>
          <p:cNvSpPr txBox="1"/>
          <p:nvPr/>
        </p:nvSpPr>
        <p:spPr>
          <a:xfrm>
            <a:off x="8114727" y="3126847"/>
            <a:ext cx="34260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Соловьева Елена Николаевна, заведующая поликлиникой ОГБУЗ СООКД. Россия. Смоленск. 1979 </a:t>
            </a:r>
            <a:r>
              <a:rPr lang="ru-RU" sz="1400" dirty="0" err="1" smtClean="0"/>
              <a:t>г.р</a:t>
            </a:r>
            <a:endParaRPr lang="ru-RU" sz="1400" dirty="0" smtClean="0"/>
          </a:p>
          <a:p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86B73B-7217-4A43-8A68-5F8E11397A44}"/>
              </a:ext>
            </a:extLst>
          </p:cNvPr>
          <p:cNvSpPr txBox="1"/>
          <p:nvPr/>
        </p:nvSpPr>
        <p:spPr>
          <a:xfrm>
            <a:off x="8114727" y="4807261"/>
            <a:ext cx="34260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Алексеенков Никита Алексеевич, инженер-электроник ОГБУЗ СООКД. Россия. Смоленск. 1994 </a:t>
            </a:r>
            <a:r>
              <a:rPr lang="ru-RU" sz="1400" dirty="0" err="1" smtClean="0"/>
              <a:t>г.р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584549" y="2590983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364656" y="2585320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31" y="3109150"/>
            <a:ext cx="1226754" cy="134045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977" y="2991093"/>
            <a:ext cx="1309435" cy="13641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977" y="4824239"/>
            <a:ext cx="1274168" cy="119703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599090" y="1545021"/>
            <a:ext cx="1073106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Онкологический </a:t>
            </a:r>
            <a:r>
              <a:rPr lang="ru-RU" dirty="0"/>
              <a:t>диагноз – это не только медицинская, но и серьезная </a:t>
            </a:r>
            <a:r>
              <a:rPr lang="ru-RU" dirty="0" smtClean="0"/>
              <a:t>психологическая и социальная </a:t>
            </a:r>
            <a:r>
              <a:rPr lang="ru-RU" dirty="0"/>
              <a:t>проблема. У пациентов часто возникают:</a:t>
            </a:r>
            <a:br>
              <a:rPr lang="ru-RU" dirty="0"/>
            </a:br>
            <a:r>
              <a:rPr lang="ru-RU" dirty="0"/>
              <a:t>Страх, тревога, депрессия, эмоциональное выгорание.</a:t>
            </a:r>
            <a:br>
              <a:rPr lang="ru-RU" dirty="0"/>
            </a:br>
            <a:r>
              <a:rPr lang="ru-RU" dirty="0"/>
              <a:t>Трудности в общении с близкими, ощущение социальной изоляции.</a:t>
            </a:r>
            <a:br>
              <a:rPr lang="ru-RU" dirty="0"/>
            </a:br>
            <a:r>
              <a:rPr lang="ru-RU" dirty="0"/>
              <a:t>Потеря мотивации, сложности в принятии лечения.</a:t>
            </a:r>
            <a:br>
              <a:rPr lang="ru-RU" dirty="0"/>
            </a:br>
            <a:r>
              <a:rPr lang="ru-RU" dirty="0"/>
              <a:t>При этом психологическая помощь часто недоступна из-за нехватки специалистов, финансовых ограничений и недостаточной осведомленности пациентов о ее важности.</a:t>
            </a:r>
          </a:p>
          <a:p>
            <a:endParaRPr lang="ru-RU" sz="2000" dirty="0"/>
          </a:p>
          <a:p>
            <a:endParaRPr lang="ru-RU" sz="2000" dirty="0"/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599090" y="3558653"/>
            <a:ext cx="10731062" cy="2848303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762301" y="3689652"/>
            <a:ext cx="9295656" cy="36933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Т</a:t>
            </a:r>
            <a:r>
              <a:rPr lang="ru-RU" dirty="0" smtClean="0">
                <a:solidFill>
                  <a:schemeClr val="bg1"/>
                </a:solidFill>
              </a:rPr>
              <a:t>рудности социализации, взаимодействия в обществе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868432" y="4466760"/>
            <a:ext cx="929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Физические и ментальные нарушения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770752" y="5299279"/>
            <a:ext cx="929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Изменение качества и образа  жизни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43161" y="337207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919978" y="4177828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36912" y="502228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770762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/>
          </a:p>
          <a:p>
            <a:endParaRPr lang="ru-RU" sz="2000" dirty="0" smtClean="0"/>
          </a:p>
          <a:p>
            <a:endParaRPr lang="ru-RU" sz="2000" dirty="0"/>
          </a:p>
          <a:p>
            <a:endParaRPr lang="ru-RU" sz="2000" dirty="0" smtClean="0"/>
          </a:p>
          <a:p>
            <a:r>
              <a:rPr lang="ru-RU" dirty="0"/>
              <a:t>Онкологические пациенты на любой стадии заболевания.</a:t>
            </a:r>
            <a:br>
              <a:rPr lang="ru-RU" dirty="0"/>
            </a:br>
            <a:r>
              <a:rPr lang="ru-RU" dirty="0"/>
              <a:t>Их близкие, нуждающиеся в психологической поддержке.</a:t>
            </a:r>
            <a:br>
              <a:rPr lang="ru-RU" dirty="0"/>
            </a:br>
            <a:r>
              <a:rPr lang="ru-RU" dirty="0"/>
              <a:t>Медицинский персонал, работающий с </a:t>
            </a:r>
            <a:r>
              <a:rPr lang="ru-RU" dirty="0" err="1"/>
              <a:t>онкопациентами</a:t>
            </a:r>
            <a:r>
              <a:rPr lang="ru-RU" dirty="0" smtClean="0"/>
              <a:t>.</a:t>
            </a:r>
          </a:p>
          <a:p>
            <a:endParaRPr lang="ru-RU" sz="2000" dirty="0"/>
          </a:p>
          <a:p>
            <a:r>
              <a:rPr lang="ru-RU" sz="2000" dirty="0" smtClean="0"/>
              <a:t>Возраст 18-70 лет.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 smtClean="0"/>
              <a:t>Активный </a:t>
            </a:r>
            <a:r>
              <a:rPr lang="ru-RU" sz="2000" dirty="0"/>
              <a:t>проект (продумана архитектура проекта собрана команда, понятны ресурсы, источники продвижения проекта, реализация начата/продолжается</a:t>
            </a:r>
            <a:r>
              <a:rPr lang="ru-RU" sz="2000" dirty="0" smtClean="0"/>
              <a:t>)</a:t>
            </a:r>
          </a:p>
          <a:p>
            <a:pPr>
              <a:spcBef>
                <a:spcPts val="1200"/>
              </a:spcBef>
            </a:pPr>
            <a:endParaRPr lang="ru-RU" sz="2000" dirty="0"/>
          </a:p>
          <a:p>
            <a:pPr>
              <a:spcBef>
                <a:spcPts val="1200"/>
              </a:spcBef>
            </a:pPr>
            <a:r>
              <a:rPr lang="ru-RU" sz="2000" dirty="0" smtClean="0"/>
              <a:t>Проект запущен  4 февраля 2025 года.</a:t>
            </a:r>
            <a:endParaRPr lang="ru-RU" sz="2000" dirty="0"/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99090" y="1301123"/>
            <a:ext cx="110787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Описывается миссия проекта. Какие цели достигаются за счет проекта. </a:t>
            </a:r>
          </a:p>
          <a:p>
            <a:r>
              <a:rPr lang="ru-RU" sz="2000" dirty="0"/>
              <a:t>Какие задачи ставит перед собой участник конкурсного отбора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787531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764348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781282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86088" y="2534664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409991" y="3199152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Создать доступную систему психологической поддержки онкологических пациентов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A45BA0-D4B1-6C43-A815-242F5EBF451D}"/>
              </a:ext>
            </a:extLst>
          </p:cNvPr>
          <p:cNvSpPr txBox="1"/>
          <p:nvPr/>
        </p:nvSpPr>
        <p:spPr>
          <a:xfrm>
            <a:off x="1430204" y="4175376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Повышение качества жизни пациентов </a:t>
            </a:r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430204" y="5084110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Профилактика эмоционального выгорания у специалистов помогающих профессий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637586" y="2975047"/>
            <a:ext cx="3541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Организовать регулярные очные и онлайн-группы поддержки для </a:t>
            </a:r>
            <a:r>
              <a:rPr lang="ru-RU" dirty="0" smtClean="0"/>
              <a:t>пациентов и медицинских работников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5654520" y="4148188"/>
            <a:ext cx="4778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Провести цикл лекций и тренингов по управлению стрессом и эмоциональной адаптации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5637587" y="5084110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Разработать методические материалы и онлайн-ресурс с полезной информацией</a:t>
            </a: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37FA73-FDF5-4545-9A83-B81C56B1FB7A}"/>
              </a:ext>
            </a:extLst>
          </p:cNvPr>
          <p:cNvSpPr txBox="1"/>
          <p:nvPr/>
        </p:nvSpPr>
        <p:spPr>
          <a:xfrm>
            <a:off x="599090" y="1311852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Кратко и тезисно описывается суть проекта: что за проект, какая «механика» проекта, из каких инициатив/событий состоит проект, как реализуется либо будет реализовываться проекта</a:t>
            </a: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1266718" y="2254942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Проект направлен на оказание комплексной психологической и информационной помощи онкологическим пациентам на разных стадиях лечения.  </a:t>
            </a:r>
            <a:endParaRPr lang="ru-RU" dirty="0"/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1266718" y="3640621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Проект включает в себя очные и онлайн –группы поддержки, индивидуальные консультации с психологом и врачом- онкологом. </a:t>
            </a:r>
            <a:endParaRPr lang="ru-RU" dirty="0"/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1266718" y="5026300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Разработка образовательных программ и  </a:t>
            </a:r>
            <a:r>
              <a:rPr lang="ru-RU" dirty="0" err="1" smtClean="0"/>
              <a:t>итернет</a:t>
            </a:r>
            <a:r>
              <a:rPr lang="ru-RU" dirty="0" smtClean="0"/>
              <a:t>-ресурсов для пациентов, их родственников и медицинского персонала.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A60232-FEBC-9240-8017-B07BA7245877}"/>
              </a:ext>
            </a:extLst>
          </p:cNvPr>
          <p:cNvSpPr txBox="1"/>
          <p:nvPr/>
        </p:nvSpPr>
        <p:spPr>
          <a:xfrm>
            <a:off x="599090" y="1311852"/>
            <a:ext cx="107310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Описываются отличительные характеристики проекта с точки зрения его реализации: </a:t>
            </a:r>
            <a:br>
              <a:rPr lang="ru-RU" sz="2000" dirty="0"/>
            </a:br>
            <a:r>
              <a:rPr lang="ru-RU" sz="2000" dirty="0"/>
              <a:t>как происходит запуск проекта, какие используются инструменты, какая последовательность шагов по созданию проекта применяются</a:t>
            </a: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90" y="2475552"/>
            <a:ext cx="4845269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marL="342900" indent="-342900">
              <a:buAutoNum type="arabicPeriod"/>
            </a:pPr>
            <a:r>
              <a:rPr lang="ru-RU" sz="1100" dirty="0" smtClean="0"/>
              <a:t>Организация места проведения групповых занятий для </a:t>
            </a:r>
            <a:r>
              <a:rPr lang="ru-RU" sz="1100" dirty="0" err="1" smtClean="0"/>
              <a:t>онко</a:t>
            </a:r>
            <a:r>
              <a:rPr lang="ru-RU" sz="1100" dirty="0" err="1" smtClean="0"/>
              <a:t>лигических</a:t>
            </a:r>
            <a:r>
              <a:rPr lang="ru-RU" sz="1100" dirty="0" smtClean="0"/>
              <a:t> </a:t>
            </a:r>
            <a:r>
              <a:rPr lang="ru-RU" sz="1100" dirty="0" smtClean="0"/>
              <a:t>пациентов и их родственников.</a:t>
            </a:r>
          </a:p>
          <a:p>
            <a:pPr marL="342900" indent="-342900">
              <a:buAutoNum type="arabicPeriod"/>
            </a:pPr>
            <a:r>
              <a:rPr lang="ru-RU" sz="1100" dirty="0" smtClean="0"/>
              <a:t>Подготовка контент –плана на основе исследований в области онкологии и </a:t>
            </a:r>
            <a:r>
              <a:rPr lang="ru-RU" sz="1100" dirty="0" err="1" smtClean="0"/>
              <a:t>онкопсихологии</a:t>
            </a:r>
            <a:r>
              <a:rPr lang="ru-RU" sz="1100" dirty="0" smtClean="0"/>
              <a:t> для размещения в </a:t>
            </a:r>
            <a:r>
              <a:rPr lang="ru-RU" sz="1100" dirty="0" err="1" smtClean="0"/>
              <a:t>телеграм</a:t>
            </a:r>
            <a:r>
              <a:rPr lang="ru-RU" sz="1100" dirty="0"/>
              <a:t>-</a:t>
            </a:r>
            <a:r>
              <a:rPr lang="ru-RU" sz="1100" dirty="0" smtClean="0"/>
              <a:t>сообществе проекта для повышения уровня осведомленности о заболевании и способах работы над психическими состояниями.</a:t>
            </a:r>
          </a:p>
          <a:p>
            <a:pPr marL="342900" indent="-342900">
              <a:buAutoNum type="arabicPeriod"/>
            </a:pPr>
            <a:r>
              <a:rPr lang="ru-RU" sz="1100" dirty="0" smtClean="0"/>
              <a:t> </a:t>
            </a:r>
            <a:r>
              <a:rPr lang="ru-RU" sz="1100" dirty="0" smtClean="0"/>
              <a:t>Уведомление пациентов о проведении групп и индивидуальных консультаций по вопросам психического состояния пациентов и их близких путем размещения брошюр и плакатов на стендах </a:t>
            </a:r>
            <a:r>
              <a:rPr lang="ru-RU" sz="1100" dirty="0" err="1" smtClean="0"/>
              <a:t>онкодиспансеров</a:t>
            </a:r>
            <a:r>
              <a:rPr lang="ru-RU" sz="1100" dirty="0" smtClean="0"/>
              <a:t>. </a:t>
            </a:r>
            <a:endParaRPr lang="ru-RU" sz="1100" dirty="0" smtClean="0"/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559973" y="2475552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</a:p>
          <a:p>
            <a:r>
              <a:rPr lang="ru-RU" dirty="0" smtClean="0"/>
              <a:t>1. К</a:t>
            </a:r>
            <a:r>
              <a:rPr lang="ru-RU" dirty="0" smtClean="0"/>
              <a:t>онтент-план для социальных сетей</a:t>
            </a:r>
            <a:endParaRPr lang="ru-RU" dirty="0"/>
          </a:p>
          <a:p>
            <a:r>
              <a:rPr lang="ru-RU" dirty="0"/>
              <a:t>2</a:t>
            </a:r>
            <a:r>
              <a:rPr lang="ru-RU" dirty="0" smtClean="0"/>
              <a:t>. Листовки, плакаты для размещения информации о предстоящих мероприятиях</a:t>
            </a:r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. Информация в СМИ</a:t>
            </a:r>
            <a:endParaRPr lang="ru-RU" dirty="0"/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599090" y="4398057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</a:p>
          <a:p>
            <a:r>
              <a:rPr lang="ru-RU" dirty="0"/>
              <a:t>1</a:t>
            </a:r>
            <a:r>
              <a:rPr lang="ru-RU" dirty="0" smtClean="0"/>
              <a:t>. </a:t>
            </a:r>
            <a:r>
              <a:rPr lang="ru-RU" dirty="0" smtClean="0"/>
              <a:t>Развесить листовки с информацией о школе</a:t>
            </a:r>
            <a:endParaRPr lang="ru-RU" dirty="0"/>
          </a:p>
          <a:p>
            <a:r>
              <a:rPr lang="ru-RU" dirty="0"/>
              <a:t>2</a:t>
            </a:r>
            <a:r>
              <a:rPr lang="ru-RU" dirty="0" smtClean="0"/>
              <a:t>. Провести встречи, создать </a:t>
            </a:r>
            <a:r>
              <a:rPr lang="ru-RU" dirty="0" err="1" smtClean="0"/>
              <a:t>интернет-ресурсы</a:t>
            </a:r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. Обратная связь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012B77-6744-9940-BDBF-145020A371EA}"/>
              </a:ext>
            </a:extLst>
          </p:cNvPr>
          <p:cNvSpPr txBox="1"/>
          <p:nvPr/>
        </p:nvSpPr>
        <p:spPr>
          <a:xfrm>
            <a:off x="599090" y="1311852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Указывается до 5 основных результатов проекта, которые будут достигнуты в </a:t>
            </a:r>
            <a:r>
              <a:rPr lang="ru-RU" sz="2000" dirty="0" smtClean="0"/>
              <a:t>2025 </a:t>
            </a:r>
            <a:r>
              <a:rPr lang="ru-RU" sz="2000" dirty="0"/>
              <a:t>году </a:t>
            </a:r>
            <a:br>
              <a:rPr lang="ru-RU" sz="2000" dirty="0"/>
            </a:br>
            <a:r>
              <a:rPr lang="ru-RU" sz="2000" dirty="0"/>
              <a:t>и в последующем периоде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22966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07844" y="293718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07844" y="355573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07844" y="417432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>
            <a:extLst>
              <a:ext uri="{FF2B5EF4-FFF2-40B4-BE49-F238E27FC236}">
                <a16:creationId xmlns:a16="http://schemas.microsoft.com/office/drawing/2014/main" id="{D73557A0-38A9-CB4B-B14C-F1430907911C}"/>
              </a:ext>
            </a:extLst>
          </p:cNvPr>
          <p:cNvSpPr/>
          <p:nvPr/>
        </p:nvSpPr>
        <p:spPr>
          <a:xfrm>
            <a:off x="707844" y="479903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096871" y="2219793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1 </a:t>
            </a:r>
            <a:r>
              <a:rPr lang="ru-RU" sz="2000" dirty="0" smtClean="0"/>
              <a:t>улучшение качества жизни онкологическим пациентам </a:t>
            </a:r>
            <a:endParaRPr lang="ru-RU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096871" y="2844500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2 </a:t>
            </a:r>
            <a:r>
              <a:rPr lang="ru-RU" sz="2000" dirty="0" smtClean="0"/>
              <a:t>профилактика эмоционального выгорания у медицинских работников </a:t>
            </a:r>
            <a:endParaRPr lang="ru-RU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1096871" y="3469207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3 </a:t>
            </a:r>
            <a:r>
              <a:rPr lang="ru-RU" sz="2000" dirty="0" smtClean="0"/>
              <a:t>адаптация родственников пациентов </a:t>
            </a:r>
            <a:endParaRPr lang="ru-RU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1096871" y="4093914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4 </a:t>
            </a:r>
            <a:r>
              <a:rPr lang="ru-RU" sz="2000" dirty="0" smtClean="0"/>
              <a:t>создание интернет- ресурсов </a:t>
            </a:r>
            <a:endParaRPr lang="ru-RU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6DD552-DC4B-A740-A522-4DBB1979DBB7}"/>
              </a:ext>
            </a:extLst>
          </p:cNvPr>
          <p:cNvSpPr txBox="1"/>
          <p:nvPr/>
        </p:nvSpPr>
        <p:spPr>
          <a:xfrm>
            <a:off x="1096871" y="4718621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5 разработка и внедрение программ психологической поддержки пациентов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BAD028-2A95-2940-B0E2-3D9CF5EE1277}"/>
              </a:ext>
            </a:extLst>
          </p:cNvPr>
          <p:cNvSpPr txBox="1"/>
          <p:nvPr/>
        </p:nvSpPr>
        <p:spPr>
          <a:xfrm>
            <a:off x="599090" y="1584299"/>
            <a:ext cx="107310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Описывается тезисно какие на момент подачи заявки на конкурсный отбор выполнены «шаги» по реализации проекта. Желательно представить статистические данные, подтверждающие текущий статус проекта, а также представить ссылки на сайты/ видео-контент/статьи в СМИ / посты в соцсетях и прочее, подтверждающее текущий статус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599090" y="2454952"/>
            <a:ext cx="4845269" cy="18990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Ведение социальных сетей </a:t>
            </a:r>
          </a:p>
          <a:p>
            <a:r>
              <a:rPr lang="ru-RU" dirty="0" smtClean="0"/>
              <a:t>Проведение очных встреч </a:t>
            </a:r>
          </a:p>
          <a:p>
            <a:r>
              <a:rPr lang="ru-RU" dirty="0" smtClean="0"/>
              <a:t>Проведение онлайн мероприятий </a:t>
            </a:r>
          </a:p>
          <a:p>
            <a:r>
              <a:rPr lang="ru-RU" dirty="0" smtClean="0"/>
              <a:t>Разработка печатных материалов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444AD552-A7DD-B541-B481-B576E7BAE03B}"/>
              </a:ext>
            </a:extLst>
          </p:cNvPr>
          <p:cNvSpPr/>
          <p:nvPr/>
        </p:nvSpPr>
        <p:spPr>
          <a:xfrm>
            <a:off x="5559973" y="2475552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СМИ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599090" y="4503591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Статистические данные</a:t>
            </a:r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6925F8D5-4A90-3449-9C15-AFA3927AC4E0}"/>
              </a:ext>
            </a:extLst>
          </p:cNvPr>
          <p:cNvSpPr/>
          <p:nvPr/>
        </p:nvSpPr>
        <p:spPr>
          <a:xfrm>
            <a:off x="5559973" y="3465189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Соц. </a:t>
            </a:r>
            <a:r>
              <a:rPr lang="ru-RU" dirty="0" smtClean="0"/>
              <a:t>Сети</a:t>
            </a:r>
            <a:r>
              <a:rPr lang="en-US" dirty="0" smtClean="0"/>
              <a:t>: https</a:t>
            </a:r>
            <a:r>
              <a:rPr lang="en-US" dirty="0" smtClean="0">
                <a:sym typeface="Wingdings" panose="05000000000000000000" pitchFamily="2" charset="2"/>
              </a:rPr>
              <a:t>://t.me/znaionko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823</Words>
  <Application>Microsoft Office PowerPoint</Application>
  <PresentationFormat>Широкоэкранный</PresentationFormat>
  <Paragraphs>106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Dita Sweet</vt:lpstr>
      <vt:lpstr>Playfair Display</vt:lpstr>
      <vt:lpstr>Playfair Display SemiBold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User</cp:lastModifiedBy>
  <cp:revision>19</cp:revision>
  <dcterms:created xsi:type="dcterms:W3CDTF">2025-03-26T12:04:55Z</dcterms:created>
  <dcterms:modified xsi:type="dcterms:W3CDTF">2025-04-08T10:04:51Z</dcterms:modified>
</cp:coreProperties>
</file>