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74" r:id="rId3"/>
    <p:sldId id="280" r:id="rId4"/>
    <p:sldId id="283" r:id="rId5"/>
    <p:sldId id="273" r:id="rId6"/>
    <p:sldId id="275" r:id="rId7"/>
    <p:sldId id="278" r:id="rId8"/>
    <p:sldId id="279" r:id="rId9"/>
    <p:sldId id="282" r:id="rId10"/>
    <p:sldId id="272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ADC7"/>
    <a:srgbClr val="0D532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2514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99902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26453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41903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82844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78543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74284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54053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7582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64826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33402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9677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080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ана\Downloads\top-im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0309" y="3429000"/>
            <a:ext cx="6747381" cy="3071834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0" y="1500174"/>
            <a:ext cx="9144000" cy="1571636"/>
          </a:xfrm>
          <a:prstGeom prst="roundRect">
            <a:avLst/>
          </a:prstGeom>
          <a:ln>
            <a:noFill/>
          </a:ln>
          <a:effectLst>
            <a:softEdge rad="127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itchFamily="34" charset="-128"/>
                <a:ea typeface="Yu Gothic UI Semilight" pitchFamily="34" charset="-128"/>
                <a:cs typeface="Times New Roman" pitchFamily="18" charset="0"/>
              </a:rPr>
              <a:t>ЛАБОРАТОРИЯ ДЕТСТВА</a:t>
            </a:r>
          </a:p>
          <a:p>
            <a:pPr algn="ctr"/>
            <a:r>
              <a:rPr lang="ru-RU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itchFamily="34" charset="-128"/>
                <a:ea typeface="Yu Gothic UI Semilight" pitchFamily="34" charset="-128"/>
                <a:cs typeface="Times New Roman" pitchFamily="18" charset="0"/>
              </a:rPr>
              <a:t>Республика Саха (Якутия)</a:t>
            </a:r>
          </a:p>
        </p:txBody>
      </p:sp>
      <p:pic>
        <p:nvPicPr>
          <p:cNvPr id="3076" name="Picture 4" descr="C:\Users\Дана\Downloads\6af55488-f4ba-43c2-ac2d-88eedea47e3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4686"/>
            <a:ext cx="5605097" cy="364331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Дана\Downloads\cute-hd-background-cream-design-vector_53876-1565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412" y="0"/>
            <a:ext cx="10293954" cy="6857999"/>
          </a:xfrm>
          <a:prstGeom prst="rect">
            <a:avLst/>
          </a:prstGeom>
          <a:noFill/>
        </p:spPr>
      </p:pic>
      <p:pic>
        <p:nvPicPr>
          <p:cNvPr id="7170" name="Picture 2" descr="C:\Users\Дана\Downloads\WhatsApp Image 2024-07-20 at 21.13.3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8145"/>
            <a:ext cx="9144000" cy="568170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714412" y="0"/>
            <a:ext cx="10287072" cy="8572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Yu Gothic UI Semilight" pitchFamily="34" charset="-128"/>
                <a:cs typeface="Times New Roman" pitchFamily="18" charset="0"/>
              </a:rPr>
              <a:t>ПАРТНЕРЫ ПРОЕКТА ЛАБОРАТОРИИ ДЕТСТВА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Дана\Downloads\72721049-a172-45b0-94c7-0e15b3c817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7500958" cy="56535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1571612"/>
            <a:ext cx="4143404" cy="18573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БЛАГОДАРИМ </a:t>
            </a:r>
            <a:br>
              <a:rPr lang="ru-RU" dirty="0" smtClean="0"/>
            </a:br>
            <a:r>
              <a:rPr lang="ru-RU" dirty="0" smtClean="0"/>
              <a:t>ЗА ВАШЕ </a:t>
            </a:r>
            <a:br>
              <a:rPr lang="ru-RU" dirty="0" smtClean="0"/>
            </a:br>
            <a:r>
              <a:rPr lang="ru-RU" dirty="0" smtClean="0"/>
              <a:t>ВНИМАНИЕ!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Дана\Downloads\cute-hd-background-cream-design-vector_53876-1565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357167"/>
            <a:ext cx="9757843" cy="6500833"/>
          </a:xfrm>
          <a:prstGeom prst="rect">
            <a:avLst/>
          </a:prstGeom>
          <a:noFill/>
        </p:spPr>
      </p:pic>
      <p:pic>
        <p:nvPicPr>
          <p:cNvPr id="11" name="Picture 2" descr="C:\Users\Дана\Downloads\top-im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5388116"/>
            <a:ext cx="3071834" cy="1398493"/>
          </a:xfrm>
          <a:prstGeom prst="rect">
            <a:avLst/>
          </a:prstGeom>
          <a:noFill/>
        </p:spPr>
      </p:pic>
      <p:pic>
        <p:nvPicPr>
          <p:cNvPr id="5122" name="Picture 2" descr="C:\Users\Дана\Downloads\WhatsApp Image 2024-07-20 at 20.45.05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4346" y="1285860"/>
            <a:ext cx="4000528" cy="30003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86182" y="1285860"/>
            <a:ext cx="5357818" cy="56436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-357222" y="357166"/>
            <a:ext cx="9787006" cy="8572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1285860"/>
            <a:ext cx="528638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Проект «Лаборатория детства» </a:t>
            </a:r>
            <a:r>
              <a:rPr lang="ru-RU" sz="1600" dirty="0" smtClean="0"/>
              <a:t>создан в целях разработки и внедрения научно обоснованных и эффективных инструментов, механизмов формирования основ гармоничного развития детей в Республике Саха (Якутия).</a:t>
            </a:r>
          </a:p>
          <a:p>
            <a:pPr algn="just"/>
            <a:r>
              <a:rPr lang="ru-RU" sz="1600" b="1" dirty="0" smtClean="0"/>
              <a:t>Ключевой вид деятельности: научные исследования детства и просвещение.</a:t>
            </a:r>
          </a:p>
          <a:p>
            <a:pPr algn="just"/>
            <a:r>
              <a:rPr lang="ru-RU" sz="1600" dirty="0" smtClean="0"/>
              <a:t>Деятельность Лаборатории детства направлена на изучение и анализ современной ситуации развития детей с раннего возраста. </a:t>
            </a:r>
            <a:r>
              <a:rPr lang="ru-RU" sz="1600" b="1" dirty="0" smtClean="0"/>
              <a:t>Основными задачи являются:</a:t>
            </a:r>
          </a:p>
          <a:p>
            <a:pPr algn="just"/>
            <a:r>
              <a:rPr lang="ru-RU" sz="1600" dirty="0" smtClean="0"/>
              <a:t>– создание системы работы для раскрытия и развития одаренности каждого ребенка путем реализации проектов «пять китов» образования.</a:t>
            </a:r>
          </a:p>
          <a:p>
            <a:pPr algn="just"/>
            <a:r>
              <a:rPr lang="ru-RU" sz="1600" dirty="0" smtClean="0"/>
              <a:t>– разработка эффективных инструментов, механизмов формирования основ гармоничного развития детей в Республике Саха (Якутия) на основе научного исследования состояния здоровья и психологической диагностики детей (когнитивного и эмоционального развития).</a:t>
            </a:r>
          </a:p>
          <a:p>
            <a:pPr algn="just"/>
            <a:r>
              <a:rPr lang="ru-RU" sz="1600" dirty="0" smtClean="0"/>
              <a:t>– создание условий оказания ранней помощи семьям с детьми с ограниченными возможностями здоровья и особыми образовательными потребностями.</a:t>
            </a:r>
          </a:p>
          <a:p>
            <a:pPr algn="ctr"/>
            <a:endParaRPr lang="ru-RU" sz="1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Yu Gothic UI Semilight" pitchFamily="34" charset="-128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Yu Gothic UI Semilight" pitchFamily="34" charset="-128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488" y="571456"/>
            <a:ext cx="48750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Yu Gothic UI Semilight" pitchFamily="34" charset="-128"/>
                <a:cs typeface="Times New Roman" pitchFamily="18" charset="0"/>
              </a:rPr>
              <a:t>ПРОЕКТ «ЛАБОРАТОРИЯ ДЕТСТВА»</a:t>
            </a:r>
          </a:p>
          <a:p>
            <a:pPr algn="ctr"/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Yu Gothic UI Semilight" pitchFamily="34" charset="-128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Yu Gothic UI Semilight" pitchFamily="34" charset="-128"/>
              <a:cs typeface="Times New Roman" pitchFamily="18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-357222" y="4357694"/>
            <a:ext cx="40004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ЦЕЛЕВАЯ АУДИТОРИЯ ПРОЕКТА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Семьи с детьми дошкольного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возраста,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посещающие образовательные учреждения Республики Саха (Якутия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Дана\Downloads\cute-hd-background-cream-design-vector_53876-1565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79020" y="1"/>
            <a:ext cx="1029395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85850" y="0"/>
            <a:ext cx="10501386" cy="57148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1800" b="1" dirty="0" smtClean="0"/>
              <a:t>РЕЗУЛЬТАТЫ ПРОЕКТА 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Yu Gothic UI Semilight" pitchFamily="34" charset="-128"/>
                <a:cs typeface="Times New Roman" pitchFamily="18" charset="0"/>
              </a:rPr>
              <a:t>«ЛАБОРАТОРИЯ ДЕТСТВА»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50070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400" b="1" dirty="0" smtClean="0"/>
              <a:t>Получены данные о структуре заболеваемости (длительность, кратность заболеваний, индекс здоровья), уровне физического развития, физической подготовленности, функционального состояния детей дошкольного возраста Республики Саха (Якутия), а также о факторах риска развития у них заболеваний костно-мышечной системы и соединительной ткани, глаза и его придаточного аппарата.</a:t>
            </a:r>
          </a:p>
          <a:p>
            <a:pPr algn="just"/>
            <a:r>
              <a:rPr lang="ru-RU" sz="1400" b="1" dirty="0" smtClean="0"/>
              <a:t>Получены научно обоснованные сведения о природно-климатических, экологических, социально-экономических, этнокультурных и административных факторах региона, влияющих на состояние здоровья детей дошкольного возраста Якутии.</a:t>
            </a:r>
          </a:p>
          <a:p>
            <a:pPr algn="just"/>
            <a:r>
              <a:rPr lang="ru-RU" sz="1400" b="1" dirty="0" smtClean="0"/>
              <a:t>Разработана методика оценки условий пребывания детей в дошкольной образовательной организации во взаимосвязи с оценкой состояния здоровья и физического развития детей.</a:t>
            </a:r>
          </a:p>
          <a:p>
            <a:pPr algn="just"/>
            <a:r>
              <a:rPr lang="ru-RU" sz="1400" b="1" dirty="0" smtClean="0"/>
              <a:t>Разработаны научно обоснованные предложения по организации благоприятных условий пребывания детей в дошкольном образовательном учреждении, сохранению и укреплению их здоровья, содействию формированию </a:t>
            </a:r>
            <a:r>
              <a:rPr lang="ru-RU" sz="1400" b="1" dirty="0" err="1" smtClean="0"/>
              <a:t>здоровьесберегающего</a:t>
            </a:r>
            <a:r>
              <a:rPr lang="ru-RU" sz="1400" b="1" dirty="0" smtClean="0"/>
              <a:t> поведения с учетом особенностей проживания в регионе.</a:t>
            </a:r>
          </a:p>
          <a:p>
            <a:pPr algn="just"/>
            <a:r>
              <a:rPr lang="ru-RU" sz="1400" b="1" dirty="0" smtClean="0"/>
              <a:t>Разработана комплексная научно обоснованная, структурно-содержательная модель </a:t>
            </a:r>
            <a:r>
              <a:rPr lang="ru-RU" sz="1400" b="1" dirty="0" err="1" smtClean="0"/>
              <a:t>здоровьесбережения</a:t>
            </a:r>
            <a:r>
              <a:rPr lang="ru-RU" sz="1400" b="1" dirty="0" smtClean="0"/>
              <a:t> детей дошкольного возраста в Республике Саха (Якутия) с учетом природно-климатических, социально-экономических и этнокультурных особенностей данного региона.</a:t>
            </a:r>
          </a:p>
          <a:p>
            <a:pPr algn="just"/>
            <a:r>
              <a:rPr lang="ru-RU" sz="1400" b="1" dirty="0" smtClean="0"/>
              <a:t>Утверждены программы обучающих семинаров для административных, медицинских, педагогических работников системы дошкольного образования Якутии, а также концепция создания методического центра по координации профилактической работы в организациях дошкольного образования в Республике Саха (Якутия). </a:t>
            </a:r>
          </a:p>
          <a:p>
            <a:pPr algn="just"/>
            <a:r>
              <a:rPr lang="ru-RU" sz="1400" b="1" dirty="0" smtClean="0"/>
              <a:t>Для целевой аудитории проекта разработка и дальнейшая апробация и внедрение модели </a:t>
            </a:r>
            <a:r>
              <a:rPr lang="ru-RU" sz="1400" b="1" dirty="0" err="1" smtClean="0"/>
              <a:t>здоровьесбережения</a:t>
            </a:r>
            <a:r>
              <a:rPr lang="ru-RU" sz="1400" b="1" dirty="0" smtClean="0"/>
              <a:t> детей с учетом природно-климатических и этнокультурных факторов позволит:</a:t>
            </a:r>
          </a:p>
          <a:p>
            <a:pPr lvl="0" algn="just">
              <a:buNone/>
            </a:pPr>
            <a:r>
              <a:rPr lang="ru-RU" sz="1400" b="1" i="1" dirty="0" smtClean="0"/>
              <a:t>улучшить показатели здоровья и физического развития детей дошкольного возраста;</a:t>
            </a:r>
          </a:p>
          <a:p>
            <a:pPr lvl="0" algn="just">
              <a:buNone/>
            </a:pPr>
            <a:r>
              <a:rPr lang="ru-RU" sz="1400" b="1" i="1" dirty="0" smtClean="0"/>
              <a:t>снизить показатели заболеваемости среди детского населения региона;</a:t>
            </a:r>
          </a:p>
          <a:p>
            <a:pPr lvl="0" algn="just">
              <a:buNone/>
            </a:pPr>
            <a:r>
              <a:rPr lang="ru-RU" sz="1400" b="1" i="1" dirty="0" smtClean="0"/>
              <a:t>сформировать позитивное отношение к здоровому образу жизни среди детского населения.</a:t>
            </a:r>
          </a:p>
          <a:p>
            <a:pPr algn="just"/>
            <a:endParaRPr lang="ru-RU" sz="3000" dirty="0" smtClean="0">
              <a:latin typeface="Arial Narrow" pitchFamily="34" charset="0"/>
            </a:endParaRPr>
          </a:p>
          <a:p>
            <a:endParaRPr lang="ru-RU" dirty="0"/>
          </a:p>
        </p:txBody>
      </p:sp>
      <p:pic>
        <p:nvPicPr>
          <p:cNvPr id="5" name="Picture 2" descr="C:\Users\Дана\Downloads\top-im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5459507"/>
            <a:ext cx="3071834" cy="139849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Дана\Downloads\cute-hd-background-cream-design-vector_53876-1565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79020" y="1"/>
            <a:ext cx="1029395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85850" y="0"/>
            <a:ext cx="10501386" cy="57148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1800" b="1" dirty="0" smtClean="0"/>
              <a:t>РЕАЛИЗАЦИЯ ПРОЕКТА 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Yu Gothic UI Semilight" pitchFamily="34" charset="-128"/>
                <a:cs typeface="Times New Roman" pitchFamily="18" charset="0"/>
              </a:rPr>
              <a:t>«ЛАБОРАТОРИЯ ДЕТСТВА»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785794"/>
            <a:ext cx="9429784" cy="5929354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Проект предусматривает реализацию двух последовательных этапов. В ходе первого этапа </a:t>
            </a:r>
            <a:r>
              <a:rPr lang="ru-RU" sz="4000" dirty="0" smtClean="0"/>
              <a:t>дается оценка условий пребывания детей в дошкольных учреждениях образования, попавших в выборку исследования. Для этого на основании разработанного инструментария изучаются достаточность помещений, персонала и оборудования; эффективность используемых в учреждениях противоэпидемических мероприятий; уровень и структура заболеваемости среди детей, а также проводится анализ двигательной активности, физической подготовленности воспитанников дошкольных учреждений, оцениваются имеющиеся навыки </a:t>
            </a:r>
            <a:r>
              <a:rPr lang="ru-RU" sz="4000" dirty="0" err="1" smtClean="0"/>
              <a:t>здоровьесбережения</a:t>
            </a:r>
            <a:r>
              <a:rPr lang="ru-RU" sz="4000" dirty="0" smtClean="0"/>
              <a:t> у родителей, педагогов дошкольных образовательных учреждений, выявляются факторы риска развития заболеваний опорно-двигательного аппарата и органов зрения, проводится на основе матричного позиционирования анализ ситуационных факторов, влияющих на здоровье детей (природно-климатических, экологических, социально-экономических, </a:t>
            </a:r>
            <a:r>
              <a:rPr lang="ru-RU" sz="4000" dirty="0" err="1" smtClean="0"/>
              <a:t>этно-культурных</a:t>
            </a:r>
            <a:r>
              <a:rPr lang="ru-RU" sz="4000" dirty="0" smtClean="0"/>
              <a:t> и административных факторов). </a:t>
            </a:r>
          </a:p>
          <a:p>
            <a:pPr algn="just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Далее в рамках указанного этапа оцениваются:</a:t>
            </a:r>
          </a:p>
          <a:p>
            <a:pPr lvl="0" algn="just"/>
            <a:r>
              <a:rPr lang="ru-RU" sz="4000" dirty="0" smtClean="0"/>
              <a:t>потенциальная возможность выделения площадей в детских садах для организации и проведения оздоровительных мероприятий (создания и функционирования кабинета охраны зрения, комнаты релаксации, сенсорной комнаты для </a:t>
            </a:r>
            <a:r>
              <a:rPr lang="ru-RU" sz="4000" dirty="0" err="1" smtClean="0"/>
              <a:t>музыко</a:t>
            </a:r>
            <a:r>
              <a:rPr lang="ru-RU" sz="4000" dirty="0" smtClean="0"/>
              <a:t>- и </a:t>
            </a:r>
            <a:r>
              <a:rPr lang="ru-RU" sz="4000" dirty="0" err="1" smtClean="0"/>
              <a:t>свето</a:t>
            </a:r>
            <a:r>
              <a:rPr lang="ru-RU" sz="4000" dirty="0" smtClean="0"/>
              <a:t>- терапии, соляной пещеры, </a:t>
            </a:r>
            <a:r>
              <a:rPr lang="ru-RU" sz="4000" dirty="0" err="1" smtClean="0"/>
              <a:t>фитоуголков</a:t>
            </a:r>
            <a:r>
              <a:rPr lang="ru-RU" sz="4000" dirty="0" smtClean="0"/>
              <a:t> (</a:t>
            </a:r>
            <a:r>
              <a:rPr lang="ru-RU" sz="4000" dirty="0" err="1" smtClean="0"/>
              <a:t>фитомодулей</a:t>
            </a:r>
            <a:r>
              <a:rPr lang="ru-RU" sz="4000" dirty="0" smtClean="0"/>
              <a:t>) для повышения </a:t>
            </a:r>
            <a:r>
              <a:rPr lang="ru-RU" sz="4000" dirty="0" err="1" smtClean="0"/>
              <a:t>оксигенации</a:t>
            </a:r>
            <a:r>
              <a:rPr lang="ru-RU" sz="4000" dirty="0" smtClean="0"/>
              <a:t> воздуха помещений, эстетического воздействия, а также для размещения спортивного оборудования и тренажеров);</a:t>
            </a:r>
          </a:p>
          <a:p>
            <a:pPr lvl="0" algn="just"/>
            <a:r>
              <a:rPr lang="ru-RU" sz="4000" dirty="0" smtClean="0"/>
              <a:t>возможность организации и проведения мероприятий по оздоровлению существующих условий пребывания в дошкольной образовательной организации (установка </a:t>
            </a:r>
            <a:r>
              <a:rPr lang="ru-RU" sz="4000" dirty="0" err="1" smtClean="0"/>
              <a:t>сплит-систем</a:t>
            </a:r>
            <a:r>
              <a:rPr lang="ru-RU" sz="4000" dirty="0" smtClean="0"/>
              <a:t> (поддержание воздухообмена с заданными температурными параметрами), оборудование светильников лампами, спектр излучения которых близок к солнечному, </a:t>
            </a:r>
            <a:r>
              <a:rPr lang="ru-RU" sz="4000" dirty="0" err="1" smtClean="0"/>
              <a:t>УФ-облучатели</a:t>
            </a:r>
            <a:r>
              <a:rPr lang="ru-RU" sz="4000" dirty="0" smtClean="0"/>
              <a:t> воздуха, разрешенные к использованию в дошкольных образовательных организациях; оснащение средствами измерения температуры и влажности воздуха).</a:t>
            </a:r>
          </a:p>
          <a:p>
            <a:pPr algn="just"/>
            <a:r>
              <a:rPr lang="ru-RU" sz="4000" dirty="0" smtClean="0"/>
              <a:t>Все полученные сведения не только помогут сформировать концепцию работы и программы по гигиеническому воспитанию дошкольников в регионе (в том числе для родителей дошкольников, педагогов и административного аппарата региона), но и позволят дать оценку необходимости создания в Якутии методического центра по координации профилактической работы в организациях дошкольного образования и провести обучающие семинары для его персонала по формам и методам гигиенического воспитания.</a:t>
            </a:r>
          </a:p>
          <a:p>
            <a:pPr algn="just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Второй этап реализации проекта </a:t>
            </a:r>
            <a:r>
              <a:rPr lang="ru-RU" sz="4000" dirty="0" smtClean="0"/>
              <a:t>предусматривает создание на основе полученных данных модели </a:t>
            </a:r>
            <a:r>
              <a:rPr lang="ru-RU" sz="4000" dirty="0" err="1" smtClean="0"/>
              <a:t>здоровьесбережения</a:t>
            </a:r>
            <a:r>
              <a:rPr lang="ru-RU" sz="4000" dirty="0" smtClean="0"/>
              <a:t> детей дошкольного возраста с учетом природно-климатических, социально-экономических и </a:t>
            </a:r>
            <a:r>
              <a:rPr lang="ru-RU" sz="4000" dirty="0" err="1" smtClean="0"/>
              <a:t>этно-культурных</a:t>
            </a:r>
            <a:r>
              <a:rPr lang="ru-RU" sz="4000" dirty="0" smtClean="0"/>
              <a:t> особенностей Якутии, а также разработку конкретных методических рекомендаций по ее реализации.</a:t>
            </a:r>
          </a:p>
          <a:p>
            <a:pPr algn="just"/>
            <a:endParaRPr lang="ru-RU" sz="4000" dirty="0" smtClean="0"/>
          </a:p>
          <a:p>
            <a:pPr algn="ctr">
              <a:buNone/>
            </a:pP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Научное руководство реализации проекта осуществляет </a:t>
            </a:r>
            <a:b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ФГБНУ «Институт развития, здоровья и адаптации ребенка» в лице заведующего лабораторией </a:t>
            </a:r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здоровьесберегающей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 деятельности в образовании Жукова О.Ф., а также коллектива ученых ФГБНУ «ИРЗАР», координацию проекта - АНО гармоничного развития детей «Лаборатория детства» при финансовой поддержке НО «Целевой фонд будущих поколений Республики Саха (Якутия)».</a:t>
            </a:r>
          </a:p>
          <a:p>
            <a:pPr algn="just">
              <a:buNone/>
            </a:pPr>
            <a:r>
              <a:rPr lang="ru-RU" sz="4000" dirty="0" smtClean="0"/>
              <a:t> </a:t>
            </a:r>
          </a:p>
          <a:p>
            <a:pPr algn="just">
              <a:buNone/>
            </a:pPr>
            <a:endParaRPr lang="ru-RU" sz="3000" dirty="0" smtClean="0">
              <a:latin typeface="Arial Narrow" pitchFamily="34" charset="0"/>
            </a:endParaRPr>
          </a:p>
          <a:p>
            <a:endParaRPr lang="ru-RU" dirty="0"/>
          </a:p>
        </p:txBody>
      </p:sp>
      <p:pic>
        <p:nvPicPr>
          <p:cNvPr id="5" name="Picture 2" descr="C:\Users\Дана\Downloads\top-im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5459507"/>
            <a:ext cx="3071834" cy="139849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Дана\Downloads\cute-hd-background-cream-design-vector_53876-1565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412" y="0"/>
            <a:ext cx="10293954" cy="6857999"/>
          </a:xfrm>
          <a:prstGeom prst="rect">
            <a:avLst/>
          </a:prstGeom>
          <a:noFill/>
        </p:spPr>
      </p:pic>
      <p:pic>
        <p:nvPicPr>
          <p:cNvPr id="4" name="Picture 3" descr="C:\Users\Дана\Downloads\53af6ddd-eb1c-427d-a5be-b333eda916df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8660" y="0"/>
            <a:ext cx="3855697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0"/>
            <a:ext cx="82153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Yu Gothic UI Semilight" pitchFamily="34" charset="-128"/>
                <a:cs typeface="Times New Roman" pitchFamily="18" charset="0"/>
              </a:rPr>
              <a:t>Сегодня ПРОЕКТ «ЛАБОРАТОРИЯ ДЕТСТВА»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Yu Gothic UI Semilight" pitchFamily="34" charset="-128"/>
                <a:cs typeface="Times New Roman" pitchFamily="18" charset="0"/>
              </a:rPr>
              <a:t>представляет собой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Yu Gothic UI Semilight" pitchFamily="34" charset="-128"/>
                <a:cs typeface="Times New Roman" pitchFamily="18" charset="0"/>
              </a:rPr>
              <a:t>эко-систему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Yu Gothic UI Semilight" pitchFamily="34" charset="-128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Yu Gothic UI Semilight" pitchFamily="34" charset="-128"/>
                <a:cs typeface="Times New Roman" pitchFamily="18" charset="0"/>
              </a:rPr>
              <a:t>из трех синхронизированных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Yu Gothic UI Semilight" pitchFamily="34" charset="-128"/>
                <a:cs typeface="Times New Roman" pitchFamily="18" charset="0"/>
              </a:rPr>
              <a:t>подпроектов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Yu Gothic UI Semilight" pitchFamily="34" charset="-128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Yu Gothic UI Semilight" pitchFamily="34" charset="-128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Yu Gothic UI Semilight" pitchFamily="34" charset="-128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00398" y="1428736"/>
            <a:ext cx="5643602" cy="1428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00398" y="3214686"/>
            <a:ext cx="5715040" cy="15001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28960" y="3214686"/>
            <a:ext cx="57864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Подпроект</a:t>
            </a: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«Экосистема развития детской одаренности». </a:t>
            </a:r>
          </a:p>
          <a:p>
            <a:pPr algn="just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Цель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– создание и внедрение инновационных программ и методик дошкольного образования и модели образовательной среды на основе междисциплинарного обучения для раскрытия и развития задатков, способностей учащихся начальных классов</a:t>
            </a:r>
          </a:p>
          <a:p>
            <a:pPr algn="just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Yu Gothic UI Semilight" pitchFamily="34" charset="-128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00398" y="1357298"/>
            <a:ext cx="5643602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Подпроект</a:t>
            </a: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«Растем с Якутией» </a:t>
            </a:r>
          </a:p>
          <a:p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Цель 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организация научных исследований в области физического здоровья и психического развития детей дошкольного возраста в Республике Саха (Якутия).</a:t>
            </a: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</a:rPr>
              <a:t>Участник Всероссийского конкурсного отбора лучших женских проектов, направленных на сохранение здоровья, 2021 года.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Yu Gothic UI Semilight" pitchFamily="34" charset="-128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43406" y="51435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Yu Gothic UI Semilight" pitchFamily="34" charset="-128"/>
                <a:cs typeface="Times New Roman" pitchFamily="18" charset="0"/>
              </a:rPr>
              <a:t>ПРОЕКТ «ЛАБОРАТОРИЯ ДЕТСТВА»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00430" y="5000636"/>
            <a:ext cx="5643570" cy="15001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00430" y="5286388"/>
            <a:ext cx="600079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Подпроект</a:t>
            </a: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«Ранняя помощь»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Цель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– содействие эффективному становлению системы ранней помощи Республики Саха (Якутия).</a:t>
            </a: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Дана\Downloads\cute-hd-background-cream-design-vector_53876-1565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412" y="0"/>
            <a:ext cx="10293954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6643702" cy="3429024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Цель</a:t>
            </a:r>
            <a:r>
              <a:rPr lang="ru-RU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  – организация научных исследований в области физического здоровья и психического развития детей дошкольного возраста в Республике Саха (Якутия).</a:t>
            </a:r>
          </a:p>
          <a:p>
            <a:pPr>
              <a:buNone/>
            </a:pPr>
            <a:endParaRPr lang="ru-RU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Задача №1:</a:t>
            </a:r>
            <a:r>
              <a:rPr lang="ru-RU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 Исследование физического здоровья детей дошкольного возраста в Республике Саха (Якутия);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Задача №2: </a:t>
            </a:r>
            <a:r>
              <a:rPr lang="ru-RU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Исследование психического развития детей дошкольного возраста в Республике Саха (Якутия).</a:t>
            </a:r>
          </a:p>
          <a:p>
            <a:pPr>
              <a:buNone/>
            </a:pPr>
            <a:endParaRPr lang="ru-RU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Сроки реализации: </a:t>
            </a:r>
            <a:r>
              <a:rPr lang="ru-RU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2021-2023 гг.</a:t>
            </a:r>
          </a:p>
          <a:p>
            <a:pPr>
              <a:buNone/>
            </a:pPr>
            <a:endParaRPr lang="ru-RU" sz="4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Качественные результаты на которые ориентируется исследование:</a:t>
            </a:r>
            <a:endParaRPr lang="ru-RU" sz="4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Получение научно-обоснованных данных, объективного состояния здоровья детей Республики Саха (Якутия) на репрезентативной выборке и разработка эффективных мер по их оздоровлению и профилактике.</a:t>
            </a:r>
          </a:p>
          <a:p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Получение данных (знаний) об индивидуально-психологических и возрастно-психологических особенностях современных детей.</a:t>
            </a:r>
          </a:p>
          <a:p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Получение нового психодиагностического инструментария регионального характера в целях исследования современных детей для их общего и индивидуального развития.</a:t>
            </a:r>
          </a:p>
          <a:p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Разработка инструментов специальной коррекции и обучения с учетом индивидуально-психологических особенностей детей.</a:t>
            </a:r>
          </a:p>
          <a:p>
            <a:endParaRPr lang="ru-RU" sz="4000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428660" y="428604"/>
            <a:ext cx="4929222" cy="8572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Подпроект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«Растем с Якутией» </a:t>
            </a:r>
          </a:p>
        </p:txBody>
      </p:sp>
      <p:pic>
        <p:nvPicPr>
          <p:cNvPr id="8194" name="Picture 2" descr="C:\Users\Дана\Downloads\WhatsApp Image 2024-07-20 at 21.28.3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42852"/>
            <a:ext cx="4929190" cy="128585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8196" name="Picture 4" descr="C:\Users\Дана\Downloads\WhatsApp Image 2024-07-20 at 22.02.26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2143116"/>
            <a:ext cx="2867025" cy="3914775"/>
          </a:xfrm>
          <a:prstGeom prst="rect">
            <a:avLst/>
          </a:prstGeom>
          <a:noFill/>
        </p:spPr>
      </p:pic>
      <p:pic>
        <p:nvPicPr>
          <p:cNvPr id="8197" name="Picture 5" descr="C:\Users\Дана\Downloads\WhatsApp Image 2024-07-20 at 22.04.22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57222" y="5072074"/>
            <a:ext cx="6572296" cy="15049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Дана\Downloads\cute-hd-background-cream-design-vector_53876-1565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" y="46974"/>
            <a:ext cx="9151188" cy="60966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" y="46973"/>
            <a:ext cx="9137840" cy="47958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Подпроект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«Экосистема развития детской одаренности»</a:t>
            </a: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9218" name="Picture 2" descr="C:\Users\Дана\Downloads\WhatsApp Image 2024-07-20 at 22.14.5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14356"/>
            <a:ext cx="5614034" cy="28131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0" y="5190485"/>
            <a:ext cx="9143020" cy="1151018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Цель – создание и внедрение инновационных программ и методик дошкольного образования и модели образовательной среды на основе междисциплинарного обучения для раскрытия и развития задатков, способностей учащихся начальных классов</a:t>
            </a:r>
          </a:p>
          <a:p>
            <a:pPr>
              <a:buNone/>
            </a:pPr>
            <a:endParaRPr lang="ru-RU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Задачи:</a:t>
            </a:r>
          </a:p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Задача №1: Разработка модели образовательной среды для развития общей одаренности детей младшего школьного возраста на основе междисциплинарного обучения;</a:t>
            </a:r>
          </a:p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Задача №2: Разработка и апробация комплексной программы дошкольного образования, парциальных программ для эффективной реализации проектов раскрытия и развития задатков, способностей каждого ребенка.</a:t>
            </a:r>
          </a:p>
          <a:p>
            <a:endParaRPr lang="ru-RU" sz="4000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9221" name="Picture 5" descr="C:\Users\Дана\Downloads\Гран-При-Көрдөөх-ноталар-Намский-улус-960x720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643182"/>
            <a:ext cx="2730820" cy="2079870"/>
          </a:xfrm>
          <a:prstGeom prst="rect">
            <a:avLst/>
          </a:prstGeom>
          <a:noFill/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51" t="7360" r="5616" b="24519"/>
          <a:stretch/>
        </p:blipFill>
        <p:spPr>
          <a:xfrm>
            <a:off x="7215206" y="785794"/>
            <a:ext cx="1655697" cy="23497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 l="2963" t="13333" r="1359" b="11030"/>
          <a:stretch/>
        </p:blipFill>
        <p:spPr>
          <a:xfrm>
            <a:off x="6072198" y="2571744"/>
            <a:ext cx="1587685" cy="22313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Дана\Downloads\cute-hd-background-cream-design-vector_53876-1565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58" y="428604"/>
            <a:ext cx="9095342" cy="605946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285728"/>
            <a:ext cx="9144000" cy="5715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Подпроект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«Ранняя помощь»»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286388"/>
            <a:ext cx="9215502" cy="1309631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Цель – содействие эффективному становлению системы ранней помощи </a:t>
            </a:r>
          </a:p>
          <a:p>
            <a:pPr algn="ctr">
              <a:buNone/>
            </a:pP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Республики Саха (Якутия).</a:t>
            </a:r>
          </a:p>
          <a:p>
            <a:pPr algn="just">
              <a:buNone/>
            </a:pP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Механизм:</a:t>
            </a:r>
          </a:p>
          <a:p>
            <a:pPr algn="just">
              <a:buNone/>
            </a:pP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1. Создание Единого ресурсно-методического центра «Ранней помощи» в г. Якутск</a:t>
            </a:r>
          </a:p>
          <a:p>
            <a:pPr algn="just">
              <a:buNone/>
            </a:pP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2. Создание методической базы эффективного внедрения системы ранней помощи в районах РС(Я).</a:t>
            </a:r>
          </a:p>
          <a:p>
            <a:pPr algn="just">
              <a:buNone/>
            </a:pP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3. Создание сети </a:t>
            </a:r>
            <a:r>
              <a:rPr lang="ru-RU" sz="13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пилотных</a:t>
            </a: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площадок «Ранней помощи» в районах Якутии.</a:t>
            </a:r>
          </a:p>
          <a:p>
            <a:pPr algn="just">
              <a:buNone/>
            </a:pP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4.  Обучение специалистов и апробация системы ранней помощи в районах РС(Я).</a:t>
            </a:r>
          </a:p>
          <a:p>
            <a:endParaRPr lang="ru-RU" sz="4000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42" name="Picture 2" descr="C:\Users\Дана\Downloads\WhatsApp Image 2024-07-20 at 22.24.4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4580041" cy="4035481"/>
          </a:xfrm>
          <a:prstGeom prst="rect">
            <a:avLst/>
          </a:prstGeom>
          <a:noFill/>
        </p:spPr>
      </p:pic>
      <p:pic>
        <p:nvPicPr>
          <p:cNvPr id="10243" name="Picture 3" descr="C:\Users\Дана\Downloads\WhatsApp Image 2024-07-20 at 22.25.27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6388" y="1500174"/>
            <a:ext cx="4507612" cy="337928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Дана\Downloads\cute-hd-background-cream-design-vector_53876-1565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79020" y="1"/>
            <a:ext cx="1029395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85850" y="0"/>
            <a:ext cx="10501386" cy="92867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1800" b="1" dirty="0" smtClean="0"/>
              <a:t>В рамках проекта сформировано ТЗ на НИР </a:t>
            </a:r>
            <a:br>
              <a:rPr lang="ru-RU" sz="1800" b="1" dirty="0" smtClean="0"/>
            </a:br>
            <a:r>
              <a:rPr lang="ru-RU" sz="1800" b="1" dirty="0" smtClean="0"/>
              <a:t>«Региональная модель </a:t>
            </a:r>
            <a:r>
              <a:rPr lang="ru-RU" sz="1800" b="1" dirty="0" err="1" smtClean="0"/>
              <a:t>здоровьесбережения</a:t>
            </a:r>
            <a:r>
              <a:rPr lang="ru-RU" sz="1800" b="1" dirty="0" smtClean="0"/>
              <a:t> детей дошкольного возраста с учетом </a:t>
            </a:r>
            <a:br>
              <a:rPr lang="ru-RU" sz="1800" b="1" dirty="0" smtClean="0"/>
            </a:br>
            <a:r>
              <a:rPr lang="ru-RU" sz="1800" b="1" dirty="0" smtClean="0"/>
              <a:t>природно-климатических и этнокультурных факторов (на примере Республики Саха (Якутия)»</a:t>
            </a:r>
            <a:endParaRPr lang="ru-RU" sz="18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500702"/>
          </a:xfrm>
        </p:spPr>
        <p:txBody>
          <a:bodyPr>
            <a:normAutofit fontScale="32500" lnSpcReduction="20000"/>
          </a:bodyPr>
          <a:lstStyle/>
          <a:p>
            <a:pPr lvl="0" algn="ctr">
              <a:buNone/>
            </a:pPr>
            <a:r>
              <a:rPr lang="ru-RU" sz="4800" b="1" dirty="0" smtClean="0">
                <a:latin typeface="+mj-lt"/>
              </a:rPr>
              <a:t>Цель исследования, экспериментальной разработки</a:t>
            </a:r>
            <a:r>
              <a:rPr lang="ru-RU" sz="4800" dirty="0" smtClean="0">
                <a:latin typeface="+mj-lt"/>
              </a:rPr>
              <a:t>.</a:t>
            </a:r>
          </a:p>
          <a:p>
            <a:pPr lvl="0" algn="just"/>
            <a:r>
              <a:rPr lang="ru-RU" sz="4800" dirty="0" smtClean="0">
                <a:latin typeface="+mj-lt"/>
              </a:rPr>
              <a:t>Разработать и научно обосновать региональную модель </a:t>
            </a:r>
            <a:r>
              <a:rPr lang="ru-RU" sz="4800" dirty="0" err="1" smtClean="0">
                <a:latin typeface="+mj-lt"/>
              </a:rPr>
              <a:t>здоровьесбережения</a:t>
            </a:r>
            <a:r>
              <a:rPr lang="ru-RU" sz="4800" dirty="0" smtClean="0">
                <a:latin typeface="+mj-lt"/>
              </a:rPr>
              <a:t> детей дошкольного возраста с учетом природно-климатических, географических, социально-экономических и этнокультурных факторов риска здоровью.</a:t>
            </a:r>
          </a:p>
          <a:p>
            <a:pPr lvl="0" algn="just"/>
            <a:endParaRPr lang="ru-RU" sz="4800" dirty="0" smtClean="0">
              <a:latin typeface="+mj-lt"/>
            </a:endParaRPr>
          </a:p>
          <a:p>
            <a:pPr lvl="0" algn="ctr">
              <a:buNone/>
            </a:pPr>
            <a:r>
              <a:rPr lang="ru-RU" sz="4800" b="1" dirty="0" smtClean="0">
                <a:latin typeface="+mj-lt"/>
              </a:rPr>
              <a:t>Актуальность проблемы, предлагаемой к решению.</a:t>
            </a:r>
            <a:endParaRPr lang="ru-RU" sz="4800" dirty="0" smtClean="0">
              <a:latin typeface="+mj-lt"/>
            </a:endParaRPr>
          </a:p>
          <a:p>
            <a:pPr algn="just"/>
            <a:r>
              <a:rPr lang="ru-RU" sz="4800" dirty="0" smtClean="0">
                <a:latin typeface="+mj-lt"/>
              </a:rPr>
              <a:t>Здоровье детей определяется комплексом факторов окружающей среды, характеристики которой зависят от географического положения местности, рельефа территории, природно-климатических условий, процента озеленения территории, наличия источников загрязнения окружающей среды и т.п. Длительное воздействие на растущий организм факторов окружающей среды, обусловленных условиями проживания, определяет темпы роста и развития формирующегося организма, включая физическое и интеллектуальное развитие индивидуума, функциональное развитие органов и систем, формирование иммунной защиты и способности к адаптации. Кроме того, на состояние здоровья оказывают влияние </a:t>
            </a:r>
            <a:r>
              <a:rPr lang="ru-RU" sz="4800" dirty="0" err="1" smtClean="0">
                <a:latin typeface="+mj-lt"/>
              </a:rPr>
              <a:t>внутрисредовые</a:t>
            </a:r>
            <a:r>
              <a:rPr lang="ru-RU" sz="4800" dirty="0" smtClean="0">
                <a:latin typeface="+mj-lt"/>
              </a:rPr>
              <a:t> факторы, искусственно создаваемые для реализации процессов проживания, воспитания, обучения, оздоровления, отдыха и развития и т.п., под воздействием которых дети проводят основную часть дня.</a:t>
            </a:r>
          </a:p>
          <a:p>
            <a:pPr algn="just"/>
            <a:endParaRPr lang="ru-RU" sz="4800" dirty="0" smtClean="0">
              <a:latin typeface="+mj-lt"/>
            </a:endParaRPr>
          </a:p>
          <a:p>
            <a:pPr algn="ctr">
              <a:buNone/>
            </a:pPr>
            <a:r>
              <a:rPr lang="ru-RU" sz="4800" b="1" dirty="0" smtClean="0">
                <a:latin typeface="+mj-lt"/>
              </a:rPr>
              <a:t>Предлагаемые решения: </a:t>
            </a:r>
          </a:p>
          <a:p>
            <a:pPr algn="just"/>
            <a:r>
              <a:rPr lang="ru-RU" sz="4800" dirty="0" smtClean="0">
                <a:latin typeface="+mj-lt"/>
              </a:rPr>
              <a:t>1.	Разработать региональную модель </a:t>
            </a:r>
            <a:r>
              <a:rPr lang="ru-RU" sz="4800" dirty="0" err="1" smtClean="0">
                <a:latin typeface="+mj-lt"/>
              </a:rPr>
              <a:t>здоровьесбережения</a:t>
            </a:r>
            <a:r>
              <a:rPr lang="ru-RU" sz="4800" dirty="0" smtClean="0">
                <a:latin typeface="+mj-lt"/>
              </a:rPr>
              <a:t> детей дошкольного возраста с учетом природно-климатических, социально-экономических и </a:t>
            </a:r>
            <a:r>
              <a:rPr lang="ru-RU" sz="4800" dirty="0" err="1" smtClean="0">
                <a:latin typeface="+mj-lt"/>
              </a:rPr>
              <a:t>этно-культурных</a:t>
            </a:r>
            <a:r>
              <a:rPr lang="ru-RU" sz="4800" dirty="0" smtClean="0">
                <a:latin typeface="+mj-lt"/>
              </a:rPr>
              <a:t> особенностей данного региона.</a:t>
            </a:r>
          </a:p>
          <a:p>
            <a:pPr algn="just"/>
            <a:r>
              <a:rPr lang="ru-RU" sz="4800" dirty="0" smtClean="0">
                <a:latin typeface="+mj-lt"/>
              </a:rPr>
              <a:t>2.	Разработать методические рекомендации по реализации модели </a:t>
            </a:r>
            <a:r>
              <a:rPr lang="ru-RU" sz="4800" dirty="0" err="1" smtClean="0">
                <a:latin typeface="+mj-lt"/>
              </a:rPr>
              <a:t>здоровьесбережения</a:t>
            </a:r>
            <a:r>
              <a:rPr lang="ru-RU" sz="4800" dirty="0" smtClean="0">
                <a:latin typeface="+mj-lt"/>
              </a:rPr>
              <a:t> детей дошкольного возраста с учетом природно-климатических, социально-экономических и </a:t>
            </a:r>
            <a:r>
              <a:rPr lang="ru-RU" sz="4800" dirty="0" err="1" smtClean="0">
                <a:latin typeface="+mj-lt"/>
              </a:rPr>
              <a:t>этно-культурных</a:t>
            </a:r>
            <a:r>
              <a:rPr lang="ru-RU" sz="4800" dirty="0" smtClean="0">
                <a:latin typeface="+mj-lt"/>
              </a:rPr>
              <a:t> особенностей данного региона.</a:t>
            </a:r>
          </a:p>
          <a:p>
            <a:pPr algn="just"/>
            <a:endParaRPr lang="ru-RU" sz="3000" dirty="0" smtClean="0">
              <a:latin typeface="Arial Narrow" pitchFamily="34" charset="0"/>
            </a:endParaRPr>
          </a:p>
          <a:p>
            <a:pPr algn="just"/>
            <a:endParaRPr lang="ru-RU" sz="3000" dirty="0" smtClean="0">
              <a:latin typeface="Arial Narrow" pitchFamily="34" charset="0"/>
            </a:endParaRPr>
          </a:p>
          <a:p>
            <a:pPr algn="just"/>
            <a:endParaRPr lang="ru-RU" sz="3000" dirty="0" smtClean="0">
              <a:latin typeface="Arial Narrow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391</TotalTime>
  <Words>978</Words>
  <Application>Microsoft Office PowerPoint</Application>
  <PresentationFormat>Экран (4:3)</PresentationFormat>
  <Paragraphs>90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РЕЗУЛЬТАТЫ ПРОЕКТА «ЛАБОРАТОРИЯ ДЕТСТВА»</vt:lpstr>
      <vt:lpstr>РЕАЛИЗАЦИЯ ПРОЕКТА «ЛАБОРАТОРИЯ ДЕТСТВА»</vt:lpstr>
      <vt:lpstr>Слайд 5</vt:lpstr>
      <vt:lpstr>Слайд 6</vt:lpstr>
      <vt:lpstr>Слайд 7</vt:lpstr>
      <vt:lpstr>Слайд 8</vt:lpstr>
      <vt:lpstr>В рамках проекта сформировано ТЗ на НИР  «Региональная модель здоровьесбережения детей дошкольного возраста с учетом  природно-климатических и этнокультурных факторов (на примере Республики Саха (Якутия)»</vt:lpstr>
      <vt:lpstr>Слайд 10</vt:lpstr>
      <vt:lpstr>БЛАГОДАРИМ  ЗА ВАШЕ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Дана</cp:lastModifiedBy>
  <cp:revision>55</cp:revision>
  <dcterms:created xsi:type="dcterms:W3CDTF">2024-05-20T20:39:05Z</dcterms:created>
  <dcterms:modified xsi:type="dcterms:W3CDTF">2024-07-20T13:51:57Z</dcterms:modified>
</cp:coreProperties>
</file>