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36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37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21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4.jpeg" ContentType="image/jpeg"/>
  <Override PartName="/ppt/media/image3.png" ContentType="image/png"/>
  <Override PartName="/ppt/media/image1.jpeg" ContentType="image/jpeg"/>
  <Override PartName="/ppt/media/image6.png" ContentType="image/png"/>
  <Override PartName="/ppt/media/image10.png" ContentType="image/png"/>
  <Override PartName="/ppt/media/image4.jpeg" ContentType="image/jpeg"/>
  <Override PartName="/ppt/media/image5.png" ContentType="image/png"/>
  <Override PartName="/ppt/media/image13.jpeg" ContentType="image/jpeg"/>
  <Override PartName="/ppt/media/image7.png" ContentType="image/png"/>
  <Override PartName="/ppt/media/image12.jpeg" ContentType="image/jpeg"/>
  <Override PartName="/ppt/media/image11.png" ContentType="image/png"/>
  <Override PartName="/ppt/media/image2.png" ContentType="image/png"/>
  <Override PartName="/ppt/media/image8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2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16" r:id="rId32"/>
    <p:sldMasterId id="2147483718" r:id="rId33"/>
    <p:sldMasterId id="2147483720" r:id="rId34"/>
    <p:sldMasterId id="2147483722" r:id="rId35"/>
    <p:sldMasterId id="2147483724" r:id="rId36"/>
    <p:sldMasterId id="2147483726" r:id="rId37"/>
  </p:sldMasterIdLst>
  <p:notesMasterIdLst>
    <p:notesMasterId r:id="rId38"/>
  </p:notes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notesMaster" Target="notesMasters/notesMaster1.xml"/><Relationship Id="rId39" Type="http://schemas.openxmlformats.org/officeDocument/2006/relationships/slide" Target="slides/slide1.xml"/><Relationship Id="rId40" Type="http://schemas.openxmlformats.org/officeDocument/2006/relationships/slide" Target="slides/slide2.xml"/><Relationship Id="rId41" Type="http://schemas.openxmlformats.org/officeDocument/2006/relationships/slide" Target="slides/slide3.xml"/><Relationship Id="rId42" Type="http://schemas.openxmlformats.org/officeDocument/2006/relationships/slide" Target="slides/slide4.xml"/><Relationship Id="rId43" Type="http://schemas.openxmlformats.org/officeDocument/2006/relationships/slide" Target="slides/slide5.xml"/><Relationship Id="rId44" Type="http://schemas.openxmlformats.org/officeDocument/2006/relationships/slide" Target="slides/slide6.xml"/><Relationship Id="rId45" Type="http://schemas.openxmlformats.org/officeDocument/2006/relationships/slide" Target="slides/slide7.xml"/><Relationship Id="rId46" Type="http://schemas.openxmlformats.org/officeDocument/2006/relationships/slide" Target="slides/slide8.xml"/><Relationship Id="rId47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trike="noStrike" u="none">
                <a:solidFill>
                  <a:srgbClr val="000000"/>
                </a:solidFill>
                <a:uFillTx/>
                <a:latin typeface="Arial"/>
              </a:defRPr>
            </a:pPr>
            <a:r>
              <a:rPr b="1" lang="ru-RU" sz="2200" spc="147" strike="noStrike" u="none">
                <a:solidFill>
                  <a:srgbClr val="000000"/>
                </a:solidFill>
                <a:uFillTx/>
                <a:latin typeface="Georgia"/>
                <a:ea typeface="DejaVu Sans"/>
              </a:rPr>
              <a:t>Общее психологическое благополучие позволяет:</a:t>
            </a:r>
          </a:p>
        </c:rich>
      </c:tx>
      <c:layout>
        <c:manualLayout>
          <c:xMode val="edge"/>
          <c:yMode val="edge"/>
          <c:x val="0.126690391459075"/>
          <c:y val="0.01168430335097"/>
        </c:manualLayout>
      </c:layout>
      <c:overlay val="0"/>
      <c:spPr>
        <a:noFill/>
        <a:ln w="0">
          <a:noFill/>
        </a:ln>
      </c:spPr>
    </c:title>
    <c:autoTitleDeleted val="0"/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Общее психилогическое благополучие позволяет: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0"/>
          <c:dPt>
            <c:idx val="0"/>
            <c:spPr>
              <a:pattFill prst="ltUpDiag">
                <a:fgClr>
                  <a:srgbClr val="4472c4"/>
                </a:fgClr>
                <a:bgClr>
                  <a:srgbClr val="dae3f3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pattFill prst="ltUpDiag">
                <a:fgClr>
                  <a:srgbClr val="ed7d31"/>
                </a:fgClr>
                <a:bgClr>
                  <a:srgbClr val="fbe5d6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pattFill prst="ltUpDiag">
                <a:fgClr>
                  <a:srgbClr val="a5a5a5"/>
                </a:fgClr>
                <a:bgClr>
                  <a:srgbClr val="ededed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pattFill prst="ltUpDiag">
                <a:fgClr>
                  <a:srgbClr val="ffc000"/>
                </a:fgClr>
                <a:bgClr>
                  <a:srgbClr val="fff2cc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lang="ru-RU" sz="1000" strike="noStrike" u="non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6888470A-5970-4496-8073-D5D08E4A2B11}" type="CATEGORYNAME">
                      <a:rPr b="0" lang="ru-RU" sz="1197" strike="noStrike" u="none">
                        <a:solidFill>
                          <a:srgbClr val="000000"/>
                        </a:solidFill>
                        <a:uFillTx/>
                        <a:latin typeface="Georgia"/>
                        <a:ea typeface="DejaVu Sans"/>
                      </a:rPr>
                      <a:t>Реализовывать свой потенциал </a:t>
                    </a:fld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lang="ru-RU" sz="1000" strike="noStrike" u="non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EE292497-64FE-4DDF-BCA8-44802DD2A351}" type="CATEGORYNAME">
                      <a:rPr b="0" lang="ru-RU" sz="1197" strike="noStrike" u="none">
                        <a:solidFill>
                          <a:srgbClr val="000000"/>
                        </a:solidFill>
                        <a:uFillTx/>
                        <a:latin typeface="Georgia"/>
                        <a:ea typeface="DejaVu Sans"/>
                      </a:rPr>
                      <a:t>Эффективно противостоять обычным жизненным стрессам </a:t>
                    </a:fld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eparator>
</c:separator>
            </c:dLbl>
            <c:dLbl>
              <c:idx val="2"/>
              <c:txPr>
                <a:bodyPr wrap="square"/>
                <a:lstStyle/>
                <a:p>
                  <a:pPr>
                    <a:defRPr b="0" lang="ru-RU" sz="1000" strike="noStrike" u="non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9FE0B421-B3C7-4665-8ECF-BD1C6F3DE9EA}" type="CATEGORYNAME">
                      <a:rPr b="0" lang="ru-RU" sz="1197" strike="noStrike" u="none">
                        <a:solidFill>
                          <a:srgbClr val="000000"/>
                        </a:solidFill>
                        <a:uFillTx/>
                        <a:latin typeface="Georgia"/>
                        <a:ea typeface="DejaVu Sans"/>
                      </a:rPr>
                      <a:t>Адаптироваться к изменениям в жизни </a:t>
                    </a:fld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eparator>
</c:separator>
            </c:dLbl>
            <c:dLbl>
              <c:idx val="3"/>
              <c:txPr>
                <a:bodyPr wrap="square"/>
                <a:lstStyle/>
                <a:p>
                  <a:pPr>
                    <a:defRPr b="0" lang="ru-RU" sz="1000" strike="noStrike" u="none">
                      <a:solidFill>
                        <a:srgbClr val="000000"/>
                      </a:solidFill>
                      <a:uFillTx/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fld id="{C4D9A7E7-783F-4442-827B-E9865C3E973D}" type="CATEGORYNAME">
                      <a:rPr b="0" lang="ru-RU" sz="1197" strike="noStrike" u="none">
                        <a:solidFill>
                          <a:srgbClr val="000000"/>
                        </a:solidFill>
                        <a:uFillTx/>
                        <a:latin typeface="Georgia"/>
                        <a:ea typeface="DejaVu Sans"/>
                      </a:rPr>
                      <a:t>Улучшить качество своей жизни </a:t>
                    </a:fld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eparator>
</c:separator>
            </c:dLbl>
            <c:txPr>
              <a:bodyPr wrap="square"/>
              <a:lstStyle/>
              <a:p>
                <a:pPr>
                  <a:defRPr b="0" lang="ru-RU" sz="1197" strike="noStrike" u="none">
                    <a:solidFill>
                      <a:srgbClr val="000000"/>
                    </a:solidFill>
                    <a:uFillTx/>
                    <a:latin typeface="Georgia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1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4"/>
                <c:pt idx="0">
                  <c:v>Реализовывать свой потенциал </c:v>
                </c:pt>
                <c:pt idx="1">
                  <c:v>Эффективно противостоять обычным жизненным стрессам </c:v>
                </c:pt>
                <c:pt idx="2">
                  <c:v>Адаптироваться к изменениям в жизни </c:v>
                </c:pt>
                <c:pt idx="3">
                  <c:v>Улучшить качество своей жизни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firstSliceAng val="0"/>
        <c:holeSize val="50"/>
      </c:doughnutChart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dt" idx="10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ftr" idx="11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sldNum" idx="11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4A272C4-3226-49E1-8FB2-74527E7254D9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1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12E361-383B-433D-927B-CF267B5C952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378750-29DA-44F5-AB97-6AE3EEEC95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E4CB36E-9F85-4575-A741-9CBAA7D5DB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E24C52CA-E8B6-46B7-8A88-7AECE37260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24C45B90-32A9-4C4B-AB2D-03C7285418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1A796BBD-64B9-46B9-BCA0-94C4FAA31A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BBDE52DA-FF9D-436B-9302-EA57ACF969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75940873-067C-46D5-A9A9-63319DCDA4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57F98FAF-DBAD-4EE6-9EBC-2829F6930E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8560B3CF-9D16-4EC2-A267-CE9431FB67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D0F7E2A4-1C24-42A6-911E-0BD93F704E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6530B628-CAA1-4912-BDBA-272BE8A1E5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863E3E2-D1C3-477B-A84E-5882E07B06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92222864-F3EC-4A33-8A0D-D0793F7F8EB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FFDB1997-5A60-4C57-9D67-DCD1D78992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7992DEA0-9BC5-46E9-A705-72497FE393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EE8D2299-6043-41B9-98E9-6B5B812944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D72C6290-2ED8-4B90-AF33-507DAA4D06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36A84D32-006D-412F-A5E3-5465D69FA1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36335CE5-CB7E-4FBB-A731-ACC3E142D9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E488B3C0-9FE8-443F-B700-01EA0DCEF5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64F52B2B-7D23-4460-BDFD-566E374180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AEBE1D45-1C70-4773-AD17-37FC25A321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B4482E2-694D-447C-A671-5DD3B36CAE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0333AB28-ACAE-45BC-8020-C32100F663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4F3AA458-4B94-4F9A-A15F-AD8DE86B749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85C0A203-6CC8-4A97-9D7F-1BBDC482A87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0C2C4A2A-1FF5-4401-88A3-D870B0D87E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DAD8B5C7-90EF-46D0-8903-53569ECBC1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5EA63C23-4912-459F-999C-B734C0F645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3240BA55-B77E-410D-8737-BDD2E7CED6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584D085B-FF8F-42C1-A81E-9F76679404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1D3E8094-C020-4947-A54A-61B83DD988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DB30FB0E-354F-41DD-8BEC-CC002786D5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F408AC8-3D5C-48FD-8844-34D19F20E38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5"/>
          </p:nvPr>
        </p:nvSpPr>
        <p:spPr/>
        <p:txBody>
          <a:bodyPr/>
          <a:p>
            <a:fld id="{6480A28B-B611-426C-84D5-591B758458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8"/>
          </p:nvPr>
        </p:nvSpPr>
        <p:spPr/>
        <p:txBody>
          <a:bodyPr/>
          <a:p>
            <a:fld id="{2AAA3A00-D150-433B-BCFA-2D0F046870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1"/>
          </p:nvPr>
        </p:nvSpPr>
        <p:spPr/>
        <p:txBody>
          <a:bodyPr/>
          <a:p>
            <a:fld id="{BCFD26DB-8DDB-468D-9125-380F76DBCB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4"/>
          </p:nvPr>
        </p:nvSpPr>
        <p:spPr/>
        <p:txBody>
          <a:bodyPr/>
          <a:p>
            <a:fld id="{25559887-E0B4-442D-8283-6C685C4B34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7"/>
          </p:nvPr>
        </p:nvSpPr>
        <p:spPr/>
        <p:txBody>
          <a:bodyPr/>
          <a:p>
            <a:fld id="{DAD84600-0FB3-4754-951B-102ED8150F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F486D91-E4B4-43BE-B3F6-F30B90FB1A0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824527C-D087-4D6C-88B2-D69ED25EE4A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A354461-0035-44E5-A9FE-0CCADD1025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4FB4CC4-DE4C-45F9-9A36-954385B509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643EECC-263A-4294-8A18-BFCEC8B4D9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9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0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1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2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3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307DDD7-0522-4817-8A3F-91FE0F8D974F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FABC63-C906-48C1-B76F-9321737C52CB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84651AC-227F-4DAA-80D2-EDFF5BB146B8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035CA4-6C4C-4E42-8915-D47BA1ABE455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8B4BDA-0B94-43FC-B416-A392710DEE91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4A1377B-CB4D-4859-A377-1D0496A20D3F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5E508AF-4C38-40DB-A86B-8CAA1827320A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485C1A6-575B-419B-88EA-22122880BEDA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7" name="PlaceHolder 8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PlaceHolder 8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1" name="PlaceHolder 9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E260B5-6089-4AC7-9405-8C0AC5B43FA3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2" name="PlaceHolder 10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151D9D-1A64-40D0-BE3A-EF35050A5279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266F8D-3497-4CA5-9BF3-1DD005C10BE6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12F82E-02FE-4F58-8D4B-3C8D4C2BFB7F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7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268D29-BD08-40AA-8285-2BEE005D3048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38A0A2-4FF2-4CFA-B213-935296F01C86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B7F8030-5B5C-4BF3-A947-2BE078543E0F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568BC16-7889-4E70-AAB7-AD732113E2B4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1" name="PlaceHolder 6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1A8F78C-4F22-43E5-923E-91F5FD142A06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2" name="PlaceHolder 7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ftr" idx="7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sldNum" idx="7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1218F6F-EEAA-43D7-A18B-943E33FAD5B3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dt" idx="7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3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ftr" idx="7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sldNum" idx="7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312DC9-BD10-4FD3-BA96-8AD0449EAEC7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dt" idx="7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3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ftr" idx="7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sldNum" idx="8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FC69FF-8D0D-4056-9821-7BA0772D4E81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dt" idx="8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3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ftr" idx="8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4" name="PlaceHolder 7"/>
          <p:cNvSpPr>
            <a:spLocks noGrp="1"/>
          </p:cNvSpPr>
          <p:nvPr>
            <p:ph type="sldNum" idx="8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E60237-AB8C-4D14-BDEE-E2382A60FBBB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5" name="PlaceHolder 8"/>
          <p:cNvSpPr>
            <a:spLocks noGrp="1"/>
          </p:cNvSpPr>
          <p:nvPr>
            <p:ph type="dt" idx="8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3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PlaceHolder 8"/>
          <p:cNvSpPr>
            <a:spLocks noGrp="1"/>
          </p:cNvSpPr>
          <p:nvPr>
            <p:ph type="ftr" idx="8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9" name="PlaceHolder 9"/>
          <p:cNvSpPr>
            <a:spLocks noGrp="1"/>
          </p:cNvSpPr>
          <p:nvPr>
            <p:ph type="sldNum" idx="8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BCB420-2507-48A5-8310-4DB64A69CBBF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0" name="PlaceHolder 10"/>
          <p:cNvSpPr>
            <a:spLocks noGrp="1"/>
          </p:cNvSpPr>
          <p:nvPr>
            <p:ph type="dt" idx="8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488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5213C0-8227-4151-98C7-F97530EFE74C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ftr" idx="8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ldNum" idx="8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574377-A533-45AB-80AA-3109B8E2A214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9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9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34D095F-360B-484C-9233-2D5DD7341099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dt" idx="9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3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ftr" idx="9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sldNum" idx="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971E91F-CA03-415E-815F-447AA2B5A913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dt" idx="9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3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ftr" idx="9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sldNum" idx="9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9CD61E4-7F7B-4749-8373-C1D3653FD77A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0" name="PlaceHolder 6"/>
          <p:cNvSpPr>
            <a:spLocks noGrp="1"/>
          </p:cNvSpPr>
          <p:nvPr>
            <p:ph type="dt" idx="9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3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ftr" idx="10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0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297BEB-9575-431E-983E-1270F8F1E299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dt" idx="10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3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ftr" idx="10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ldNum" idx="10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488127-9F7D-431A-A60F-AB84EED1E177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dt" idx="10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3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ftr" idx="10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7" name="PlaceHolder 6"/>
          <p:cNvSpPr>
            <a:spLocks noGrp="1"/>
          </p:cNvSpPr>
          <p:nvPr>
            <p:ph type="sldNum" idx="10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2A7256-6217-46E7-8C67-FEAE5048E38D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8" name="PlaceHolder 7"/>
          <p:cNvSpPr>
            <a:spLocks noGrp="1"/>
          </p:cNvSpPr>
          <p:nvPr>
            <p:ph type="dt" idx="10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072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C6C8047-BFBB-4E96-82B4-B60549313FAE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8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9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355F4F-2101-4390-8793-F404AAC471F0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10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6630972-14D2-48A4-B707-70C43A1937D1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66F05B-7EA5-4988-B9A6-39B7B4068561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4BFB76-CEAB-4E4D-8C9A-412C00A13BCC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37B0F54-AB1C-4913-94D4-85C7D18A616B}" type="slidenum">
              <a:rPr b="0" lang="ru-RU" sz="1200" strike="noStrike" u="none">
                <a:solidFill>
                  <a:srgbClr val="8b8b8b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21.xml"/><Relationship Id="rId8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035360" y="1819800"/>
            <a:ext cx="10589760" cy="2448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5400" strike="noStrike" u="none">
                <a:solidFill>
                  <a:srgbClr val="000000"/>
                </a:solidFill>
                <a:uFillTx/>
                <a:latin typeface="Georgia"/>
              </a:rPr>
              <a:t>ПРОЕКТ «МЕНТАЛЬНОЕ ЗДОРОВЬЕ»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0" name="Рисунок 5" descr=""/>
          <p:cNvPicPr/>
          <p:nvPr/>
        </p:nvPicPr>
        <p:blipFill>
          <a:blip r:embed="rId1"/>
          <a:stretch/>
        </p:blipFill>
        <p:spPr>
          <a:xfrm>
            <a:off x="180000" y="316800"/>
            <a:ext cx="1979640" cy="49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" name="Рисунок 7" descr=""/>
          <p:cNvPicPr/>
          <p:nvPr/>
        </p:nvPicPr>
        <p:blipFill>
          <a:blip r:embed="rId2"/>
          <a:stretch/>
        </p:blipFill>
        <p:spPr>
          <a:xfrm>
            <a:off x="10440000" y="160200"/>
            <a:ext cx="1619640" cy="63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" name="Объект 8"/>
          <p:cNvGraphicFramePr/>
          <p:nvPr/>
        </p:nvGraphicFramePr>
        <p:xfrm>
          <a:off x="220680" y="1010520"/>
          <a:ext cx="5563440" cy="489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33" name="PlaceHolder 1"/>
          <p:cNvSpPr>
            <a:spLocks noGrp="1"/>
          </p:cNvSpPr>
          <p:nvPr>
            <p:ph/>
          </p:nvPr>
        </p:nvSpPr>
        <p:spPr>
          <a:xfrm>
            <a:off x="6216480" y="965160"/>
            <a:ext cx="5563440" cy="498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В современном обществе всё больше внимания уделяется ментальному здоровью, и это не случайно.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Согласно определению ВОЗ, психическое здоровье — это «состояние благополучия, в котором человек реализует свои способности, может справляться с обычными жизненными стрессами, работать продуктивно и плодотворно».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Забота о ментальном здоровье – это не признак слабости, а проявление ответственности перед собой и своими близкими. Это инвестиция в качество жизни, которая позволяет более эффективно справляться с повседневными задачами и достигать личных целей.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4" name="Рисунок 1" descr=""/>
          <p:cNvPicPr/>
          <p:nvPr/>
        </p:nvPicPr>
        <p:blipFill>
          <a:blip r:embed="rId2"/>
          <a:stretch/>
        </p:blipFill>
        <p:spPr>
          <a:xfrm>
            <a:off x="180000" y="317160"/>
            <a:ext cx="1979640" cy="49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5" name="Рисунок 2" descr=""/>
          <p:cNvPicPr/>
          <p:nvPr/>
        </p:nvPicPr>
        <p:blipFill>
          <a:blip r:embed="rId3"/>
          <a:stretch/>
        </p:blipFill>
        <p:spPr>
          <a:xfrm>
            <a:off x="10440000" y="160200"/>
            <a:ext cx="1619640" cy="63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0" y="1100880"/>
            <a:ext cx="1174428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2500" lnSpcReduction="9999"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Georgia"/>
              </a:rPr>
              <a:t>Важно понимать, что ментальное здоровье тесно связано с физическим. Психосоматические расстройства могут проявляться в виде различных физических симптомов: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371880" y="2646720"/>
            <a:ext cx="11026440" cy="339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libri"/>
              </a:rPr>
              <a:t>•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Желудочно-кишечные проблемы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	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Кожные заболевания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	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Респираторные нарушения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	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Эндокринные расстройства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	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Georgia"/>
              </a:rPr>
              <a:t>Проблемы с сердечно-сосудистой системой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8" name="Рисунок 4" descr=""/>
          <p:cNvPicPr/>
          <p:nvPr/>
        </p:nvPicPr>
        <p:blipFill>
          <a:blip r:embed="rId1"/>
          <a:stretch/>
        </p:blipFill>
        <p:spPr>
          <a:xfrm>
            <a:off x="7252560" y="2646720"/>
            <a:ext cx="4491720" cy="299412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339" name="Рисунок 12" descr=""/>
          <p:cNvPicPr/>
          <p:nvPr/>
        </p:nvPicPr>
        <p:blipFill>
          <a:blip r:embed="rId2"/>
          <a:stretch/>
        </p:blipFill>
        <p:spPr>
          <a:xfrm>
            <a:off x="10440000" y="160200"/>
            <a:ext cx="1619640" cy="63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0" name="Рисунок 11" descr=""/>
          <p:cNvPicPr/>
          <p:nvPr/>
        </p:nvPicPr>
        <p:blipFill>
          <a:blip r:embed="rId3"/>
          <a:stretch/>
        </p:blipFill>
        <p:spPr>
          <a:xfrm>
            <a:off x="180360" y="317160"/>
            <a:ext cx="1979640" cy="493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91880" y="930240"/>
            <a:ext cx="1156680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Georgia"/>
              </a:rPr>
              <a:t>Чему способствует забота о своем ментальном здоровье: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346320" y="2589120"/>
            <a:ext cx="5373360" cy="466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Поддержание психического здоровья.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Улучшение качества жизни.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Эффективное управление эмоциями.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6613920" y="2589120"/>
            <a:ext cx="5373360" cy="466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Сопротивление информационному шуму.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Развитие самосознания и самореализации.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•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Повышение производительности.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4" name="Рисунок 13" descr=""/>
          <p:cNvPicPr/>
          <p:nvPr/>
        </p:nvPicPr>
        <p:blipFill>
          <a:blip r:embed="rId1"/>
          <a:stretch/>
        </p:blipFill>
        <p:spPr>
          <a:xfrm>
            <a:off x="165600" y="324000"/>
            <a:ext cx="1814400" cy="45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Рисунок 16" descr=""/>
          <p:cNvPicPr/>
          <p:nvPr/>
        </p:nvPicPr>
        <p:blipFill>
          <a:blip r:embed="rId2"/>
          <a:stretch/>
        </p:blipFill>
        <p:spPr>
          <a:xfrm>
            <a:off x="10440000" y="160200"/>
            <a:ext cx="1619640" cy="63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Рисунок 6" descr=""/>
          <p:cNvPicPr/>
          <p:nvPr/>
        </p:nvPicPr>
        <p:blipFill>
          <a:blip r:embed="rId1"/>
          <a:stretch/>
        </p:blipFill>
        <p:spPr>
          <a:xfrm>
            <a:off x="101880" y="578520"/>
            <a:ext cx="2937960" cy="210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7" name="PlaceHolder 1"/>
          <p:cNvSpPr>
            <a:spLocks noGrp="1"/>
          </p:cNvSpPr>
          <p:nvPr>
            <p:ph/>
          </p:nvPr>
        </p:nvSpPr>
        <p:spPr>
          <a:xfrm>
            <a:off x="195480" y="161280"/>
            <a:ext cx="5689800" cy="590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Georgia"/>
              </a:rPr>
              <a:t>Мастер-класс по выгоранию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Georgia"/>
              </a:rPr>
              <a:t>Лекция о стрессе и соматических заболеваниях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6581160" y="161280"/>
            <a:ext cx="5414760" cy="61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Georgia"/>
              </a:rPr>
              <a:t>Лекция о когнитивных искажениях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9" name="Рисунок 5" descr=""/>
          <p:cNvPicPr/>
          <p:nvPr/>
        </p:nvPicPr>
        <p:blipFill>
          <a:blip r:embed="rId2"/>
          <a:stretch/>
        </p:blipFill>
        <p:spPr>
          <a:xfrm>
            <a:off x="2500200" y="1338480"/>
            <a:ext cx="3384720" cy="23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0" name="Рисунок 7" descr=""/>
          <p:cNvPicPr/>
          <p:nvPr/>
        </p:nvPicPr>
        <p:blipFill>
          <a:blip r:embed="rId3"/>
          <a:stretch/>
        </p:blipFill>
        <p:spPr>
          <a:xfrm>
            <a:off x="0" y="4360320"/>
            <a:ext cx="3384720" cy="1914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1" name="Рисунок 8" descr=""/>
          <p:cNvPicPr/>
          <p:nvPr/>
        </p:nvPicPr>
        <p:blipFill>
          <a:blip r:embed="rId4"/>
          <a:stretch/>
        </p:blipFill>
        <p:spPr>
          <a:xfrm>
            <a:off x="3256200" y="4942800"/>
            <a:ext cx="3453840" cy="1914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2" name="Рисунок 9" descr=""/>
          <p:cNvPicPr/>
          <p:nvPr/>
        </p:nvPicPr>
        <p:blipFill>
          <a:blip r:embed="rId5"/>
          <a:stretch/>
        </p:blipFill>
        <p:spPr>
          <a:xfrm>
            <a:off x="6710760" y="1036440"/>
            <a:ext cx="3646800" cy="220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3" name="Рисунок 10" descr=""/>
          <p:cNvPicPr/>
          <p:nvPr/>
        </p:nvPicPr>
        <p:blipFill>
          <a:blip r:embed="rId6"/>
          <a:stretch/>
        </p:blipFill>
        <p:spPr>
          <a:xfrm>
            <a:off x="8636040" y="2369160"/>
            <a:ext cx="3453120" cy="2118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/>
          </p:nvPr>
        </p:nvSpPr>
        <p:spPr>
          <a:xfrm>
            <a:off x="417240" y="506160"/>
            <a:ext cx="11353680" cy="567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Georgia"/>
              </a:rPr>
              <a:t>Проект был создан и стартовал в 2025 году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Georgia"/>
              </a:rPr>
              <a:t>Целевая аудитория: трудоспособное население от 15 до 70 лет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Georgia"/>
              </a:rPr>
              <a:t>Для проведения необходимо: аудитория с медиа, ручки для заполнения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Georgia"/>
              </a:rPr>
              <a:t>тестов, компьютер, раздаточный материал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5" name="Рисунок 7" descr=""/>
          <p:cNvPicPr/>
          <p:nvPr/>
        </p:nvPicPr>
        <p:blipFill>
          <a:blip r:embed="rId1"/>
          <a:stretch/>
        </p:blipFill>
        <p:spPr>
          <a:xfrm>
            <a:off x="7428960" y="239760"/>
            <a:ext cx="2664000" cy="355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6" name="Рисунок 9" descr=""/>
          <p:cNvPicPr/>
          <p:nvPr/>
        </p:nvPicPr>
        <p:blipFill>
          <a:blip r:embed="rId2"/>
          <a:stretch/>
        </p:blipFill>
        <p:spPr>
          <a:xfrm>
            <a:off x="7631280" y="3792600"/>
            <a:ext cx="4110120" cy="273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7" name="Рисунок 3" descr=""/>
          <p:cNvPicPr/>
          <p:nvPr/>
        </p:nvPicPr>
        <p:blipFill>
          <a:blip r:embed="rId3"/>
          <a:stretch/>
        </p:blipFill>
        <p:spPr>
          <a:xfrm>
            <a:off x="165600" y="360000"/>
            <a:ext cx="1814400" cy="45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8" name="Рисунок 17" descr=""/>
          <p:cNvPicPr/>
          <p:nvPr/>
        </p:nvPicPr>
        <p:blipFill>
          <a:blip r:embed="rId4"/>
          <a:stretch/>
        </p:blipFill>
        <p:spPr>
          <a:xfrm>
            <a:off x="10440000" y="160200"/>
            <a:ext cx="1619640" cy="63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/>
          </p:nvPr>
        </p:nvSpPr>
        <p:spPr>
          <a:xfrm>
            <a:off x="5956920" y="1704600"/>
            <a:ext cx="5987160" cy="482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Ожидаемый результат: научиться справляться с повседневными жизненными стрессами и задачами, профилактика и углубление знаний о таких понятиях, как стресс, профессиональное выгорание и тд.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0" name="Рисунок 8" descr=""/>
          <p:cNvPicPr/>
          <p:nvPr/>
        </p:nvPicPr>
        <p:blipFill>
          <a:blip r:embed="rId1"/>
          <a:stretch/>
        </p:blipFill>
        <p:spPr>
          <a:xfrm>
            <a:off x="160200" y="1544760"/>
            <a:ext cx="5352480" cy="356796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361" name="Рисунок 14" descr=""/>
          <p:cNvPicPr/>
          <p:nvPr/>
        </p:nvPicPr>
        <p:blipFill>
          <a:blip r:embed="rId2"/>
          <a:stretch/>
        </p:blipFill>
        <p:spPr>
          <a:xfrm>
            <a:off x="165600" y="360000"/>
            <a:ext cx="1814400" cy="45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037880" y="2476800"/>
            <a:ext cx="10514880" cy="7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Georgia"/>
              </a:rPr>
              <a:t>За 2025 год было проведено 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904680" y="3621960"/>
            <a:ext cx="10648080" cy="330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Georgia"/>
              </a:rPr>
              <a:t>10 лекций для сотрудников с охватом более 700 человек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4" name="Рисунок 15" descr=""/>
          <p:cNvPicPr/>
          <p:nvPr/>
        </p:nvPicPr>
        <p:blipFill>
          <a:blip r:embed="rId1"/>
          <a:stretch/>
        </p:blipFill>
        <p:spPr>
          <a:xfrm>
            <a:off x="165600" y="360000"/>
            <a:ext cx="1814400" cy="45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Application>LibreOffice/24.8.5.2$Linux_X86_64 LibreOffice_project/480$Build-2</Application>
  <AppVersion>15.0000</AppVersion>
  <Words>273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2026-01-27T06:12:36Z</dcterms:created>
  <dc:creator>Карина Аникина</dc:creator>
  <dc:description/>
  <dc:language>ru-RU</dc:language>
  <cp:lastModifiedBy/>
  <dcterms:modified xsi:type="dcterms:W3CDTF">2026-03-11T15:44:04Z</dcterms:modified>
  <cp:revision>23</cp:revision>
  <dc:subject/>
  <dc:title>ПРОЕКТ «МЕНТАЛЬНОЕ ЗДОРОВЬЕ»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8</vt:i4>
  </property>
</Properties>
</file>