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1" r:id="rId1"/>
  </p:sldMasterIdLst>
  <p:sldIdLst>
    <p:sldId id="279" r:id="rId2"/>
    <p:sldId id="257" r:id="rId3"/>
    <p:sldId id="258" r:id="rId4"/>
    <p:sldId id="259" r:id="rId5"/>
    <p:sldId id="264" r:id="rId6"/>
    <p:sldId id="260" r:id="rId7"/>
    <p:sldId id="266" r:id="rId8"/>
    <p:sldId id="268" r:id="rId9"/>
    <p:sldId id="265" r:id="rId10"/>
    <p:sldId id="271" r:id="rId11"/>
    <p:sldId id="273" r:id="rId12"/>
    <p:sldId id="275" r:id="rId13"/>
    <p:sldId id="276" r:id="rId14"/>
    <p:sldId id="278" r:id="rId1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3" d="100"/>
          <a:sy n="73" d="100"/>
        </p:scale>
        <p:origin x="380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accent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9980" y="882376"/>
            <a:ext cx="9966960" cy="2926080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7200" b="1" cap="all" baseline="0">
                <a:solidFill>
                  <a:srgbClr val="FFFFFF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09530" y="3869634"/>
            <a:ext cx="8767860" cy="1388165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AA1BAB85-C8B7-4BA8-B65F-B0C29B21DACB}" type="datetimeFigureOut">
              <a:rPr lang="ru-RU" smtClean="0"/>
              <a:t>12.04.2025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D88EA154-C2EF-4024-AA1B-3678F0DFD37E}" type="slidenum">
              <a:rPr lang="ru-RU" smtClean="0"/>
              <a:t>‹#›</a:t>
            </a:fld>
            <a:endParaRPr lang="ru-RU"/>
          </a:p>
        </p:txBody>
      </p:sp>
      <p:cxnSp>
        <p:nvCxnSpPr>
          <p:cNvPr id="8" name="Straight Connector 7"/>
          <p:cNvCxnSpPr/>
          <p:nvPr/>
        </p:nvCxnSpPr>
        <p:spPr>
          <a:xfrm>
            <a:off x="1978660" y="3733800"/>
            <a:ext cx="8229601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137235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1BAB85-C8B7-4BA8-B65F-B0C29B21DACB}" type="datetimeFigureOut">
              <a:rPr lang="ru-RU" smtClean="0"/>
              <a:t>12.04.2025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8EA154-C2EF-4024-AA1B-3678F0DFD37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622958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762000"/>
            <a:ext cx="2324100" cy="541020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762000"/>
            <a:ext cx="7429500" cy="541020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1BAB85-C8B7-4BA8-B65F-B0C29B21DACB}" type="datetimeFigureOut">
              <a:rPr lang="ru-RU" smtClean="0"/>
              <a:t>12.04.2025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8EA154-C2EF-4024-AA1B-3678F0DFD37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24776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1BAB85-C8B7-4BA8-B65F-B0C29B21DACB}" type="datetimeFigureOut">
              <a:rPr lang="ru-RU" smtClean="0"/>
              <a:t>12.04.2025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8EA154-C2EF-4024-AA1B-3678F0DFD37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11457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6424" y="1173575"/>
            <a:ext cx="9966960" cy="2926080"/>
          </a:xfrm>
        </p:spPr>
        <p:txBody>
          <a:bodyPr anchor="b">
            <a:noAutofit/>
          </a:bodyPr>
          <a:lstStyle>
            <a:lvl1pPr algn="ctr">
              <a:lnSpc>
                <a:spcPct val="85000"/>
              </a:lnSpc>
              <a:defRPr sz="7200" b="0" cap="all" baseline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09928" y="4154520"/>
            <a:ext cx="8769096" cy="1363806"/>
          </a:xfrm>
        </p:spPr>
        <p:txBody>
          <a:bodyPr anchor="t">
            <a:normAutofit/>
          </a:bodyPr>
          <a:lstStyle>
            <a:lvl1pPr marL="0" indent="0" algn="ctr">
              <a:buNone/>
              <a:defRPr sz="220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1BAB85-C8B7-4BA8-B65F-B0C29B21DACB}" type="datetimeFigureOut">
              <a:rPr lang="ru-RU" smtClean="0"/>
              <a:t>12.04.2025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8EA154-C2EF-4024-AA1B-3678F0DFD37E}" type="slidenum">
              <a:rPr lang="ru-RU" smtClean="0"/>
              <a:t>‹#›</a:t>
            </a:fld>
            <a:endParaRPr lang="ru-RU"/>
          </a:p>
        </p:txBody>
      </p:sp>
      <p:cxnSp>
        <p:nvCxnSpPr>
          <p:cNvPr id="7" name="Straight Connector 6"/>
          <p:cNvCxnSpPr/>
          <p:nvPr/>
        </p:nvCxnSpPr>
        <p:spPr>
          <a:xfrm>
            <a:off x="1981200" y="4020408"/>
            <a:ext cx="822960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826003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3000" y="2057399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67612" y="2057400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1BAB85-C8B7-4BA8-B65F-B0C29B21DACB}" type="datetimeFigureOut">
              <a:rPr lang="ru-RU" smtClean="0"/>
              <a:t>12.04.2025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8EA154-C2EF-4024-AA1B-3678F0DFD37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486260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01511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3000" y="2721483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69173" y="1999032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69173" y="2719322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1BAB85-C8B7-4BA8-B65F-B0C29B21DACB}" type="datetimeFigureOut">
              <a:rPr lang="ru-RU" smtClean="0"/>
              <a:t>12.04.2025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8EA154-C2EF-4024-AA1B-3678F0DFD37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71308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1BAB85-C8B7-4BA8-B65F-B0C29B21DACB}" type="datetimeFigureOut">
              <a:rPr lang="ru-RU" smtClean="0"/>
              <a:t>12.04.2025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8EA154-C2EF-4024-AA1B-3678F0DFD37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743856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1BAB85-C8B7-4BA8-B65F-B0C29B21DACB}" type="datetimeFigureOut">
              <a:rPr lang="ru-RU" smtClean="0"/>
              <a:t>12.04.2025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8EA154-C2EF-4024-AA1B-3678F0DFD37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988200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52159" y="1097280"/>
            <a:ext cx="5212080" cy="46634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301752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1BAB85-C8B7-4BA8-B65F-B0C29B21DACB}" type="datetimeFigureOut">
              <a:rPr lang="ru-RU" smtClean="0"/>
              <a:t>12.04.2025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8EA154-C2EF-4024-AA1B-3678F0DFD37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94301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413248" y="1069847"/>
            <a:ext cx="6099048" cy="4800600"/>
          </a:xfrm>
        </p:spPr>
        <p:txBody>
          <a:bodyPr lIns="274320" tIns="182880" anchor="t"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288036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1BAB85-C8B7-4BA8-B65F-B0C29B21DACB}" type="datetimeFigureOut">
              <a:rPr lang="ru-RU" smtClean="0"/>
              <a:t>12.04.2025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8EA154-C2EF-4024-AA1B-3678F0DFD37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266067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57400"/>
            <a:ext cx="9872871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42996" y="6223828"/>
            <a:ext cx="23290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1"/>
                </a:solidFill>
              </a:defRPr>
            </a:lvl1pPr>
          </a:lstStyle>
          <a:p>
            <a:fld id="{AA1BAB85-C8B7-4BA8-B65F-B0C29B21DACB}" type="datetimeFigureOut">
              <a:rPr lang="ru-RU" smtClean="0"/>
              <a:t>12.04.2025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49148" y="6223828"/>
            <a:ext cx="47177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29530" y="6223828"/>
            <a:ext cx="17062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fld id="{D88EA154-C2EF-4024-AA1B-3678F0DFD37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917826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2" r:id="rId1"/>
    <p:sldLayoutId id="2147483703" r:id="rId2"/>
    <p:sldLayoutId id="2147483704" r:id="rId3"/>
    <p:sldLayoutId id="2147483705" r:id="rId4"/>
    <p:sldLayoutId id="2147483706" r:id="rId5"/>
    <p:sldLayoutId id="2147483707" r:id="rId6"/>
    <p:sldLayoutId id="2147483708" r:id="rId7"/>
    <p:sldLayoutId id="2147483709" r:id="rId8"/>
    <p:sldLayoutId id="2147483710" r:id="rId9"/>
    <p:sldLayoutId id="2147483711" r:id="rId10"/>
    <p:sldLayoutId id="2147483712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182880" algn="l" defTabSz="914400" rtl="0" eaLnBrk="1" latinLnBrk="0" hangingPunct="1">
        <a:lnSpc>
          <a:spcPct val="90000"/>
        </a:lnSpc>
        <a:spcBef>
          <a:spcPts val="1400"/>
        </a:spcBef>
        <a:buClr>
          <a:schemeClr val="accent1"/>
        </a:buClr>
        <a:buSzPct val="80000"/>
        <a:buFont typeface="Corbel" pitchFamily="34" charset="0"/>
        <a:buChar char="•"/>
        <a:defRPr sz="22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20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8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audio" Target="../media/audio1.wav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233" y="621507"/>
            <a:ext cx="4002632" cy="5336842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4584923" y="702215"/>
            <a:ext cx="6096000" cy="1631216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3200" b="1" dirty="0"/>
              <a:t>Проект  </a:t>
            </a:r>
            <a:br>
              <a:rPr lang="ru-RU" sz="3200" b="1" dirty="0"/>
            </a:br>
            <a:r>
              <a:rPr lang="ru-RU" sz="4000" b="1" dirty="0"/>
              <a:t>«</a:t>
            </a:r>
            <a:r>
              <a:rPr lang="ru-RU" sz="4000" b="1" dirty="0" err="1"/>
              <a:t>АэроАпиТерапия</a:t>
            </a:r>
            <a:r>
              <a:rPr lang="ru-RU" sz="4000" b="1" dirty="0"/>
              <a:t>»  </a:t>
            </a:r>
            <a:br>
              <a:rPr lang="ru-RU" b="1" dirty="0"/>
            </a:br>
            <a:endParaRPr lang="ru-RU" sz="28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4466493" y="2572807"/>
            <a:ext cx="6096000" cy="338554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800" b="1" dirty="0" err="1"/>
              <a:t>Подлесная</a:t>
            </a:r>
            <a:r>
              <a:rPr lang="ru-RU" sz="2800" b="1" dirty="0"/>
              <a:t> Елена Владимировна. </a:t>
            </a:r>
          </a:p>
          <a:p>
            <a:endParaRPr lang="ru-RU" dirty="0"/>
          </a:p>
          <a:p>
            <a:r>
              <a:rPr lang="ru-RU" sz="2400" dirty="0"/>
              <a:t>-Специалист в области сенсорного                            определения качества мёда                                                                (</a:t>
            </a:r>
            <a:r>
              <a:rPr lang="ru-RU" sz="2400" b="1" dirty="0">
                <a:solidFill>
                  <a:srgbClr val="00B050"/>
                </a:solidFill>
              </a:rPr>
              <a:t>медовый </a:t>
            </a:r>
            <a:r>
              <a:rPr lang="ru-RU" sz="2400" b="1" dirty="0" err="1">
                <a:solidFill>
                  <a:srgbClr val="00B050"/>
                </a:solidFill>
              </a:rPr>
              <a:t>сомелье</a:t>
            </a:r>
            <a:r>
              <a:rPr lang="ru-RU" sz="2400" dirty="0"/>
              <a:t>),</a:t>
            </a:r>
          </a:p>
          <a:p>
            <a:pPr>
              <a:buFontTx/>
              <a:buChar char="-"/>
            </a:pPr>
            <a:r>
              <a:rPr lang="ru-RU" sz="2400" dirty="0"/>
              <a:t>Предприниматель,</a:t>
            </a:r>
          </a:p>
          <a:p>
            <a:pPr>
              <a:buFontTx/>
              <a:buChar char="-"/>
            </a:pPr>
            <a:r>
              <a:rPr lang="ru-RU" sz="2400" dirty="0"/>
              <a:t>Организатор международного                                     конгресса и конкурса                                                                                 мёда «</a:t>
            </a:r>
            <a:r>
              <a:rPr lang="ru-RU" sz="2400" dirty="0">
                <a:solidFill>
                  <a:srgbClr val="00B050"/>
                </a:solidFill>
              </a:rPr>
              <a:t>Пчела и человек 2025</a:t>
            </a:r>
            <a:r>
              <a:rPr lang="ru-RU" sz="2400" dirty="0"/>
              <a:t>».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3703" y="3783083"/>
            <a:ext cx="2741193" cy="27411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77573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24232" y="521110"/>
            <a:ext cx="9950245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latin typeface="Gilroy"/>
              </a:rPr>
              <a:t>Сон от 1 часа до 1 недели помогает при:</a:t>
            </a:r>
          </a:p>
          <a:p>
            <a:pPr algn="ctr"/>
            <a:endParaRPr lang="ru-RU" sz="2400" b="1" dirty="0">
              <a:latin typeface="Gilroy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ru-RU" sz="2400" dirty="0">
                <a:latin typeface="Gilroy"/>
              </a:rPr>
              <a:t> Высокой эмоциональной нагрузке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2400" dirty="0">
                <a:latin typeface="Gilroy"/>
              </a:rPr>
              <a:t> Стрессе, депрессии, бессоннице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2400" dirty="0">
                <a:latin typeface="Gilroy"/>
              </a:rPr>
              <a:t> Панических атаках  и апатии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2400" dirty="0">
                <a:latin typeface="Gilroy"/>
              </a:rPr>
              <a:t> Похмельном синдроме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2400" dirty="0">
                <a:latin typeface="Gilroy"/>
              </a:rPr>
              <a:t> Пониженной   работоспособности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2400" dirty="0">
                <a:latin typeface="Gilroy"/>
              </a:rPr>
              <a:t> Повышенной  утомляемости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2400" dirty="0">
                <a:latin typeface="Gilroy"/>
              </a:rPr>
              <a:t> Синдроме хронической  усталости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5329" y="2620297"/>
            <a:ext cx="5928850" cy="3705532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700B51CC-245C-4089-A7FF-B58F69CCD93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3176" y="287357"/>
            <a:ext cx="1528400" cy="7949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016068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619432" y="244014"/>
            <a:ext cx="6695769" cy="51706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anose="020B0604020202020204" pitchFamily="34" charset="0"/>
              <a:buChar char="•"/>
            </a:pPr>
            <a:endParaRPr lang="ru-RU" dirty="0">
              <a:solidFill>
                <a:srgbClr val="29211D"/>
              </a:solidFill>
              <a:latin typeface="Gilroy"/>
            </a:endParaRPr>
          </a:p>
          <a:p>
            <a:pPr algn="ctr"/>
            <a:r>
              <a:rPr lang="ru-RU" sz="2800" b="1" dirty="0">
                <a:latin typeface="Gilroy"/>
              </a:rPr>
              <a:t>Регулярный сон от 1 недели до 3 месяцев помогает при:</a:t>
            </a:r>
          </a:p>
          <a:p>
            <a:pPr algn="ctr"/>
            <a:endParaRPr lang="ru-RU" sz="2400" b="1" dirty="0">
              <a:latin typeface="Gilroy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ru-RU" sz="2000" b="1" dirty="0">
                <a:latin typeface="Gilroy"/>
              </a:rPr>
              <a:t> Легочных и сердечных болезнях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2000" b="1" dirty="0">
                <a:latin typeface="Gilroy"/>
              </a:rPr>
              <a:t> Снижении потенции у мужчин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2000" b="1" dirty="0">
                <a:latin typeface="Gilroy"/>
              </a:rPr>
              <a:t> Гормональных изменениях как у мужчин, так и у женщин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2000" b="1" dirty="0">
                <a:latin typeface="Gilroy"/>
              </a:rPr>
              <a:t> Атеросклерозе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2000" b="1" dirty="0">
                <a:latin typeface="Gilroy"/>
              </a:rPr>
              <a:t> Сильных депрессиях с суицидальными мыслями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2000" b="1" dirty="0">
                <a:latin typeface="Gilroy"/>
              </a:rPr>
              <a:t> Как профилактика и восстановление после инфаркта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2000" b="1" dirty="0">
                <a:latin typeface="Gilroy"/>
              </a:rPr>
              <a:t> Реабилитации  после операций.</a:t>
            </a:r>
          </a:p>
          <a:p>
            <a:pPr>
              <a:buFont typeface="Arial" panose="020B0604020202020204" pitchFamily="34" charset="0"/>
              <a:buChar char="•"/>
            </a:pPr>
            <a:endParaRPr lang="ru-RU" b="1" dirty="0">
              <a:latin typeface="Gilroy"/>
            </a:endParaRPr>
          </a:p>
          <a:p>
            <a:pPr>
              <a:buFont typeface="Arial" panose="020B0604020202020204" pitchFamily="34" charset="0"/>
              <a:buChar char="•"/>
            </a:pPr>
            <a:endParaRPr lang="ru-RU" b="1" dirty="0">
              <a:latin typeface="Gilroy"/>
            </a:endParaRPr>
          </a:p>
          <a:p>
            <a:pPr>
              <a:buFont typeface="Arial" panose="020B0604020202020204" pitchFamily="34" charset="0"/>
              <a:buChar char="•"/>
            </a:pPr>
            <a:endParaRPr lang="ru-RU" b="1" dirty="0">
              <a:latin typeface="Gilroy"/>
            </a:endParaRPr>
          </a:p>
          <a:p>
            <a:pPr>
              <a:buFont typeface="Arial" panose="020B0604020202020204" pitchFamily="34" charset="0"/>
              <a:buChar char="•"/>
            </a:pPr>
            <a:endParaRPr lang="ru-RU" dirty="0">
              <a:solidFill>
                <a:srgbClr val="29211D"/>
              </a:solidFill>
              <a:latin typeface="Gilroy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34298" y="5226443"/>
            <a:ext cx="1175938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Gilroy"/>
              </a:rPr>
              <a:t>При тяжелых заболеваниях таких как  болезнь </a:t>
            </a:r>
            <a:r>
              <a:rPr lang="ru-RU" b="1" dirty="0" err="1">
                <a:latin typeface="Gilroy"/>
              </a:rPr>
              <a:t>Алцгеймера</a:t>
            </a:r>
            <a:r>
              <a:rPr lang="ru-RU" dirty="0">
                <a:latin typeface="Gilroy"/>
              </a:rPr>
              <a:t>, </a:t>
            </a:r>
            <a:r>
              <a:rPr lang="ru-RU" b="1" dirty="0">
                <a:latin typeface="Gilroy"/>
              </a:rPr>
              <a:t>Паркинсона</a:t>
            </a:r>
            <a:r>
              <a:rPr lang="ru-RU" dirty="0">
                <a:latin typeface="Gilroy"/>
              </a:rPr>
              <a:t>, </a:t>
            </a:r>
            <a:r>
              <a:rPr lang="ru-RU" b="1" dirty="0">
                <a:latin typeface="Gilroy"/>
              </a:rPr>
              <a:t>онкологии и т.д</a:t>
            </a:r>
            <a:r>
              <a:rPr lang="ru-RU" dirty="0">
                <a:latin typeface="Gilroy"/>
              </a:rPr>
              <a:t>. сон на пчелах может привести к существенному облегчению состояния, но нужно рассматривать это только как возможное  дополнение к лечению назначенному врачом.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5163" y="920702"/>
            <a:ext cx="4918515" cy="2776228"/>
          </a:xfrm>
          <a:prstGeom prst="rect">
            <a:avLst/>
          </a:prstGeom>
        </p:spPr>
      </p:pic>
      <p:pic>
        <p:nvPicPr>
          <p:cNvPr id="6" name="Picture 3">
            <a:extLst>
              <a:ext uri="{FF2B5EF4-FFF2-40B4-BE49-F238E27FC236}">
                <a16:creationId xmlns:a16="http://schemas.microsoft.com/office/drawing/2014/main" id="{1E63582B-B69E-4834-9651-D94E116C6B8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10947" y="5844862"/>
            <a:ext cx="1425678" cy="741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806951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2000" b="1" dirty="0" err="1">
                <a:solidFill>
                  <a:schemeClr val="bg1"/>
                </a:solidFill>
              </a:rPr>
              <a:t>АэроАпиТерапия</a:t>
            </a:r>
            <a:r>
              <a:rPr lang="ru-RU" sz="2000" b="1" dirty="0">
                <a:solidFill>
                  <a:schemeClr val="bg1"/>
                </a:solidFill>
              </a:rPr>
              <a:t> - это новое </a:t>
            </a:r>
            <a:r>
              <a:rPr lang="ru-RU" b="1" dirty="0">
                <a:solidFill>
                  <a:schemeClr val="bg1"/>
                </a:solidFill>
              </a:rPr>
              <a:t>и эффективное направление в официальной медицине.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19248" y="4824549"/>
            <a:ext cx="11031584" cy="3372393"/>
          </a:xfrm>
        </p:spPr>
        <p:txBody>
          <a:bodyPr>
            <a:noAutofit/>
          </a:bodyPr>
          <a:lstStyle/>
          <a:p>
            <a:pPr algn="ctr"/>
            <a:r>
              <a:rPr lang="ru-RU" sz="2400" dirty="0">
                <a:solidFill>
                  <a:schemeClr val="tx1"/>
                </a:solidFill>
              </a:rPr>
              <a:t>«</a:t>
            </a:r>
            <a:r>
              <a:rPr lang="ru-RU" sz="2400" b="1" dirty="0" err="1">
                <a:solidFill>
                  <a:schemeClr val="tx1"/>
                </a:solidFill>
              </a:rPr>
              <a:t>АэроАпиТерапия</a:t>
            </a:r>
            <a:r>
              <a:rPr lang="ru-RU" sz="2400" dirty="0">
                <a:solidFill>
                  <a:schemeClr val="tx1"/>
                </a:solidFill>
              </a:rPr>
              <a:t>»- это новое и эффективное направление в официальной медицине.  </a:t>
            </a:r>
          </a:p>
          <a:p>
            <a:pPr algn="ctr"/>
            <a:r>
              <a:rPr lang="ru-RU" sz="2400" dirty="0">
                <a:solidFill>
                  <a:schemeClr val="tx1"/>
                </a:solidFill>
              </a:rPr>
              <a:t>Строительство комплекса </a:t>
            </a:r>
            <a:r>
              <a:rPr lang="ru-RU" sz="2400" dirty="0" err="1">
                <a:solidFill>
                  <a:schemeClr val="tx1"/>
                </a:solidFill>
              </a:rPr>
              <a:t>апидомиков</a:t>
            </a:r>
            <a:r>
              <a:rPr lang="ru-RU" sz="2400" dirty="0">
                <a:solidFill>
                  <a:schemeClr val="tx1"/>
                </a:solidFill>
              </a:rPr>
              <a:t> не требует больших затрат, но при этом это простой и экологичный метод оздоровления. </a:t>
            </a:r>
          </a:p>
        </p:txBody>
      </p:sp>
      <p:pic>
        <p:nvPicPr>
          <p:cNvPr id="7" name="Рисунок 6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773" b="19773"/>
          <a:stretch>
            <a:fillRect/>
          </a:stretch>
        </p:blipFill>
        <p:spPr>
          <a:xfrm>
            <a:off x="777784" y="217340"/>
            <a:ext cx="10636432" cy="4607209"/>
          </a:xfrm>
        </p:spPr>
      </p:pic>
    </p:spTree>
    <p:extLst>
      <p:ext uri="{BB962C8B-B14F-4D97-AF65-F5344CB8AC3E}">
        <p14:creationId xmlns:p14="http://schemas.microsoft.com/office/powerpoint/2010/main" val="368830255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BF822215-4661-4FDE-B0A3-D5F6362E542A}"/>
              </a:ext>
            </a:extLst>
          </p:cNvPr>
          <p:cNvSpPr/>
          <p:nvPr/>
        </p:nvSpPr>
        <p:spPr>
          <a:xfrm>
            <a:off x="2878577" y="555172"/>
            <a:ext cx="7312515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400" dirty="0">
                <a:solidFill>
                  <a:srgbClr val="333333"/>
                </a:solidFill>
                <a:latin typeface="YS Text"/>
              </a:rPr>
              <a:t>Да, </a:t>
            </a:r>
            <a:r>
              <a:rPr lang="ru-RU" sz="2400" dirty="0" err="1">
                <a:solidFill>
                  <a:srgbClr val="333333"/>
                </a:solidFill>
                <a:latin typeface="YS Text"/>
              </a:rPr>
              <a:t>апидомики</a:t>
            </a:r>
            <a:r>
              <a:rPr lang="ru-RU" sz="2400" dirty="0">
                <a:solidFill>
                  <a:srgbClr val="333333"/>
                </a:solidFill>
                <a:latin typeface="YS Text"/>
              </a:rPr>
              <a:t> — </a:t>
            </a:r>
            <a:r>
              <a:rPr lang="ru-RU" sz="2400" b="1" dirty="0">
                <a:solidFill>
                  <a:srgbClr val="333333"/>
                </a:solidFill>
                <a:latin typeface="YS Text"/>
              </a:rPr>
              <a:t>сезонные</a:t>
            </a:r>
            <a:r>
              <a:rPr lang="ru-RU" sz="2400" dirty="0">
                <a:solidFill>
                  <a:srgbClr val="333333"/>
                </a:solidFill>
                <a:latin typeface="YS Text"/>
              </a:rPr>
              <a:t> сооружения. </a:t>
            </a:r>
          </a:p>
          <a:p>
            <a:pPr algn="ctr"/>
            <a:r>
              <a:rPr lang="ru-RU" sz="2400" dirty="0">
                <a:solidFill>
                  <a:srgbClr val="333333"/>
                </a:solidFill>
                <a:latin typeface="YS Text"/>
              </a:rPr>
              <a:t>В зимнее время можно использовать </a:t>
            </a:r>
            <a:r>
              <a:rPr lang="ru-RU" sz="2400" dirty="0" err="1">
                <a:solidFill>
                  <a:srgbClr val="333333"/>
                </a:solidFill>
                <a:latin typeface="YS Text"/>
              </a:rPr>
              <a:t>ульевой</a:t>
            </a:r>
            <a:r>
              <a:rPr lang="ru-RU" sz="2400" dirty="0">
                <a:solidFill>
                  <a:srgbClr val="333333"/>
                </a:solidFill>
                <a:latin typeface="YS Text"/>
              </a:rPr>
              <a:t> воздух. </a:t>
            </a:r>
            <a:endParaRPr lang="ru-RU" sz="2400" dirty="0"/>
          </a:p>
        </p:txBody>
      </p:sp>
      <p:pic>
        <p:nvPicPr>
          <p:cNvPr id="1026" name="Picture 2" descr="Ингаляции ульевым воздухом">
            <a:extLst>
              <a:ext uri="{FF2B5EF4-FFF2-40B4-BE49-F238E27FC236}">
                <a16:creationId xmlns:a16="http://schemas.microsoft.com/office/drawing/2014/main" id="{91F8E21A-9C99-493E-95B1-172EDDBBEF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469" y="2202201"/>
            <a:ext cx="2572544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177347AC-D8B0-4046-9CEB-23B67E6DF2F0}"/>
              </a:ext>
            </a:extLst>
          </p:cNvPr>
          <p:cNvSpPr/>
          <p:nvPr/>
        </p:nvSpPr>
        <p:spPr>
          <a:xfrm>
            <a:off x="3317966" y="2177764"/>
            <a:ext cx="8203474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solidFill>
                  <a:srgbClr val="000000"/>
                </a:solidFill>
                <a:latin typeface="rubik"/>
              </a:rPr>
              <a:t>В 1990 г. Б.А. Охотский подытожил свои многолетние наблюдения над применением </a:t>
            </a:r>
            <a:r>
              <a:rPr lang="ru-RU" sz="2000" dirty="0" err="1">
                <a:solidFill>
                  <a:srgbClr val="000000"/>
                </a:solidFill>
                <a:latin typeface="rubik"/>
              </a:rPr>
              <a:t>ульевого</a:t>
            </a:r>
            <a:r>
              <a:rPr lang="ru-RU" sz="2000" dirty="0">
                <a:solidFill>
                  <a:srgbClr val="000000"/>
                </a:solidFill>
                <a:latin typeface="rubik"/>
              </a:rPr>
              <a:t> воздуха и пришел к выводу о несомненной эффективности его. </a:t>
            </a:r>
            <a:r>
              <a:rPr lang="ru-RU" sz="2000" b="1" i="1" dirty="0">
                <a:solidFill>
                  <a:srgbClr val="000000"/>
                </a:solidFill>
                <a:latin typeface="rubik"/>
              </a:rPr>
              <a:t>Во вдыхаемом воздухе содержатся летучие фракции меда, прополиса, перги, пчелиного яда, маточного молочка, воска, которые оказывают стимулирующее влияние на дыхательную, желудочно-кишечную, сердечно-сосудистую систему, а также улучшают состояние нервной системы, снимают </a:t>
            </a:r>
            <a:r>
              <a:rPr lang="ru-RU" sz="2000" b="1" i="1" dirty="0" err="1">
                <a:solidFill>
                  <a:srgbClr val="000000"/>
                </a:solidFill>
                <a:latin typeface="rubik"/>
              </a:rPr>
              <a:t>астенизацию</a:t>
            </a:r>
            <a:r>
              <a:rPr lang="ru-RU" sz="2000" b="1" i="1" dirty="0">
                <a:solidFill>
                  <a:srgbClr val="000000"/>
                </a:solidFill>
                <a:latin typeface="rubik"/>
              </a:rPr>
              <a:t>, депрессию. Положительный эффект вдыхания </a:t>
            </a:r>
            <a:r>
              <a:rPr lang="ru-RU" sz="2000" b="1" i="1" dirty="0" err="1">
                <a:solidFill>
                  <a:srgbClr val="000000"/>
                </a:solidFill>
                <a:latin typeface="rubik"/>
              </a:rPr>
              <a:t>ульевого</a:t>
            </a:r>
            <a:r>
              <a:rPr lang="ru-RU" sz="2000" b="1" i="1" dirty="0">
                <a:solidFill>
                  <a:srgbClr val="000000"/>
                </a:solidFill>
                <a:latin typeface="rubik"/>
              </a:rPr>
              <a:t> воздуха при лечении аллергических заболеваний и болезней, связанных с облучением, интоксикацией и другими экологическими вредностями.</a:t>
            </a:r>
            <a:endParaRPr lang="ru-RU" sz="2000" dirty="0"/>
          </a:p>
        </p:txBody>
      </p:sp>
      <p:pic>
        <p:nvPicPr>
          <p:cNvPr id="5" name="Picture 3">
            <a:extLst>
              <a:ext uri="{FF2B5EF4-FFF2-40B4-BE49-F238E27FC236}">
                <a16:creationId xmlns:a16="http://schemas.microsoft.com/office/drawing/2014/main" id="{EA7A971C-15A0-44B8-88FF-3202CAE60C6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91092" y="367335"/>
            <a:ext cx="1425678" cy="741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251907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FEF312C-6FE9-4193-9C6D-5935BF0B0F6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/>
              <a:t>Благодарю за внимание!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07BF3123-7F22-4252-88A2-D581E04A772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047823" y="5975624"/>
            <a:ext cx="8767860" cy="1388165"/>
          </a:xfrm>
        </p:spPr>
        <p:txBody>
          <a:bodyPr/>
          <a:lstStyle/>
          <a:p>
            <a:r>
              <a:rPr lang="ru-RU" dirty="0"/>
              <a:t>8(980)331-04-37  Подлесная Елена Владимировна. </a:t>
            </a:r>
          </a:p>
        </p:txBody>
      </p:sp>
    </p:spTree>
    <p:extLst>
      <p:ext uri="{BB962C8B-B14F-4D97-AF65-F5344CB8AC3E}">
        <p14:creationId xmlns:p14="http://schemas.microsoft.com/office/powerpoint/2010/main" val="37986918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8936CA6-3106-4781-87E2-7767996B12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35020" y="294009"/>
            <a:ext cx="10054481" cy="611959"/>
          </a:xfrm>
        </p:spPr>
        <p:txBody>
          <a:bodyPr/>
          <a:lstStyle/>
          <a:p>
            <a:r>
              <a:rPr lang="ru-RU" sz="2400" b="1" dirty="0" err="1">
                <a:solidFill>
                  <a:schemeClr val="tx1"/>
                </a:solidFill>
              </a:rPr>
              <a:t>Проблематизация</a:t>
            </a:r>
            <a:r>
              <a:rPr lang="ru-RU" sz="2400" b="1" dirty="0">
                <a:solidFill>
                  <a:schemeClr val="tx1"/>
                </a:solidFill>
              </a:rPr>
              <a:t>. Актуальность проекта.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242B15B-AAC3-4864-965F-9BB278523F4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77077" y="387100"/>
            <a:ext cx="1800696" cy="936603"/>
          </a:xfrm>
          <a:prstGeom prst="rect">
            <a:avLst/>
          </a:prstGeom>
        </p:spPr>
      </p:pic>
      <p:sp>
        <p:nvSpPr>
          <p:cNvPr id="5" name="Текст 4">
            <a:extLst>
              <a:ext uri="{FF2B5EF4-FFF2-40B4-BE49-F238E27FC236}">
                <a16:creationId xmlns:a16="http://schemas.microsoft.com/office/drawing/2014/main" id="{79954DE7-2C49-4DC4-9452-DBB801D95A7F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252548" y="1524802"/>
            <a:ext cx="11826240" cy="7274812"/>
          </a:xfrm>
          <a:prstGeom prst="rect">
            <a:avLst/>
          </a:prstGeom>
          <a:noFill/>
        </p:spPr>
        <p:txBody>
          <a:bodyPr wrap="square" rtlCol="0" anchor="t" anchorCtr="0">
            <a:spAutoFit/>
          </a:bodyPr>
          <a:lstStyle/>
          <a:p>
            <a:r>
              <a:rPr lang="ru-RU" dirty="0">
                <a:solidFill>
                  <a:schemeClr val="tx1"/>
                </a:solidFill>
              </a:rPr>
              <a:t>Проект «</a:t>
            </a:r>
            <a:r>
              <a:rPr lang="ru-RU" b="1" dirty="0" err="1">
                <a:solidFill>
                  <a:schemeClr val="tx1"/>
                </a:solidFill>
              </a:rPr>
              <a:t>АэроАпиТерапия</a:t>
            </a:r>
            <a:r>
              <a:rPr lang="ru-RU" dirty="0">
                <a:solidFill>
                  <a:schemeClr val="tx1"/>
                </a:solidFill>
              </a:rPr>
              <a:t>» решает проблему недостаточной осведомленности общественности о полезных свойствах апитерапии и возможностях её применения в медицине.</a:t>
            </a:r>
            <a:endParaRPr lang="ru-RU" b="1" dirty="0">
              <a:solidFill>
                <a:schemeClr val="tx1"/>
              </a:solidFill>
            </a:endParaRPr>
          </a:p>
          <a:p>
            <a:r>
              <a:rPr lang="ru-RU" b="1" dirty="0">
                <a:solidFill>
                  <a:schemeClr val="tx1"/>
                </a:solidFill>
              </a:rPr>
              <a:t>«</a:t>
            </a:r>
            <a:r>
              <a:rPr lang="ru-RU" b="1" dirty="0" err="1">
                <a:solidFill>
                  <a:schemeClr val="tx1"/>
                </a:solidFill>
              </a:rPr>
              <a:t>АэроАпиТерапия</a:t>
            </a:r>
            <a:r>
              <a:rPr lang="ru-RU" b="1" dirty="0">
                <a:solidFill>
                  <a:schemeClr val="tx1"/>
                </a:solidFill>
              </a:rPr>
              <a:t>» </a:t>
            </a:r>
            <a:r>
              <a:rPr lang="ru-RU" sz="2000" dirty="0">
                <a:solidFill>
                  <a:schemeClr val="tx1"/>
                </a:solidFill>
              </a:rPr>
              <a:t>важна для человека, так как обеспечивает </a:t>
            </a:r>
            <a:r>
              <a:rPr lang="ru-RU" sz="2000" b="1" dirty="0">
                <a:solidFill>
                  <a:schemeClr val="tx1"/>
                </a:solidFill>
              </a:rPr>
              <a:t>комплексную терапию, </a:t>
            </a:r>
            <a:r>
              <a:rPr lang="ru-RU" sz="2000" dirty="0">
                <a:solidFill>
                  <a:schemeClr val="tx1"/>
                </a:solidFill>
              </a:rPr>
              <a:t>где используются температура, звук, микровибрации от взмахов крыльев насекомых и выделение эфирных масел.</a:t>
            </a:r>
          </a:p>
          <a:p>
            <a:r>
              <a:rPr lang="ru-RU" sz="1800" dirty="0">
                <a:solidFill>
                  <a:schemeClr val="tx1"/>
                </a:solidFill>
              </a:rPr>
              <a:t> </a:t>
            </a:r>
            <a:r>
              <a:rPr lang="ru-RU" sz="2800" b="1" dirty="0">
                <a:solidFill>
                  <a:schemeClr val="tx1"/>
                </a:solidFill>
              </a:rPr>
              <a:t>Главное новшество это сон на ульях.</a:t>
            </a:r>
          </a:p>
          <a:p>
            <a:r>
              <a:rPr lang="ru-RU" sz="1800" b="1" dirty="0">
                <a:solidFill>
                  <a:schemeClr val="accent1">
                    <a:lumMod val="50000"/>
                  </a:schemeClr>
                </a:solidFill>
              </a:rPr>
              <a:t>Сон на пчелиных ульях обладает сразу несколькими терапевтическими эффектами</a:t>
            </a:r>
            <a:r>
              <a:rPr lang="ru-RU" sz="1800" b="1" dirty="0">
                <a:solidFill>
                  <a:schemeClr val="tx1"/>
                </a:solidFill>
              </a:rPr>
              <a:t>: </a:t>
            </a:r>
            <a:r>
              <a:rPr lang="ru-RU" sz="1800" dirty="0">
                <a:solidFill>
                  <a:schemeClr val="tx1"/>
                </a:solidFill>
              </a:rPr>
              <a:t>устраняет усталость и боль, позволяет наладить сон, укрепление иммунитета, способствует улучшению работы головного мозга,  усиливает концентрацию, нормализации показателей артериального давления и ритма сокращений сердца,  наполняет энергией и даже избавляет от лишнего веса. устраняет тревогу, избавляет от депрессии, повышает настроение.</a:t>
            </a:r>
          </a:p>
          <a:p>
            <a:r>
              <a:rPr lang="ru-RU" sz="1800" b="1" dirty="0">
                <a:solidFill>
                  <a:schemeClr val="tx1"/>
                </a:solidFill>
              </a:rPr>
              <a:t>Новый проект это всегда создание новых рабочих мест.  </a:t>
            </a:r>
          </a:p>
          <a:p>
            <a:r>
              <a:rPr lang="ru-RU" sz="1800" dirty="0">
                <a:solidFill>
                  <a:schemeClr val="tx1"/>
                </a:solidFill>
              </a:rPr>
              <a:t>Реализация проекта возможна в любом городе на территории муниципальных, так и государственных учреждений (санатории, больницы, парки).</a:t>
            </a:r>
          </a:p>
          <a:p>
            <a:r>
              <a:rPr lang="ru-RU" sz="1800" dirty="0">
                <a:solidFill>
                  <a:schemeClr val="tx1"/>
                </a:solidFill>
              </a:rPr>
              <a:t> Предлагаю стартовать с г. Москва, МО или г. Брянск.  </a:t>
            </a:r>
          </a:p>
          <a:p>
            <a:endParaRPr lang="ru-RU" sz="1800" dirty="0"/>
          </a:p>
          <a:p>
            <a:endParaRPr lang="ru-RU" sz="1800" dirty="0">
              <a:solidFill>
                <a:schemeClr val="tx1"/>
              </a:solidFill>
            </a:endParaRPr>
          </a:p>
          <a:p>
            <a:endParaRPr lang="ru-RU" sz="1800" dirty="0">
              <a:solidFill>
                <a:schemeClr val="tx1"/>
              </a:solidFill>
            </a:endParaRPr>
          </a:p>
          <a:p>
            <a:endParaRPr lang="ru-RU" dirty="0">
              <a:solidFill>
                <a:schemeClr val="tx1"/>
              </a:solidFill>
            </a:endParaRPr>
          </a:p>
          <a:p>
            <a:endParaRPr lang="ru-R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17027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>
            <a:extLst>
              <a:ext uri="{FF2B5EF4-FFF2-40B4-BE49-F238E27FC236}">
                <a16:creationId xmlns:a16="http://schemas.microsoft.com/office/drawing/2014/main" id="{82EEA3F0-367D-4CA7-911C-262758AA219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92937" y="304774"/>
            <a:ext cx="1946411" cy="1012395"/>
          </a:xfrm>
          <a:prstGeom prst="rect">
            <a:avLst/>
          </a:prstGeom>
        </p:spPr>
      </p:pic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B858679B-90D0-4644-B7CF-D4C2E7D8F433}"/>
              </a:ext>
            </a:extLst>
          </p:cNvPr>
          <p:cNvSpPr/>
          <p:nvPr/>
        </p:nvSpPr>
        <p:spPr>
          <a:xfrm>
            <a:off x="1140823" y="1898470"/>
            <a:ext cx="800317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br>
              <a:rPr lang="ru-RU" dirty="0">
                <a:solidFill>
                  <a:srgbClr val="1A0017"/>
                </a:solidFill>
                <a:latin typeface="Arial" panose="020B0604020202020204" pitchFamily="34" charset="0"/>
                <a:ea typeface="Calibri" panose="020F0502020204030204" pitchFamily="34" charset="0"/>
              </a:rPr>
            </a:br>
            <a:br>
              <a:rPr lang="ru-RU" dirty="0">
                <a:solidFill>
                  <a:srgbClr val="1A0017"/>
                </a:solidFill>
                <a:latin typeface="Arial" panose="020B0604020202020204" pitchFamily="34" charset="0"/>
                <a:ea typeface="Calibri" panose="020F0502020204030204" pitchFamily="34" charset="0"/>
              </a:rPr>
            </a:br>
            <a:endParaRPr lang="ru-RU" dirty="0"/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32FB5518-37C7-4777-9952-5FF1C2BF2508}"/>
              </a:ext>
            </a:extLst>
          </p:cNvPr>
          <p:cNvSpPr/>
          <p:nvPr/>
        </p:nvSpPr>
        <p:spPr>
          <a:xfrm>
            <a:off x="888274" y="1410788"/>
            <a:ext cx="3306354" cy="3903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dirty="0">
                <a:solidFill>
                  <a:srgbClr val="1A0017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Возраст может быть разным.</a:t>
            </a: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262A6E91-E0C8-474A-88F3-8F19784E5DA3}"/>
              </a:ext>
            </a:extLst>
          </p:cNvPr>
          <p:cNvSpPr/>
          <p:nvPr/>
        </p:nvSpPr>
        <p:spPr>
          <a:xfrm>
            <a:off x="809897" y="1898470"/>
            <a:ext cx="9892937" cy="1983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15000"/>
              </a:lnSpc>
              <a:spcAft>
                <a:spcPts val="0"/>
              </a:spcAft>
              <a:buAutoNum type="arabicPeriod"/>
            </a:pPr>
            <a:r>
              <a:rPr lang="ru-RU" dirty="0">
                <a:solidFill>
                  <a:srgbClr val="1A0017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Граждане старшего поколения </a:t>
            </a:r>
            <a:r>
              <a:rPr lang="ru-RU" dirty="0">
                <a:solidFill>
                  <a:srgbClr val="1A0017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желающие улучшить качество жизни;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dirty="0">
                <a:solidFill>
                  <a:srgbClr val="1A0017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2.  Л</a:t>
            </a:r>
            <a:r>
              <a:rPr lang="ru-RU" dirty="0">
                <a:solidFill>
                  <a:srgbClr val="1A0017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юди с ограниченными возможностями здоровья</a:t>
            </a:r>
            <a:r>
              <a:rPr lang="en-US" dirty="0">
                <a:solidFill>
                  <a:srgbClr val="1A0017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dirty="0">
              <a:solidFill>
                <a:srgbClr val="1A0017"/>
              </a:solidFill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US" dirty="0">
                <a:solidFill>
                  <a:srgbClr val="1A0017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3. </a:t>
            </a:r>
            <a:r>
              <a:rPr lang="ru-RU" dirty="0">
                <a:solidFill>
                  <a:srgbClr val="1A0017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 Люди, желающие скорректировать вес;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dirty="0">
                <a:solidFill>
                  <a:srgbClr val="1A0017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4.  Состоявшиеся люди с активной гражданской позицией</a:t>
            </a:r>
            <a:endParaRPr lang="ru-RU" dirty="0">
              <a:solidFill>
                <a:srgbClr val="1A0017"/>
              </a:solidFill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15000"/>
              </a:lnSpc>
              <a:spcAft>
                <a:spcPts val="0"/>
              </a:spcAft>
              <a:buAutoNum type="arabicPeriod" startAt="5"/>
            </a:pPr>
            <a:r>
              <a:rPr lang="ru-RU" dirty="0">
                <a:solidFill>
                  <a:srgbClr val="1A0017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Подрастающее поколение –учащиеся старших </a:t>
            </a:r>
          </a:p>
          <a:p>
            <a:pPr marL="342900" indent="-342900">
              <a:lnSpc>
                <a:spcPct val="115000"/>
              </a:lnSpc>
              <a:spcAft>
                <a:spcPts val="0"/>
              </a:spcAft>
              <a:buAutoNum type="arabicPeriod" startAt="5"/>
            </a:pPr>
            <a:r>
              <a:rPr lang="ru-RU" dirty="0">
                <a:solidFill>
                  <a:srgbClr val="1A0017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классов средних школ, лицеев, колледжей, ВУЗов.   </a:t>
            </a: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CBC920DD-1DFD-4C74-98BD-A93BBB902459}"/>
              </a:ext>
            </a:extLst>
          </p:cNvPr>
          <p:cNvSpPr/>
          <p:nvPr/>
        </p:nvSpPr>
        <p:spPr>
          <a:xfrm>
            <a:off x="4681438" y="451433"/>
            <a:ext cx="312784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>
                <a:solidFill>
                  <a:srgbClr val="A72E88"/>
                </a:solidFill>
                <a:latin typeface="Playfair Display SemiBold" pitchFamily="2" charset="-52"/>
              </a:rPr>
              <a:t>Целевая аудитория</a:t>
            </a: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BB321001-C633-4D43-AAE3-0DA31F7FD5C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7989" y="2557003"/>
            <a:ext cx="5424737" cy="361737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D4E08F7D-FAFF-41DD-82F4-A2A99684E655}"/>
              </a:ext>
            </a:extLst>
          </p:cNvPr>
          <p:cNvSpPr txBox="1"/>
          <p:nvPr/>
        </p:nvSpPr>
        <p:spPr>
          <a:xfrm>
            <a:off x="809897" y="4965594"/>
            <a:ext cx="5393271" cy="113877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>
                <a:solidFill>
                  <a:srgbClr val="A72E88"/>
                </a:solidFill>
                <a:latin typeface="Playfair Display SemiBold" pitchFamily="2" charset="-52"/>
              </a:rPr>
              <a:t>Стадия проекта. Зрелость проекта</a:t>
            </a:r>
          </a:p>
          <a:p>
            <a:endParaRPr lang="ru-RU" sz="2000" dirty="0"/>
          </a:p>
          <a:p>
            <a:r>
              <a:rPr lang="ru-RU" sz="2000" dirty="0"/>
              <a:t>Продуманная идея. </a:t>
            </a:r>
            <a:endParaRPr lang="ru-RU" sz="2000" dirty="0">
              <a:solidFill>
                <a:srgbClr val="A72E88"/>
              </a:solidFill>
              <a:latin typeface="Playfair Display SemiBold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17201327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402C9076-40EF-47E0-BA62-5796F7F97CC1}"/>
              </a:ext>
            </a:extLst>
          </p:cNvPr>
          <p:cNvSpPr/>
          <p:nvPr/>
        </p:nvSpPr>
        <p:spPr>
          <a:xfrm>
            <a:off x="2873828" y="450095"/>
            <a:ext cx="863019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>
                <a:solidFill>
                  <a:srgbClr val="A72E88"/>
                </a:solidFill>
                <a:latin typeface="Playfair Display SemiBold" pitchFamily="2" charset="-52"/>
              </a:rPr>
              <a:t>Миссия проекта. Цели и задачи проекта</a:t>
            </a:r>
          </a:p>
        </p:txBody>
      </p:sp>
      <p:pic>
        <p:nvPicPr>
          <p:cNvPr id="3" name="Picture 3">
            <a:extLst>
              <a:ext uri="{FF2B5EF4-FFF2-40B4-BE49-F238E27FC236}">
                <a16:creationId xmlns:a16="http://schemas.microsoft.com/office/drawing/2014/main" id="{0DB80445-069D-4461-B5C9-45D88CA938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05258" y="450095"/>
            <a:ext cx="1176541" cy="611959"/>
          </a:xfrm>
          <a:prstGeom prst="rect">
            <a:avLst/>
          </a:prstGeom>
        </p:spPr>
      </p:pic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857A793A-575B-4A76-86B7-D4F70D7A07AC}"/>
              </a:ext>
            </a:extLst>
          </p:cNvPr>
          <p:cNvSpPr/>
          <p:nvPr/>
        </p:nvSpPr>
        <p:spPr>
          <a:xfrm>
            <a:off x="799668" y="1241989"/>
            <a:ext cx="957224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rgbClr val="000000"/>
                </a:solidFill>
                <a:latin typeface="Manrope"/>
              </a:rPr>
              <a:t>Целью</a:t>
            </a:r>
            <a:r>
              <a:rPr lang="ru-RU" sz="2000" dirty="0">
                <a:solidFill>
                  <a:srgbClr val="000000"/>
                </a:solidFill>
                <a:latin typeface="Manrope"/>
              </a:rPr>
              <a:t> проекта «</a:t>
            </a:r>
            <a:r>
              <a:rPr lang="ru-RU" sz="2000" b="1" dirty="0" err="1">
                <a:solidFill>
                  <a:srgbClr val="000000"/>
                </a:solidFill>
                <a:latin typeface="Manrope"/>
              </a:rPr>
              <a:t>АэроАпиТерапия</a:t>
            </a:r>
            <a:r>
              <a:rPr lang="ru-RU" sz="2000" dirty="0">
                <a:solidFill>
                  <a:srgbClr val="000000"/>
                </a:solidFill>
                <a:latin typeface="Manrope"/>
              </a:rPr>
              <a:t>» </a:t>
            </a:r>
          </a:p>
          <a:p>
            <a:endParaRPr lang="ru-RU" sz="2000" dirty="0">
              <a:solidFill>
                <a:srgbClr val="000000"/>
              </a:solidFill>
              <a:latin typeface="Manrope"/>
            </a:endParaRPr>
          </a:p>
          <a:p>
            <a:r>
              <a:rPr lang="ru-RU" dirty="0">
                <a:solidFill>
                  <a:srgbClr val="000000"/>
                </a:solidFill>
                <a:latin typeface="Manrope"/>
              </a:rPr>
              <a:t>1. Восстановление равновесия в организме человека.</a:t>
            </a:r>
          </a:p>
          <a:p>
            <a:r>
              <a:rPr lang="ru-RU" dirty="0">
                <a:solidFill>
                  <a:srgbClr val="000000"/>
                </a:solidFill>
                <a:latin typeface="Manrope"/>
              </a:rPr>
              <a:t>2. Распространение информации о полезных свойствах апитерапии и привлечение внимания к возможностям использования продуктов пчеловодства в медицинских целях.</a:t>
            </a:r>
          </a:p>
          <a:p>
            <a:endParaRPr lang="ru-RU" dirty="0">
              <a:solidFill>
                <a:srgbClr val="000000"/>
              </a:solidFill>
              <a:latin typeface="Manrope"/>
            </a:endParaRP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73004BF4-0915-4317-892B-A43910BE8378}"/>
              </a:ext>
            </a:extLst>
          </p:cNvPr>
          <p:cNvSpPr/>
          <p:nvPr/>
        </p:nvSpPr>
        <p:spPr>
          <a:xfrm>
            <a:off x="435429" y="3193829"/>
            <a:ext cx="1160852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000000"/>
                </a:solidFill>
                <a:latin typeface="Manrope"/>
              </a:rPr>
              <a:t>Задачи</a:t>
            </a:r>
          </a:p>
          <a:p>
            <a:endParaRPr lang="ru-RU" b="1" dirty="0">
              <a:solidFill>
                <a:srgbClr val="000000"/>
              </a:solidFill>
              <a:latin typeface="Manrope"/>
            </a:endParaRPr>
          </a:p>
          <a:p>
            <a:pPr marL="342900" indent="-342900">
              <a:buAutoNum type="arabicPeriod"/>
            </a:pPr>
            <a:r>
              <a:rPr lang="ru-RU" dirty="0">
                <a:solidFill>
                  <a:srgbClr val="000000"/>
                </a:solidFill>
                <a:latin typeface="Manrope"/>
              </a:rPr>
              <a:t>Донести о сокращение популяции пчёл. (</a:t>
            </a:r>
            <a:r>
              <a:rPr lang="ru-RU" dirty="0"/>
              <a:t>Исчезновение пчёл не только грозит утратой мёда, но и ставит под угрозу урожаи фруктов, овощей, ягод, орехов и некоторых злаков. Опыление многих растений и, следовательно, их урожайность полностью зависят от активности пчёл.)</a:t>
            </a:r>
            <a:endParaRPr lang="ru-RU" dirty="0">
              <a:solidFill>
                <a:srgbClr val="000000"/>
              </a:solidFill>
              <a:latin typeface="Manrope"/>
            </a:endParaRPr>
          </a:p>
          <a:p>
            <a:pPr marL="342900" indent="-342900">
              <a:buAutoNum type="arabicPeriod"/>
            </a:pPr>
            <a:r>
              <a:rPr lang="ru-RU" dirty="0">
                <a:solidFill>
                  <a:srgbClr val="000000"/>
                </a:solidFill>
                <a:latin typeface="Manrope"/>
              </a:rPr>
              <a:t>Провести информационную кампанию о полезных свойствах «</a:t>
            </a:r>
            <a:r>
              <a:rPr lang="ru-RU" dirty="0" err="1">
                <a:solidFill>
                  <a:srgbClr val="000000"/>
                </a:solidFill>
                <a:latin typeface="Manrope"/>
              </a:rPr>
              <a:t>АэроАпиТерапии</a:t>
            </a:r>
            <a:r>
              <a:rPr lang="ru-RU" dirty="0">
                <a:solidFill>
                  <a:srgbClr val="000000"/>
                </a:solidFill>
                <a:latin typeface="Manrope"/>
              </a:rPr>
              <a:t>».</a:t>
            </a:r>
          </a:p>
          <a:p>
            <a:pPr marL="342900" indent="-342900">
              <a:buAutoNum type="arabicPeriod"/>
            </a:pPr>
            <a:r>
              <a:rPr lang="ru-RU" dirty="0">
                <a:solidFill>
                  <a:srgbClr val="000000"/>
                </a:solidFill>
                <a:latin typeface="Manrope"/>
              </a:rPr>
              <a:t>Подготовить рекомендации по использованию продуктов пчеловодства в медицинских целях.</a:t>
            </a:r>
          </a:p>
          <a:p>
            <a:pPr marL="342900" indent="-342900">
              <a:buAutoNum type="arabicPeriod"/>
            </a:pPr>
            <a:endParaRPr lang="ru-RU" dirty="0">
              <a:solidFill>
                <a:srgbClr val="000000"/>
              </a:solidFill>
              <a:latin typeface="Manrope"/>
            </a:endParaRP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D9730C8E-A08D-431B-9063-1441964155ED}"/>
              </a:ext>
            </a:extLst>
          </p:cNvPr>
          <p:cNvSpPr/>
          <p:nvPr/>
        </p:nvSpPr>
        <p:spPr>
          <a:xfrm>
            <a:off x="957944" y="2768620"/>
            <a:ext cx="2375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solidFill>
                  <a:srgbClr val="13192E"/>
                </a:solidFill>
                <a:latin typeface="ALS Sirius"/>
              </a:rPr>
              <a:t> </a:t>
            </a:r>
            <a:endParaRPr lang="ru-RU" dirty="0"/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DB5DDC73-68F1-4017-AC8D-DAEAADBE123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19359" y="4749836"/>
            <a:ext cx="1776549" cy="17765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95495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0384" y="-309469"/>
            <a:ext cx="3165987" cy="1897133"/>
          </a:xfrm>
        </p:spPr>
        <p:txBody>
          <a:bodyPr/>
          <a:lstStyle/>
          <a:p>
            <a:pPr algn="ctr"/>
            <a:r>
              <a:rPr lang="ru-RU" b="1" dirty="0">
                <a:solidFill>
                  <a:schemeClr val="tx1"/>
                </a:solidFill>
              </a:rPr>
              <a:t>Немного теории…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282651" y="639097"/>
            <a:ext cx="6052246" cy="5257800"/>
          </a:xfrm>
        </p:spPr>
        <p:txBody>
          <a:bodyPr/>
          <a:lstStyle/>
          <a:p>
            <a:pPr marL="45720" indent="0" algn="ctr">
              <a:buNone/>
            </a:pPr>
            <a:r>
              <a:rPr lang="ru-RU" sz="3200" dirty="0">
                <a:solidFill>
                  <a:schemeClr val="tx1"/>
                </a:solidFill>
              </a:rPr>
              <a:t>Желание использовать эту природную силу во благо человека</a:t>
            </a:r>
          </a:p>
          <a:p>
            <a:pPr marL="45720" indent="0" algn="ctr">
              <a:buNone/>
            </a:pPr>
            <a:r>
              <a:rPr lang="ru-RU" sz="3200" dirty="0">
                <a:solidFill>
                  <a:schemeClr val="tx1"/>
                </a:solidFill>
              </a:rPr>
              <a:t>породило новое направление в официальной медицине – </a:t>
            </a:r>
          </a:p>
          <a:p>
            <a:pPr algn="ctr"/>
            <a:r>
              <a:rPr lang="ru-RU" sz="3600" b="1" dirty="0" err="1">
                <a:solidFill>
                  <a:schemeClr val="tx1"/>
                </a:solidFill>
              </a:rPr>
              <a:t>АэроАпиТерапия</a:t>
            </a:r>
            <a:r>
              <a:rPr lang="ru-RU" sz="3600" b="1" dirty="0">
                <a:solidFill>
                  <a:schemeClr val="tx1"/>
                </a:solidFill>
              </a:rPr>
              <a:t>. </a:t>
            </a:r>
          </a:p>
          <a:p>
            <a:pPr marL="45720" indent="0" algn="ctr">
              <a:buNone/>
            </a:pPr>
            <a:r>
              <a:rPr lang="ru-RU" sz="3200" dirty="0">
                <a:solidFill>
                  <a:schemeClr val="tx1"/>
                </a:solidFill>
              </a:rPr>
              <a:t>Так возник оздоровительный метод, получивший название </a:t>
            </a:r>
          </a:p>
          <a:p>
            <a:pPr algn="ctr"/>
            <a:r>
              <a:rPr lang="ru-RU" sz="3200" b="1" dirty="0">
                <a:solidFill>
                  <a:schemeClr val="tx1"/>
                </a:solidFill>
              </a:rPr>
              <a:t>«сон на ульях».</a:t>
            </a:r>
          </a:p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55153" y="2403566"/>
            <a:ext cx="3578941" cy="4937514"/>
          </a:xfrm>
        </p:spPr>
        <p:txBody>
          <a:bodyPr>
            <a:normAutofit/>
          </a:bodyPr>
          <a:lstStyle/>
          <a:p>
            <a:r>
              <a:rPr lang="ru-RU" sz="2000" dirty="0">
                <a:solidFill>
                  <a:schemeClr val="bg1"/>
                </a:solidFill>
              </a:rPr>
              <a:t>Опытным путем ученые установили, что биоритмы </a:t>
            </a:r>
            <a:r>
              <a:rPr lang="ru-RU" sz="2000" b="1" dirty="0">
                <a:solidFill>
                  <a:schemeClr val="bg1"/>
                </a:solidFill>
              </a:rPr>
              <a:t>пчел </a:t>
            </a:r>
            <a:r>
              <a:rPr lang="ru-RU" sz="2000" dirty="0">
                <a:solidFill>
                  <a:schemeClr val="bg1"/>
                </a:solidFill>
              </a:rPr>
              <a:t>и з</a:t>
            </a:r>
            <a:r>
              <a:rPr lang="ru-RU" sz="2000" b="1" dirty="0">
                <a:solidFill>
                  <a:schemeClr val="bg1"/>
                </a:solidFill>
              </a:rPr>
              <a:t>дорового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b="1" dirty="0">
                <a:solidFill>
                  <a:schemeClr val="bg1"/>
                </a:solidFill>
              </a:rPr>
              <a:t>человека идентичны. </a:t>
            </a:r>
          </a:p>
          <a:p>
            <a:r>
              <a:rPr lang="ru-RU" sz="2000" b="1" dirty="0">
                <a:solidFill>
                  <a:schemeClr val="tx1"/>
                </a:solidFill>
              </a:rPr>
              <a:t>Организм больного человека, находясь в пространстве пчелиной семьи с огромной биоэнергетикой, подстраивается под этот эталон, и болезнь отступает.</a:t>
            </a:r>
          </a:p>
          <a:p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781" y="1804289"/>
            <a:ext cx="1728437" cy="177275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71471" y="4661698"/>
            <a:ext cx="1865376" cy="1865376"/>
          </a:xfrm>
          <a:prstGeom prst="rect">
            <a:avLst/>
          </a:prstGeom>
        </p:spPr>
      </p:pic>
      <p:pic>
        <p:nvPicPr>
          <p:cNvPr id="7" name="Picture 3">
            <a:extLst>
              <a:ext uri="{FF2B5EF4-FFF2-40B4-BE49-F238E27FC236}">
                <a16:creationId xmlns:a16="http://schemas.microsoft.com/office/drawing/2014/main" id="{72052121-8AE9-4CE5-8C77-04B08CE261C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90436" y="252760"/>
            <a:ext cx="1946411" cy="10123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23762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>
            <a:extLst>
              <a:ext uri="{FF2B5EF4-FFF2-40B4-BE49-F238E27FC236}">
                <a16:creationId xmlns:a16="http://schemas.microsoft.com/office/drawing/2014/main" id="{568730D4-4807-45E3-B6F3-ACD9E2CE4B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01053" y="5674632"/>
            <a:ext cx="1176541" cy="611959"/>
          </a:xfrm>
          <a:prstGeom prst="rect">
            <a:avLst/>
          </a:prstGeom>
        </p:spPr>
      </p:pic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47931A67-BD5C-45E9-BCEB-D313C00AC34B}"/>
              </a:ext>
            </a:extLst>
          </p:cNvPr>
          <p:cNvSpPr/>
          <p:nvPr/>
        </p:nvSpPr>
        <p:spPr>
          <a:xfrm>
            <a:off x="799384" y="3178269"/>
            <a:ext cx="10779711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latin typeface="+mj-lt"/>
                <a:cs typeface="Arial" panose="020B0604020202020204" pitchFamily="34" charset="0"/>
              </a:rPr>
              <a:t>Необычный, таинственный и даже на первый взгляд экстремальный отдых, очень полезен для здоровья. </a:t>
            </a:r>
          </a:p>
          <a:p>
            <a:r>
              <a:rPr lang="ru-RU" sz="2000" b="1" dirty="0">
                <a:latin typeface="+mj-lt"/>
                <a:cs typeface="Arial" panose="020B0604020202020204" pitchFamily="34" charset="0"/>
              </a:rPr>
              <a:t>Энергия, которая исходит от пчел, жужжащих под спящим человеком, просто сумасшедшая</a:t>
            </a:r>
            <a:r>
              <a:rPr lang="ru-RU" b="1" dirty="0">
                <a:latin typeface="+mj-lt"/>
                <a:cs typeface="Arial" panose="020B0604020202020204" pitchFamily="34" charset="0"/>
              </a:rPr>
              <a:t>.</a:t>
            </a: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A977253A-C1F2-48C5-B6B6-75F1818EA8B8}"/>
              </a:ext>
            </a:extLst>
          </p:cNvPr>
          <p:cNvSpPr/>
          <p:nvPr/>
        </p:nvSpPr>
        <p:spPr>
          <a:xfrm>
            <a:off x="799384" y="1674641"/>
            <a:ext cx="10593228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/>
              <a:t>«</a:t>
            </a:r>
            <a:r>
              <a:rPr lang="ru-RU" sz="2800" b="1" dirty="0" err="1"/>
              <a:t>АэроАпиТерапия</a:t>
            </a:r>
            <a:r>
              <a:rPr lang="ru-RU" sz="2800" b="1" dirty="0"/>
              <a:t>»  </a:t>
            </a:r>
            <a:br>
              <a:rPr lang="ru-RU" b="1" dirty="0"/>
            </a:br>
            <a:r>
              <a:rPr lang="ru-RU" b="1" dirty="0"/>
              <a:t>это</a:t>
            </a:r>
            <a:br>
              <a:rPr lang="ru-RU" b="1" dirty="0"/>
            </a:br>
            <a:r>
              <a:rPr lang="ru-RU" sz="2400" b="1" dirty="0"/>
              <a:t>уникальная возможность оздоровления.</a:t>
            </a:r>
            <a:endParaRPr lang="ru-RU" sz="2400" dirty="0"/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0D9E7114-A74B-4439-A77B-B560DCC754CE}"/>
              </a:ext>
            </a:extLst>
          </p:cNvPr>
          <p:cNvSpPr/>
          <p:nvPr/>
        </p:nvSpPr>
        <p:spPr>
          <a:xfrm>
            <a:off x="2268582" y="5543673"/>
            <a:ext cx="748066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1A1A1A"/>
                </a:solidFill>
                <a:latin typeface="YS Text"/>
              </a:rPr>
              <a:t>Поэтому предлагаю развивать еще одно направление - сон на ульях.</a:t>
            </a:r>
          </a:p>
          <a:p>
            <a:pPr algn="ctr"/>
            <a:endParaRPr lang="ru-RU" sz="2400" b="1" dirty="0">
              <a:solidFill>
                <a:srgbClr val="1A1A1A"/>
              </a:solidFill>
              <a:latin typeface="YS Text"/>
            </a:endParaRP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C3D05412-7F06-4429-98B6-407AE9442521}"/>
              </a:ext>
            </a:extLst>
          </p:cNvPr>
          <p:cNvSpPr/>
          <p:nvPr/>
        </p:nvSpPr>
        <p:spPr>
          <a:xfrm>
            <a:off x="1393372" y="512234"/>
            <a:ext cx="964038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>
                <a:solidFill>
                  <a:srgbClr val="1A1A1A"/>
                </a:solidFill>
                <a:latin typeface="YS Text"/>
              </a:rPr>
              <a:t>Известно, что лечебными свойствами обладают не только продукты</a:t>
            </a:r>
          </a:p>
          <a:p>
            <a:pPr algn="ctr"/>
            <a:r>
              <a:rPr lang="ru-RU" dirty="0">
                <a:solidFill>
                  <a:srgbClr val="1A1A1A"/>
                </a:solidFill>
                <a:latin typeface="YS Text"/>
              </a:rPr>
              <a:t>пчеловодства, такие как: </a:t>
            </a:r>
            <a:r>
              <a:rPr lang="ru-RU" b="1" dirty="0">
                <a:solidFill>
                  <a:srgbClr val="1A1A1A"/>
                </a:solidFill>
                <a:latin typeface="YS Text"/>
              </a:rPr>
              <a:t>мед</a:t>
            </a:r>
            <a:r>
              <a:rPr lang="ru-RU" dirty="0">
                <a:solidFill>
                  <a:srgbClr val="1A1A1A"/>
                </a:solidFill>
                <a:latin typeface="YS Text"/>
              </a:rPr>
              <a:t>, </a:t>
            </a:r>
            <a:r>
              <a:rPr lang="ru-RU" b="1" dirty="0">
                <a:solidFill>
                  <a:srgbClr val="1A1A1A"/>
                </a:solidFill>
                <a:latin typeface="YS Text"/>
              </a:rPr>
              <a:t>пчелиный воск</a:t>
            </a:r>
            <a:r>
              <a:rPr lang="ru-RU" dirty="0">
                <a:solidFill>
                  <a:srgbClr val="1A1A1A"/>
                </a:solidFill>
                <a:latin typeface="YS Text"/>
              </a:rPr>
              <a:t>, </a:t>
            </a:r>
            <a:r>
              <a:rPr lang="ru-RU" b="1" dirty="0">
                <a:solidFill>
                  <a:srgbClr val="1A1A1A"/>
                </a:solidFill>
                <a:latin typeface="YS Text"/>
              </a:rPr>
              <a:t>прополис, маточное молочко, подмор </a:t>
            </a:r>
            <a:r>
              <a:rPr lang="ru-RU" dirty="0">
                <a:solidFill>
                  <a:srgbClr val="1A1A1A"/>
                </a:solidFill>
                <a:latin typeface="YS Text"/>
              </a:rPr>
              <a:t>и другие. Само нахождение рядом с ульями </a:t>
            </a:r>
            <a:r>
              <a:rPr lang="ru-RU" sz="2000" dirty="0">
                <a:solidFill>
                  <a:srgbClr val="1A1A1A"/>
                </a:solidFill>
                <a:latin typeface="YS Text"/>
              </a:rPr>
              <a:t>оздоравливает человека.</a:t>
            </a: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250E9015-C326-4EEB-9C9C-A51A9D5F4E9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114" y="1287943"/>
            <a:ext cx="2583963" cy="1723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97784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95603" y="214789"/>
            <a:ext cx="10058400" cy="1450757"/>
          </a:xfrm>
        </p:spPr>
        <p:txBody>
          <a:bodyPr/>
          <a:lstStyle/>
          <a:p>
            <a:pPr algn="ctr"/>
            <a:r>
              <a:rPr lang="ru-RU" b="1" dirty="0">
                <a:solidFill>
                  <a:schemeClr val="tx1"/>
                </a:solidFill>
              </a:rPr>
              <a:t>Пчелиные домики, или </a:t>
            </a:r>
            <a:r>
              <a:rPr lang="ru-RU" b="1" dirty="0" err="1">
                <a:solidFill>
                  <a:schemeClr val="tx1"/>
                </a:solidFill>
              </a:rPr>
              <a:t>апидомики</a:t>
            </a:r>
            <a:r>
              <a:rPr lang="ru-RU" b="1" dirty="0">
                <a:solidFill>
                  <a:schemeClr val="tx1"/>
                </a:solidFill>
              </a:rPr>
              <a:t> идеальны для таких процедур.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212375" y="1845945"/>
            <a:ext cx="4937760" cy="4023360"/>
          </a:xfrm>
        </p:spPr>
        <p:txBody>
          <a:bodyPr>
            <a:normAutofit lnSpcReduction="10000"/>
          </a:bodyPr>
          <a:lstStyle/>
          <a:p>
            <a:pPr algn="ctr"/>
            <a:r>
              <a:rPr lang="ru-RU" sz="2400" dirty="0">
                <a:solidFill>
                  <a:schemeClr val="tx1"/>
                </a:solidFill>
              </a:rPr>
              <a:t>Пчелы попадают в ульи через специальные отверстия в стене домика.</a:t>
            </a:r>
          </a:p>
          <a:p>
            <a:pPr algn="ctr"/>
            <a:r>
              <a:rPr lang="ru-RU" sz="2400" dirty="0">
                <a:solidFill>
                  <a:schemeClr val="tx1"/>
                </a:solidFill>
              </a:rPr>
              <a:t>Специальная лежанка на ульях исключает проникновение пчел во внутреннее пространство домика.</a:t>
            </a:r>
          </a:p>
          <a:p>
            <a:pPr algn="ctr"/>
            <a:r>
              <a:rPr lang="ru-RU" sz="2400" dirty="0">
                <a:solidFill>
                  <a:schemeClr val="tx1"/>
                </a:solidFill>
              </a:rPr>
              <a:t> Благодаря небольшим отверстиям в домик из улья проникают эфирные масла, аромат меда, прополиса, фитонциды пыльцы и цветков.</a:t>
            </a:r>
          </a:p>
          <a:p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9777" y="1910830"/>
            <a:ext cx="3827960" cy="287097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7379" y="3275872"/>
            <a:ext cx="2981612" cy="3011857"/>
          </a:xfrm>
          <a:prstGeom prst="rect">
            <a:avLst/>
          </a:prstGeom>
        </p:spPr>
      </p:pic>
      <p:cxnSp>
        <p:nvCxnSpPr>
          <p:cNvPr id="13" name="Скругленная соединительная линия 12"/>
          <p:cNvCxnSpPr/>
          <p:nvPr/>
        </p:nvCxnSpPr>
        <p:spPr>
          <a:xfrm>
            <a:off x="3972232" y="2674374"/>
            <a:ext cx="2359742" cy="1347020"/>
          </a:xfrm>
          <a:prstGeom prst="curvedConnector3">
            <a:avLst>
              <a:gd name="adj1" fmla="val 50000"/>
            </a:avLst>
          </a:prstGeom>
          <a:ln w="76200">
            <a:solidFill>
              <a:srgbClr val="FF0000"/>
            </a:solidFill>
            <a:tailEnd type="triangle"/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3">
            <a:extLst>
              <a:ext uri="{FF2B5EF4-FFF2-40B4-BE49-F238E27FC236}">
                <a16:creationId xmlns:a16="http://schemas.microsoft.com/office/drawing/2014/main" id="{DBA99161-93DC-4DDE-8B50-40EA49ACA3F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1886" y="396740"/>
            <a:ext cx="1332786" cy="6932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0353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14633" y="967740"/>
            <a:ext cx="7384026" cy="46166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i="0" dirty="0">
                <a:solidFill>
                  <a:srgbClr val="000000"/>
                </a:solidFill>
                <a:effectLst/>
                <a:latin typeface="PFRegalTextProBold"/>
              </a:rPr>
              <a:t>КАК ПРОИСХОДИТ ПРОЦЕДУРА</a:t>
            </a:r>
          </a:p>
          <a:p>
            <a:pPr algn="ctr"/>
            <a:endParaRPr lang="ru-RU" sz="2400" b="1" i="0" dirty="0">
              <a:solidFill>
                <a:srgbClr val="000000"/>
              </a:solidFill>
              <a:effectLst/>
              <a:latin typeface="PFRegalTextProBold"/>
            </a:endParaRPr>
          </a:p>
          <a:p>
            <a:pPr algn="ctr"/>
            <a:r>
              <a:rPr lang="ru-RU" sz="2000" b="0" i="0" dirty="0">
                <a:effectLst/>
                <a:latin typeface="PT Sans"/>
              </a:rPr>
              <a:t>Вы отправитесь в небольшое путешествие в уединенное</a:t>
            </a:r>
          </a:p>
          <a:p>
            <a:pPr algn="ctr"/>
            <a:r>
              <a:rPr lang="ru-RU" sz="2000" b="0" i="0" dirty="0">
                <a:effectLst/>
                <a:latin typeface="PT Sans"/>
              </a:rPr>
              <a:t> место в АПИДОМИК </a:t>
            </a:r>
          </a:p>
          <a:p>
            <a:pPr algn="ctr"/>
            <a:endParaRPr lang="ru-RU" sz="2000" b="0" i="0" dirty="0">
              <a:effectLst/>
              <a:latin typeface="PT Sans"/>
            </a:endParaRPr>
          </a:p>
          <a:p>
            <a:pPr algn="ctr"/>
            <a:r>
              <a:rPr lang="ru-RU" sz="2000" b="0" i="0" dirty="0">
                <a:effectLst/>
                <a:latin typeface="PT Sans"/>
              </a:rPr>
              <a:t>Сон будет проходить в деревянном домике </a:t>
            </a:r>
          </a:p>
          <a:p>
            <a:pPr algn="ctr"/>
            <a:r>
              <a:rPr lang="ru-RU" sz="2000" b="0" i="0" dirty="0">
                <a:effectLst/>
                <a:latin typeface="PT Sans"/>
              </a:rPr>
              <a:t>на удобных лежанках, внутри которых живут пчелы. </a:t>
            </a:r>
          </a:p>
          <a:p>
            <a:pPr algn="ctr"/>
            <a:endParaRPr lang="ru-RU" sz="2000" b="0" i="0" dirty="0">
              <a:effectLst/>
              <a:latin typeface="PT Sans"/>
            </a:endParaRPr>
          </a:p>
          <a:p>
            <a:pPr algn="ctr"/>
            <a:r>
              <a:rPr lang="ru-RU" sz="2000" b="0" i="0" dirty="0">
                <a:effectLst/>
                <a:latin typeface="PT Sans"/>
              </a:rPr>
              <a:t>Прямого контакта с пчелами нет.</a:t>
            </a:r>
          </a:p>
          <a:p>
            <a:pPr algn="ctr"/>
            <a:endParaRPr lang="ru-RU" sz="2000" b="0" i="0" dirty="0">
              <a:effectLst/>
              <a:latin typeface="PT Sans"/>
            </a:endParaRPr>
          </a:p>
          <a:p>
            <a:pPr algn="ctr"/>
            <a:r>
              <a:rPr lang="ru-RU" sz="2000" b="0" i="0" dirty="0">
                <a:effectLst/>
                <a:latin typeface="PT Sans"/>
              </a:rPr>
              <a:t>В домике две лежанки с комфортными матрасами, </a:t>
            </a:r>
          </a:p>
          <a:p>
            <a:pPr algn="ctr"/>
            <a:r>
              <a:rPr lang="ru-RU" sz="2000" b="0" i="0" dirty="0">
                <a:effectLst/>
                <a:latin typeface="PT Sans"/>
              </a:rPr>
              <a:t>пледами и подушками. </a:t>
            </a:r>
          </a:p>
          <a:p>
            <a:pPr algn="ctr"/>
            <a:r>
              <a:rPr lang="ru-RU" sz="2000" b="0" i="0" dirty="0">
                <a:effectLst/>
                <a:latin typeface="PT Sans"/>
              </a:rPr>
              <a:t>А так же в домиках есть питьевая вода.</a:t>
            </a:r>
          </a:p>
          <a:p>
            <a:pPr algn="ctr"/>
            <a:endParaRPr lang="ru-RU" sz="2200" b="0" i="0" dirty="0">
              <a:effectLst/>
              <a:latin typeface="PT Sans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7876" y="422789"/>
            <a:ext cx="4210665" cy="5614218"/>
          </a:xfrm>
          <a:prstGeom prst="rect">
            <a:avLst/>
          </a:prstGeom>
        </p:spPr>
      </p:pic>
      <p:pic>
        <p:nvPicPr>
          <p:cNvPr id="5" name="Picture 3">
            <a:extLst>
              <a:ext uri="{FF2B5EF4-FFF2-40B4-BE49-F238E27FC236}">
                <a16:creationId xmlns:a16="http://schemas.microsoft.com/office/drawing/2014/main" id="{F3D28327-DA64-4259-801B-867C425F6F8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4633" y="5384062"/>
            <a:ext cx="1946411" cy="10123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27866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 loop="1">
            <p:snd r:embed="rId2" name="bomb.wav"/>
          </p:stSnd>
        </p:sndAc>
      </p:transition>
    </mc:Choice>
    <mc:Fallback xmlns="">
      <p:transition spd="slow">
        <p:sndAc>
          <p:stSnd loop="1">
            <p:snd r:embed="rId5" name="bomb.wav"/>
          </p:stSnd>
        </p:sndAc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86485" y="493299"/>
            <a:ext cx="10684676" cy="1450757"/>
          </a:xfrm>
        </p:spPr>
        <p:txBody>
          <a:bodyPr>
            <a:normAutofit fontScale="90000"/>
          </a:bodyPr>
          <a:lstStyle/>
          <a:p>
            <a:r>
              <a:rPr lang="ru-RU" b="1" dirty="0">
                <a:solidFill>
                  <a:schemeClr val="tx1"/>
                </a:solidFill>
              </a:rPr>
              <a:t>Сон на пчелиных ульях обладает сразу несколькими терапевтическими эффектами: </a:t>
            </a:r>
            <a:br>
              <a:rPr lang="ru-RU" b="1" dirty="0">
                <a:solidFill>
                  <a:schemeClr val="tx1"/>
                </a:solidFill>
              </a:rPr>
            </a:b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086485" y="1944056"/>
            <a:ext cx="4937760" cy="4023360"/>
          </a:xfrm>
        </p:spPr>
        <p:txBody>
          <a:bodyPr>
            <a:normAutofit fontScale="92500" lnSpcReduction="10000"/>
          </a:bodyPr>
          <a:lstStyle/>
          <a:p>
            <a:pPr algn="ctr"/>
            <a:r>
              <a:rPr lang="ru-RU" sz="2200" dirty="0">
                <a:solidFill>
                  <a:schemeClr val="tx1"/>
                </a:solidFill>
              </a:rPr>
              <a:t>устраняет усталость и боль, </a:t>
            </a:r>
          </a:p>
          <a:p>
            <a:pPr algn="ctr"/>
            <a:r>
              <a:rPr lang="ru-RU" sz="2200" dirty="0">
                <a:solidFill>
                  <a:schemeClr val="tx1"/>
                </a:solidFill>
              </a:rPr>
              <a:t>позволяет наладить сон, </a:t>
            </a:r>
          </a:p>
          <a:p>
            <a:pPr algn="ctr"/>
            <a:r>
              <a:rPr lang="ru-RU" sz="2200" dirty="0">
                <a:solidFill>
                  <a:schemeClr val="tx1"/>
                </a:solidFill>
              </a:rPr>
              <a:t>укрепление иммунитета,</a:t>
            </a:r>
          </a:p>
          <a:p>
            <a:pPr algn="ctr"/>
            <a:r>
              <a:rPr lang="ru-RU" sz="2200" dirty="0">
                <a:solidFill>
                  <a:schemeClr val="tx1"/>
                </a:solidFill>
              </a:rPr>
              <a:t>способствует улучшению работы головного мозга,</a:t>
            </a:r>
          </a:p>
          <a:p>
            <a:pPr algn="ctr"/>
            <a:r>
              <a:rPr lang="ru-RU" sz="2200" dirty="0">
                <a:solidFill>
                  <a:schemeClr val="tx1"/>
                </a:solidFill>
              </a:rPr>
              <a:t> усиливает концентрацию,</a:t>
            </a:r>
          </a:p>
          <a:p>
            <a:pPr algn="ctr"/>
            <a:r>
              <a:rPr lang="ru-RU" sz="2200" dirty="0">
                <a:solidFill>
                  <a:schemeClr val="tx1"/>
                </a:solidFill>
              </a:rPr>
              <a:t>нормализации показателей артериального давления и ритма сокращений сердца,</a:t>
            </a:r>
          </a:p>
          <a:p>
            <a:pPr algn="ctr"/>
            <a:r>
              <a:rPr lang="ru-RU" sz="2200" dirty="0">
                <a:solidFill>
                  <a:schemeClr val="tx1"/>
                </a:solidFill>
              </a:rPr>
              <a:t> наполняет энергией и даже избавляет от лишнего веса.</a:t>
            </a:r>
          </a:p>
          <a:p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548284" y="1776910"/>
            <a:ext cx="5325151" cy="4023360"/>
          </a:xfrm>
        </p:spPr>
        <p:txBody>
          <a:bodyPr>
            <a:normAutofit fontScale="92500" lnSpcReduction="10000"/>
          </a:bodyPr>
          <a:lstStyle/>
          <a:p>
            <a:pPr algn="ctr"/>
            <a:r>
              <a:rPr lang="ru-RU" b="1" dirty="0">
                <a:solidFill>
                  <a:schemeClr val="tx1"/>
                </a:solidFill>
              </a:rPr>
              <a:t> </a:t>
            </a:r>
            <a:r>
              <a:rPr lang="ru-RU" sz="2200" b="1" dirty="0" err="1">
                <a:solidFill>
                  <a:schemeClr val="tx1"/>
                </a:solidFill>
              </a:rPr>
              <a:t>АэроАпиТерапия</a:t>
            </a:r>
            <a:r>
              <a:rPr lang="ru-RU" sz="2200" b="1" dirty="0">
                <a:solidFill>
                  <a:schemeClr val="tx1"/>
                </a:solidFill>
              </a:rPr>
              <a:t>  благотворно действует и на психику:</a:t>
            </a:r>
          </a:p>
          <a:p>
            <a:pPr algn="ctr"/>
            <a:r>
              <a:rPr lang="ru-RU" sz="2200" dirty="0">
                <a:solidFill>
                  <a:schemeClr val="tx1"/>
                </a:solidFill>
              </a:rPr>
              <a:t>устраняет тревогу,</a:t>
            </a:r>
          </a:p>
          <a:p>
            <a:pPr algn="ctr"/>
            <a:r>
              <a:rPr lang="ru-RU" sz="2200" dirty="0">
                <a:solidFill>
                  <a:schemeClr val="tx1"/>
                </a:solidFill>
              </a:rPr>
              <a:t> избавляет от депрессии, </a:t>
            </a:r>
          </a:p>
          <a:p>
            <a:pPr algn="ctr"/>
            <a:r>
              <a:rPr lang="ru-RU" sz="2200" dirty="0">
                <a:solidFill>
                  <a:schemeClr val="tx1"/>
                </a:solidFill>
              </a:rPr>
              <a:t>повышает настроение.</a:t>
            </a:r>
          </a:p>
          <a:p>
            <a:endParaRPr lang="ru-RU" dirty="0">
              <a:solidFill>
                <a:schemeClr val="tx1"/>
              </a:solidFill>
            </a:endParaRPr>
          </a:p>
          <a:p>
            <a:endParaRPr lang="ru-RU" dirty="0"/>
          </a:p>
          <a:p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13035" y="3955736"/>
            <a:ext cx="2245424" cy="2288136"/>
          </a:xfrm>
          <a:prstGeom prst="rect">
            <a:avLst/>
          </a:prstGeom>
        </p:spPr>
      </p:pic>
      <p:sp>
        <p:nvSpPr>
          <p:cNvPr id="6" name="Стрелка вправо с вырезом 5"/>
          <p:cNvSpPr/>
          <p:nvPr/>
        </p:nvSpPr>
        <p:spPr>
          <a:xfrm>
            <a:off x="1144346" y="2064047"/>
            <a:ext cx="490630" cy="167038"/>
          </a:xfrm>
          <a:prstGeom prst="notched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трелка вправо с вырезом 6"/>
          <p:cNvSpPr/>
          <p:nvPr/>
        </p:nvSpPr>
        <p:spPr>
          <a:xfrm>
            <a:off x="1142293" y="2480552"/>
            <a:ext cx="490630" cy="167038"/>
          </a:xfrm>
          <a:prstGeom prst="notched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трелка вправо с вырезом 7"/>
          <p:cNvSpPr/>
          <p:nvPr/>
        </p:nvSpPr>
        <p:spPr>
          <a:xfrm>
            <a:off x="1153385" y="2947359"/>
            <a:ext cx="490630" cy="167038"/>
          </a:xfrm>
          <a:prstGeom prst="notched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трелка вправо с вырезом 8"/>
          <p:cNvSpPr/>
          <p:nvPr/>
        </p:nvSpPr>
        <p:spPr>
          <a:xfrm>
            <a:off x="1153385" y="4128567"/>
            <a:ext cx="490630" cy="167038"/>
          </a:xfrm>
          <a:prstGeom prst="notched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трелка вправо с вырезом 9"/>
          <p:cNvSpPr/>
          <p:nvPr/>
        </p:nvSpPr>
        <p:spPr>
          <a:xfrm>
            <a:off x="562444" y="3416498"/>
            <a:ext cx="317829" cy="167017"/>
          </a:xfrm>
          <a:prstGeom prst="notched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трелка вправо с вырезом 10"/>
          <p:cNvSpPr/>
          <p:nvPr/>
        </p:nvSpPr>
        <p:spPr>
          <a:xfrm>
            <a:off x="562445" y="4706771"/>
            <a:ext cx="317829" cy="167017"/>
          </a:xfrm>
          <a:prstGeom prst="notched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Стрелка вправо с вырезом 11"/>
          <p:cNvSpPr/>
          <p:nvPr/>
        </p:nvSpPr>
        <p:spPr>
          <a:xfrm>
            <a:off x="562446" y="5361674"/>
            <a:ext cx="317829" cy="167017"/>
          </a:xfrm>
          <a:prstGeom prst="notched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3" name="Picture 3">
            <a:extLst>
              <a:ext uri="{FF2B5EF4-FFF2-40B4-BE49-F238E27FC236}">
                <a16:creationId xmlns:a16="http://schemas.microsoft.com/office/drawing/2014/main" id="{C8ADFC23-AE53-42F1-AE97-C70FAEF2061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8565" y="5510379"/>
            <a:ext cx="1946411" cy="10123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0506347"/>
      </p:ext>
    </p:extLst>
  </p:cSld>
  <p:clrMapOvr>
    <a:masterClrMapping/>
  </p:clrMapOvr>
</p:sld>
</file>

<file path=ppt/theme/theme1.xml><?xml version="1.0" encoding="utf-8"?>
<a:theme xmlns:a="http://schemas.openxmlformats.org/drawingml/2006/main" name="Базис">
  <a:themeElements>
    <a:clrScheme name="Базис">
      <a:dk1>
        <a:srgbClr val="000000"/>
      </a:dk1>
      <a:lt1>
        <a:srgbClr val="FFFFFF"/>
      </a:lt1>
      <a:dk2>
        <a:srgbClr val="565349"/>
      </a:dk2>
      <a:lt2>
        <a:srgbClr val="DDDDDD"/>
      </a:lt2>
      <a:accent1>
        <a:srgbClr val="A6B727"/>
      </a:accent1>
      <a:accent2>
        <a:srgbClr val="DF5327"/>
      </a:accent2>
      <a:accent3>
        <a:srgbClr val="FE9E00"/>
      </a:accent3>
      <a:accent4>
        <a:srgbClr val="418AB3"/>
      </a:accent4>
      <a:accent5>
        <a:srgbClr val="D7D447"/>
      </a:accent5>
      <a:accent6>
        <a:srgbClr val="818183"/>
      </a:accent6>
      <a:hlink>
        <a:srgbClr val="F59E00"/>
      </a:hlink>
      <a:folHlink>
        <a:srgbClr val="B2B2B2"/>
      </a:folHlink>
    </a:clrScheme>
    <a:fontScheme name="Базис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Базис">
      <a:fillStyleLst>
        <a:solidFill>
          <a:schemeClr val="phClr"/>
        </a:solidFill>
        <a:solidFill>
          <a:schemeClr val="phClr">
            <a:tint val="55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sis" id="{5665723A-49BA-4B57-8411-A56F8F207965}" vid="{90E45F77-AEFC-46EF-A7C1-5B338C297B02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TM03457444[[fn=Базис]]</Template>
  <TotalTime>245</TotalTime>
  <Words>996</Words>
  <Application>Microsoft Office PowerPoint</Application>
  <PresentationFormat>Широкоэкранный</PresentationFormat>
  <Paragraphs>114</Paragraphs>
  <Slides>14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11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26" baseType="lpstr">
      <vt:lpstr>ALS Sirius</vt:lpstr>
      <vt:lpstr>Arial</vt:lpstr>
      <vt:lpstr>Calibri</vt:lpstr>
      <vt:lpstr>Corbel</vt:lpstr>
      <vt:lpstr>Gilroy</vt:lpstr>
      <vt:lpstr>Manrope</vt:lpstr>
      <vt:lpstr>PFRegalTextProBold</vt:lpstr>
      <vt:lpstr>Playfair Display SemiBold</vt:lpstr>
      <vt:lpstr>PT Sans</vt:lpstr>
      <vt:lpstr>rubik</vt:lpstr>
      <vt:lpstr>YS Text</vt:lpstr>
      <vt:lpstr>Базис</vt:lpstr>
      <vt:lpstr>Презентация PowerPoint</vt:lpstr>
      <vt:lpstr>Проблематизация. Актуальность проекта. </vt:lpstr>
      <vt:lpstr>Презентация PowerPoint</vt:lpstr>
      <vt:lpstr>Презентация PowerPoint</vt:lpstr>
      <vt:lpstr>Немного теории… </vt:lpstr>
      <vt:lpstr>Презентация PowerPoint</vt:lpstr>
      <vt:lpstr>Пчелиные домики, или апидомики идеальны для таких процедур.</vt:lpstr>
      <vt:lpstr>Презентация PowerPoint</vt:lpstr>
      <vt:lpstr>Сон на пчелиных ульях обладает сразу несколькими терапевтическими эффектами:  </vt:lpstr>
      <vt:lpstr>Презентация PowerPoint</vt:lpstr>
      <vt:lpstr>Презентация PowerPoint</vt:lpstr>
      <vt:lpstr>АэроАпиТерапия - это новое и эффективное направление в официальной медицине.</vt:lpstr>
      <vt:lpstr>Презентация PowerPoint</vt:lpstr>
      <vt:lpstr>Благодарю за внимание!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Сергей Подлесный</dc:creator>
  <cp:lastModifiedBy>Сергей Подлесный</cp:lastModifiedBy>
  <cp:revision>3</cp:revision>
  <dcterms:created xsi:type="dcterms:W3CDTF">2025-04-12T19:17:58Z</dcterms:created>
  <dcterms:modified xsi:type="dcterms:W3CDTF">2025-04-12T23:23:20Z</dcterms:modified>
</cp:coreProperties>
</file>