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1" r:id="rId4"/>
    <p:sldId id="263" r:id="rId5"/>
    <p:sldId id="264" r:id="rId6"/>
    <p:sldId id="259" r:id="rId7"/>
    <p:sldId id="265" r:id="rId8"/>
    <p:sldId id="260" r:id="rId9"/>
    <p:sldId id="269" r:id="rId10"/>
    <p:sldId id="258" r:id="rId11"/>
    <p:sldId id="266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мпакт Хаб Москва" initials="ИХМ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22"/>
    <p:restoredTop sz="96296"/>
  </p:normalViewPr>
  <p:slideViewPr>
    <p:cSldViewPr snapToGrid="0" snapToObjects="1">
      <p:cViewPr>
        <p:scale>
          <a:sx n="93" d="100"/>
          <a:sy n="93" d="100"/>
        </p:scale>
        <p:origin x="-91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7T13:54:31.749" idx="1">
    <p:pos x="10" y="10"/>
    <p:text>Опишите проект одном предложении.
Можно использовать формулу, представленную на слайде.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7T15:58:54.446" idx="5">
    <p:pos x="4778" y="378"/>
    <p:text>- Какую социальную/экологическую проблему решает ваш проект?
- Как вы определили, что проблема действительно существует?
- Опишите, как вы изучали потребности вашей ЦА.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7T16:03:22.380" idx="7">
    <p:pos x="10" y="10"/>
    <p:text>- Описание решения проблемы вашей ЦА, которое вы реализовываете в рамках проекта
- Насколько решение действительно решает проблему и почему?
- Насколько инновационным является решение в общем и относительно территории, в котором вы реализуете проект? 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7T16:13:28.722" idx="8">
    <p:pos x="4940" y="854"/>
    <p:text>- Члены команды, бэкграунд, роли. - Мотивация команды – почему реализация проекта и достижение результата важны для вас лично?                                                            - Какие изменения произошли в команде за время программы?                                             - Если в проект нужны человеческие ресурсы – какие? И как/когда вы планируете их привлекать?
</p:text>
    <p:extLst>
      <p:ext uri="{C676402C-5697-4E1C-873F-D02D1690AC5C}">
        <p15:threadingInfo xmlns:p15="http://schemas.microsoft.com/office/powerpoint/2012/main" timeZoneBias="-180"/>
      </p:ext>
    </p:extLst>
  </p:cm>
  <p:cm authorId="1" dt="2021-06-07T16:40:19.711" idx="10">
    <p:pos x="10" y="10"/>
    <p:text>Чтобы изменить рисунок – нажмите на рисунок правой кнопкой мыши. Во всплывшем окне нажмите – Изменить рисунок.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7T14:05:54.272" idx="3">
    <p:pos x="10" y="10"/>
    <p:text>Опишите 3 главных достижения за время программы. Достижения для проекта и лично для автора или команды.
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A35E354-B76A-594E-AFBF-67ED3F676A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C8CD801-818E-DF49-A2E0-01AE43E68B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51962-6894-484B-A8F3-C8291CCB56F8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FFADAAC-D45A-4F41-BD70-849557CA8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4942391-FC91-9345-9818-986D1DC1DD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A0B1F-CFC9-1F48-AFED-042240B97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16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.png"/><Relationship Id="rId7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ла использования шаблон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004BCB-2393-674E-A89D-F9C9C8707393}"/>
              </a:ext>
            </a:extLst>
          </p:cNvPr>
          <p:cNvSpPr txBox="1"/>
          <p:nvPr userDrawn="1"/>
        </p:nvSpPr>
        <p:spPr>
          <a:xfrm>
            <a:off x="0" y="1044473"/>
            <a:ext cx="12192000" cy="59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>
                <a:solidFill>
                  <a:schemeClr val="tx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ru-RU" b="1" dirty="0"/>
              <a:t>Правила использования шаблона презентации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833B56-4361-F24E-9EE8-CF0F706E5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46" t="2657" r="21663" b="-1763"/>
          <a:stretch/>
        </p:blipFill>
        <p:spPr>
          <a:xfrm>
            <a:off x="183069" y="258477"/>
            <a:ext cx="1183125" cy="5921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CB24D19-C81F-F848-B3D3-7B1E1F7B5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5495" y="148540"/>
            <a:ext cx="1533436" cy="6338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219F7B-D8FC-284D-8EDC-FD853B1BB488}"/>
              </a:ext>
            </a:extLst>
          </p:cNvPr>
          <p:cNvSpPr txBox="1"/>
          <p:nvPr userDrawn="1"/>
        </p:nvSpPr>
        <p:spPr>
          <a:xfrm>
            <a:off x="548640" y="2043511"/>
            <a:ext cx="11265408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ru-RU" sz="2400" dirty="0"/>
              <a:t>Используйте шрифт </a:t>
            </a:r>
            <a:r>
              <a:rPr lang="en-US" sz="2400" dirty="0"/>
              <a:t>Arial</a:t>
            </a:r>
            <a:r>
              <a:rPr lang="ru-RU" sz="2400" dirty="0"/>
              <a:t>.</a:t>
            </a:r>
            <a:endParaRPr lang="en-US" sz="2400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ru-RU" sz="2400" dirty="0"/>
              <a:t>Обращайте внимание на примечаниям к слайдам.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ru-RU" sz="2400" dirty="0"/>
              <a:t>После завершения презентации примечания можно удалить.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ru-RU" sz="2400" dirty="0"/>
              <a:t>Старайтесь умещать текст в существующие блоки. Если текст не уменьшается – уменьшайте шрифт.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AutoNum type="arabicPeriod"/>
            </a:pPr>
            <a:endParaRPr lang="ru-RU" sz="24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2400" dirty="0"/>
              <a:t>*После завершения презентации удалите этот слайд.</a:t>
            </a:r>
            <a:endParaRPr lang="en-US" sz="2400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2553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ы по развитию про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004BCB-2393-674E-A89D-F9C9C8707393}"/>
              </a:ext>
            </a:extLst>
          </p:cNvPr>
          <p:cNvSpPr txBox="1"/>
          <p:nvPr userDrawn="1"/>
        </p:nvSpPr>
        <p:spPr>
          <a:xfrm>
            <a:off x="1724526" y="429914"/>
            <a:ext cx="8742947" cy="59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>
                <a:solidFill>
                  <a:schemeClr val="tx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0"/>
              </a:spcBef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Планы по развитию проекта на следующие 3 месяца</a:t>
            </a:r>
            <a:endParaRPr lang="ru-RU" dirty="0"/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D9100C24-424E-5B48-84B2-351E87E199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5422" y="1788923"/>
            <a:ext cx="9778290" cy="7592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План по развитию проекта — шаг 1</a:t>
            </a:r>
          </a:p>
        </p:txBody>
      </p:sp>
      <p:pic>
        <p:nvPicPr>
          <p:cNvPr id="42" name="Рисунок 4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CB24D19-C81F-F848-B3D3-7B1E1F7B5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5495" y="148540"/>
            <a:ext cx="1533436" cy="6338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5D6F5B-0E33-384E-8934-135C7DE2A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446" t="2657" r="21663" b="-1763"/>
          <a:stretch/>
        </p:blipFill>
        <p:spPr>
          <a:xfrm>
            <a:off x="183069" y="258477"/>
            <a:ext cx="1183125" cy="592138"/>
          </a:xfrm>
          <a:prstGeom prst="rect">
            <a:avLst/>
          </a:prstGeom>
        </p:spPr>
      </p:pic>
      <p:sp>
        <p:nvSpPr>
          <p:cNvPr id="17" name="Текст 34">
            <a:extLst>
              <a:ext uri="{FF2B5EF4-FFF2-40B4-BE49-F238E27FC236}">
                <a16:creationId xmlns:a16="http://schemas.microsoft.com/office/drawing/2014/main" xmlns="" id="{6D826950-65E3-8F4A-85B7-E07B2358B4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5422" y="2761235"/>
            <a:ext cx="9778290" cy="7592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План по развитию проекта — шаг 2</a:t>
            </a:r>
          </a:p>
        </p:txBody>
      </p:sp>
      <p:sp>
        <p:nvSpPr>
          <p:cNvPr id="18" name="Текст 34">
            <a:extLst>
              <a:ext uri="{FF2B5EF4-FFF2-40B4-BE49-F238E27FC236}">
                <a16:creationId xmlns:a16="http://schemas.microsoft.com/office/drawing/2014/main" xmlns="" id="{07E146B9-214D-6A4A-A106-1402D64379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5422" y="3733547"/>
            <a:ext cx="9778290" cy="7592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План по развитию проекта — шаг 3</a:t>
            </a:r>
          </a:p>
        </p:txBody>
      </p:sp>
      <p:sp>
        <p:nvSpPr>
          <p:cNvPr id="19" name="Текст 34">
            <a:extLst>
              <a:ext uri="{FF2B5EF4-FFF2-40B4-BE49-F238E27FC236}">
                <a16:creationId xmlns:a16="http://schemas.microsoft.com/office/drawing/2014/main" xmlns="" id="{A2C1FF2A-CA5C-9749-A3C3-169DBD6BB9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5422" y="4705859"/>
            <a:ext cx="9778290" cy="7592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План по развитию проекта — шаг 4</a:t>
            </a:r>
          </a:p>
        </p:txBody>
      </p:sp>
      <p:sp>
        <p:nvSpPr>
          <p:cNvPr id="20" name="Текст 34">
            <a:extLst>
              <a:ext uri="{FF2B5EF4-FFF2-40B4-BE49-F238E27FC236}">
                <a16:creationId xmlns:a16="http://schemas.microsoft.com/office/drawing/2014/main" xmlns="" id="{9B362D65-3DBA-0141-9F27-7D64166576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5422" y="5663837"/>
            <a:ext cx="9778290" cy="7592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План по развитию проекта — шаг 5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A148D95B-2AEA-2048-8506-AB951A16F5D1}"/>
              </a:ext>
            </a:extLst>
          </p:cNvPr>
          <p:cNvSpPr>
            <a:spLocks noChangeAspect="1"/>
          </p:cNvSpPr>
          <p:nvPr userDrawn="1"/>
        </p:nvSpPr>
        <p:spPr>
          <a:xfrm>
            <a:off x="638288" y="1788922"/>
            <a:ext cx="692565" cy="69256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F2259F9-4CA9-C741-AB15-C932F0484632}"/>
              </a:ext>
            </a:extLst>
          </p:cNvPr>
          <p:cNvSpPr>
            <a:spLocks noChangeAspect="1"/>
          </p:cNvSpPr>
          <p:nvPr userDrawn="1"/>
        </p:nvSpPr>
        <p:spPr>
          <a:xfrm>
            <a:off x="638287" y="2794554"/>
            <a:ext cx="692565" cy="69256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34F8A4DF-43BA-F444-8C5C-B8CA73523EC1}"/>
              </a:ext>
            </a:extLst>
          </p:cNvPr>
          <p:cNvSpPr>
            <a:spLocks noChangeAspect="1"/>
          </p:cNvSpPr>
          <p:nvPr userDrawn="1"/>
        </p:nvSpPr>
        <p:spPr>
          <a:xfrm>
            <a:off x="650326" y="3733547"/>
            <a:ext cx="692565" cy="69256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E63FD5C3-B195-6B46-A058-C6E9BE199904}"/>
              </a:ext>
            </a:extLst>
          </p:cNvPr>
          <p:cNvSpPr>
            <a:spLocks noChangeAspect="1"/>
          </p:cNvSpPr>
          <p:nvPr userDrawn="1"/>
        </p:nvSpPr>
        <p:spPr>
          <a:xfrm>
            <a:off x="634998" y="4690393"/>
            <a:ext cx="692565" cy="69256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599601A9-4875-E14A-AC72-9B2C55EF5716}"/>
              </a:ext>
            </a:extLst>
          </p:cNvPr>
          <p:cNvSpPr>
            <a:spLocks noChangeAspect="1"/>
          </p:cNvSpPr>
          <p:nvPr userDrawn="1"/>
        </p:nvSpPr>
        <p:spPr>
          <a:xfrm>
            <a:off x="634718" y="5693883"/>
            <a:ext cx="692565" cy="69256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7ABD86F-83C0-594F-AB34-B710C12509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4718" y="1708249"/>
            <a:ext cx="736600" cy="8382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A008058-0DF2-4D4E-8A3C-52CFFF8099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6291" y="2705353"/>
            <a:ext cx="736600" cy="838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8C83BDA5-543F-5746-A954-563D8360FC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643" y="3603752"/>
            <a:ext cx="736600" cy="8382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233D6D2-C0F7-C044-87CF-8A26D8302CE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6291" y="4591712"/>
            <a:ext cx="736600" cy="8382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0D3C0257-593A-D942-A0A1-149B341F9F3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43" y="5621065"/>
            <a:ext cx="736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03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остижения за время программы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004BCB-2393-674E-A89D-F9C9C8707393}"/>
              </a:ext>
            </a:extLst>
          </p:cNvPr>
          <p:cNvSpPr txBox="1"/>
          <p:nvPr userDrawn="1"/>
        </p:nvSpPr>
        <p:spPr>
          <a:xfrm>
            <a:off x="1724526" y="429914"/>
            <a:ext cx="8742947" cy="59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>
                <a:solidFill>
                  <a:schemeClr val="tx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0"/>
              </a:spcBef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3 главных достижения </a:t>
            </a:r>
          </a:p>
          <a:p>
            <a:pPr lvl="0">
              <a:spcBef>
                <a:spcPts val="0"/>
              </a:spcBef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 время программы</a:t>
            </a:r>
            <a:endParaRPr lang="ru-RU" dirty="0"/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D9100C24-424E-5B48-84B2-351E87E199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5422" y="1788923"/>
            <a:ext cx="9778290" cy="129899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Описание достижения 1</a:t>
            </a:r>
          </a:p>
        </p:txBody>
      </p:sp>
      <p:sp>
        <p:nvSpPr>
          <p:cNvPr id="37" name="Текст 34">
            <a:extLst>
              <a:ext uri="{FF2B5EF4-FFF2-40B4-BE49-F238E27FC236}">
                <a16:creationId xmlns:a16="http://schemas.microsoft.com/office/drawing/2014/main" xmlns="" id="{BC26E043-3EBE-E549-BD92-2009769230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5422" y="3466499"/>
            <a:ext cx="9778290" cy="11215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Описание достижения 2</a:t>
            </a:r>
          </a:p>
        </p:txBody>
      </p:sp>
      <p:sp>
        <p:nvSpPr>
          <p:cNvPr id="40" name="Текст 34">
            <a:extLst>
              <a:ext uri="{FF2B5EF4-FFF2-40B4-BE49-F238E27FC236}">
                <a16:creationId xmlns:a16="http://schemas.microsoft.com/office/drawing/2014/main" xmlns="" id="{57E4558D-6441-A344-8CE9-A8CD8AFEE4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5422" y="4977564"/>
            <a:ext cx="9778290" cy="11215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Описание достижения 3</a:t>
            </a:r>
          </a:p>
        </p:txBody>
      </p:sp>
      <p:pic>
        <p:nvPicPr>
          <p:cNvPr id="42" name="Рисунок 4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CB24D19-C81F-F848-B3D3-7B1E1F7B5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5495" y="148540"/>
            <a:ext cx="1533436" cy="633863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46B9A46E-EE74-3A4D-A944-F8411E0133DA}"/>
              </a:ext>
            </a:extLst>
          </p:cNvPr>
          <p:cNvSpPr>
            <a:spLocks noChangeAspect="1"/>
          </p:cNvSpPr>
          <p:nvPr userDrawn="1"/>
        </p:nvSpPr>
        <p:spPr>
          <a:xfrm>
            <a:off x="-94948" y="-454678"/>
            <a:ext cx="1628384" cy="162838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5D6F5B-0E33-384E-8934-135C7DE2A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446" t="2657" r="21663" b="-1763"/>
          <a:stretch/>
        </p:blipFill>
        <p:spPr>
          <a:xfrm>
            <a:off x="183069" y="258477"/>
            <a:ext cx="1183125" cy="5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19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сурсы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004BCB-2393-674E-A89D-F9C9C8707393}"/>
              </a:ext>
            </a:extLst>
          </p:cNvPr>
          <p:cNvSpPr txBox="1"/>
          <p:nvPr userDrawn="1"/>
        </p:nvSpPr>
        <p:spPr>
          <a:xfrm>
            <a:off x="0" y="721598"/>
            <a:ext cx="12192000" cy="59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>
                <a:solidFill>
                  <a:schemeClr val="tx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ru-RU" b="1" dirty="0"/>
              <a:t>Ресурсы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833B56-4361-F24E-9EE8-CF0F706E5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46" t="2657" r="21663" b="-1763"/>
          <a:stretch/>
        </p:blipFill>
        <p:spPr>
          <a:xfrm>
            <a:off x="183069" y="258477"/>
            <a:ext cx="1183125" cy="5921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CB24D19-C81F-F848-B3D3-7B1E1F7B5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5495" y="148540"/>
            <a:ext cx="1533436" cy="633863"/>
          </a:xfrm>
          <a:prstGeom prst="rect">
            <a:avLst/>
          </a:prstGeom>
        </p:spPr>
      </p:pic>
      <p:sp>
        <p:nvSpPr>
          <p:cNvPr id="6" name="Текст 14">
            <a:extLst>
              <a:ext uri="{FF2B5EF4-FFF2-40B4-BE49-F238E27FC236}">
                <a16:creationId xmlns:a16="http://schemas.microsoft.com/office/drawing/2014/main" xmlns="" id="{EE881729-5832-4A4B-BA19-F3F015825D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318" y="1774444"/>
            <a:ext cx="5732986" cy="45846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ресурсы (</a:t>
            </a:r>
            <a:r>
              <a:rPr lang="ru-RU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материальные, экспертные, человеческие и др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нужны вам для выполнения планов?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pic>
        <p:nvPicPr>
          <p:cNvPr id="4" name="Рисунок 3" descr="Построение бумаги с помощью калькулятора, линейки, маркера и Карандашов">
            <a:extLst>
              <a:ext uri="{FF2B5EF4-FFF2-40B4-BE49-F238E27FC236}">
                <a16:creationId xmlns:a16="http://schemas.microsoft.com/office/drawing/2014/main" xmlns="" id="{C34014C1-B651-6246-9E49-6191FCAAD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66560" y="1509758"/>
            <a:ext cx="4916122" cy="491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3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877F9A7-D91F-9D47-B8DF-1171D42A7779}"/>
              </a:ext>
            </a:extLst>
          </p:cNvPr>
          <p:cNvSpPr/>
          <p:nvPr userDrawn="1"/>
        </p:nvSpPr>
        <p:spPr>
          <a:xfrm>
            <a:off x="0" y="-1"/>
            <a:ext cx="49171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004BCB-2393-674E-A89D-F9C9C8707393}"/>
              </a:ext>
            </a:extLst>
          </p:cNvPr>
          <p:cNvSpPr txBox="1"/>
          <p:nvPr userDrawn="1"/>
        </p:nvSpPr>
        <p:spPr>
          <a:xfrm>
            <a:off x="5675454" y="1033227"/>
            <a:ext cx="4328932" cy="59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>
                <a:solidFill>
                  <a:schemeClr val="tx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l"/>
            <a:r>
              <a:rPr lang="ru-RU" b="1" dirty="0"/>
              <a:t>Контакты</a:t>
            </a:r>
          </a:p>
        </p:txBody>
      </p:sp>
      <p:pic>
        <p:nvPicPr>
          <p:cNvPr id="42" name="Рисунок 4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CB24D19-C81F-F848-B3D3-7B1E1F7B5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183" y="1624158"/>
            <a:ext cx="1877224" cy="7759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51FEF9-BE13-5741-8F94-792E183D5FA0}"/>
              </a:ext>
            </a:extLst>
          </p:cNvPr>
          <p:cNvSpPr txBox="1"/>
          <p:nvPr userDrawn="1"/>
        </p:nvSpPr>
        <p:spPr>
          <a:xfrm>
            <a:off x="588183" y="2890775"/>
            <a:ext cx="4328932" cy="1076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>
                <a:solidFill>
                  <a:schemeClr val="tx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l"/>
            <a:r>
              <a:rPr lang="ru-RU" sz="4000" b="1" dirty="0">
                <a:solidFill>
                  <a:schemeClr val="bg1"/>
                </a:solidFill>
              </a:rPr>
              <a:t>Спасибо за внимание!</a:t>
            </a:r>
          </a:p>
        </p:txBody>
      </p:sp>
      <p:sp>
        <p:nvSpPr>
          <p:cNvPr id="13" name="Текст 14">
            <a:extLst>
              <a:ext uri="{FF2B5EF4-FFF2-40B4-BE49-F238E27FC236}">
                <a16:creationId xmlns:a16="http://schemas.microsoft.com/office/drawing/2014/main" xmlns="" id="{191E80B3-8FF9-AF46-8C91-0C546B7331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75454" y="2012144"/>
            <a:ext cx="5687421" cy="227048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Впишите сюда свои контактные данные, а также если есть — контактные данные своего проекта.</a:t>
            </a:r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89A1FEFB-BE9F-5144-9F26-4F3BE3683EB3}"/>
              </a:ext>
            </a:extLst>
          </p:cNvPr>
          <p:cNvSpPr>
            <a:spLocks noChangeAspect="1"/>
          </p:cNvSpPr>
          <p:nvPr userDrawn="1"/>
        </p:nvSpPr>
        <p:spPr>
          <a:xfrm>
            <a:off x="-94948" y="-454678"/>
            <a:ext cx="1628384" cy="16283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E080315-FCB0-AE44-8F75-BE679F135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446" t="2657" r="21663" b="-1763"/>
          <a:stretch/>
        </p:blipFill>
        <p:spPr>
          <a:xfrm>
            <a:off x="183069" y="258477"/>
            <a:ext cx="1183125" cy="5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23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про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92CE0935-CC43-0B4C-90BE-5B05857014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7774" y="1042737"/>
            <a:ext cx="4514626" cy="520725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7EA1997C-76FC-2149-8588-DE93238FFC27}"/>
              </a:ext>
            </a:extLst>
          </p:cNvPr>
          <p:cNvSpPr>
            <a:spLocks noChangeAspect="1"/>
          </p:cNvSpPr>
          <p:nvPr userDrawn="1"/>
        </p:nvSpPr>
        <p:spPr>
          <a:xfrm>
            <a:off x="407719" y="725810"/>
            <a:ext cx="699247" cy="699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E1D97D8A-9A9F-0149-87CF-EF4454B92C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0647" y="2016340"/>
            <a:ext cx="5953630" cy="364074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ФИО и контакты участника (-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/ проекта</a:t>
            </a:r>
            <a:endParaRPr 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82D2505B-8792-3B48-A4B3-FB8FBB2368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2900" y="673053"/>
            <a:ext cx="4938713" cy="53741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/>
              <a:t>Название проекта</a:t>
            </a:r>
          </a:p>
        </p:txBody>
      </p:sp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6916F68-1870-7A4D-AC14-C7487FDF5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5495" y="148540"/>
            <a:ext cx="1533436" cy="63386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1E5A066-1D26-364E-B515-C96A744F1F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446" t="2657" r="21663" b="-1763"/>
          <a:stretch/>
        </p:blipFill>
        <p:spPr>
          <a:xfrm>
            <a:off x="181922" y="6050710"/>
            <a:ext cx="1183125" cy="592138"/>
          </a:xfrm>
          <a:prstGeom prst="rect">
            <a:avLst/>
          </a:prstGeom>
        </p:spPr>
      </p:pic>
      <p:pic>
        <p:nvPicPr>
          <p:cNvPr id="27" name="Рисунок 26" descr="Ракета со сплошной заливкой">
            <a:extLst>
              <a:ext uri="{FF2B5EF4-FFF2-40B4-BE49-F238E27FC236}">
                <a16:creationId xmlns:a16="http://schemas.microsoft.com/office/drawing/2014/main" xmlns="" id="{5B94FD20-9B0F-E143-A136-74D818768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0647" y="4304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80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исание про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004BCB-2393-674E-A89D-F9C9C8707393}"/>
              </a:ext>
            </a:extLst>
          </p:cNvPr>
          <p:cNvSpPr txBox="1"/>
          <p:nvPr userDrawn="1"/>
        </p:nvSpPr>
        <p:spPr>
          <a:xfrm>
            <a:off x="0" y="527124"/>
            <a:ext cx="12192000" cy="59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>
                <a:solidFill>
                  <a:schemeClr val="tx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ru-RU" b="1" dirty="0"/>
              <a:t>Описание проекта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D9100C24-424E-5B48-84B2-351E87E199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5422" y="1788923"/>
            <a:ext cx="9778290" cy="129899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Мы помогаем *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целевой аудитории (те, кто приобретут/будут пользоваться вашим продуктом)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*.</a:t>
            </a:r>
          </a:p>
        </p:txBody>
      </p:sp>
      <p:sp>
        <p:nvSpPr>
          <p:cNvPr id="37" name="Текст 34">
            <a:extLst>
              <a:ext uri="{FF2B5EF4-FFF2-40B4-BE49-F238E27FC236}">
                <a16:creationId xmlns:a16="http://schemas.microsoft.com/office/drawing/2014/main" xmlns="" id="{BC26E043-3EBE-E549-BD92-2009769230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5422" y="3466499"/>
            <a:ext cx="9778290" cy="11215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Решить проблему *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краткое описание социальной проблемы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*.</a:t>
            </a:r>
          </a:p>
        </p:txBody>
      </p:sp>
      <p:sp>
        <p:nvSpPr>
          <p:cNvPr id="40" name="Текст 34">
            <a:extLst>
              <a:ext uri="{FF2B5EF4-FFF2-40B4-BE49-F238E27FC236}">
                <a16:creationId xmlns:a16="http://schemas.microsoft.com/office/drawing/2014/main" xmlns="" id="{57E4558D-6441-A344-8CE9-A8CD8AFEE4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5422" y="4977564"/>
            <a:ext cx="9778290" cy="112154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Для этого мы *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будем производить продукт/оказывать услуги (краткое описание)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*.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833B56-4361-F24E-9EE8-CF0F706E5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46" t="2657" r="21663" b="-1763"/>
          <a:stretch/>
        </p:blipFill>
        <p:spPr>
          <a:xfrm>
            <a:off x="183069" y="258477"/>
            <a:ext cx="1183125" cy="5921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CB24D19-C81F-F848-B3D3-7B1E1F7B5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5495" y="148540"/>
            <a:ext cx="1533436" cy="6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08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евая аудитор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004BCB-2393-674E-A89D-F9C9C8707393}"/>
              </a:ext>
            </a:extLst>
          </p:cNvPr>
          <p:cNvSpPr txBox="1"/>
          <p:nvPr userDrawn="1"/>
        </p:nvSpPr>
        <p:spPr>
          <a:xfrm>
            <a:off x="0" y="477020"/>
            <a:ext cx="6037545" cy="59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>
                <a:solidFill>
                  <a:schemeClr val="tx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ru-RU" b="1" dirty="0"/>
              <a:t>Целевая аудитория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54034D-1B82-2143-BDFD-52791322874F}"/>
              </a:ext>
            </a:extLst>
          </p:cNvPr>
          <p:cNvSpPr txBox="1"/>
          <p:nvPr userDrawn="1"/>
        </p:nvSpPr>
        <p:spPr>
          <a:xfrm>
            <a:off x="6154454" y="477019"/>
            <a:ext cx="6037545" cy="59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>
                <a:solidFill>
                  <a:schemeClr val="tx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ru-RU" b="1" dirty="0"/>
              <a:t>Проблема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xmlns="" id="{77319FC2-10C8-8A45-8A62-72BD06D04936}"/>
              </a:ext>
            </a:extLst>
          </p:cNvPr>
          <p:cNvSpPr/>
          <p:nvPr userDrawn="1"/>
        </p:nvSpPr>
        <p:spPr>
          <a:xfrm>
            <a:off x="6116877" y="0"/>
            <a:ext cx="37578" cy="6901841"/>
          </a:xfrm>
          <a:custGeom>
            <a:avLst/>
            <a:gdLst>
              <a:gd name="connsiteX0" fmla="*/ 37578 w 37578"/>
              <a:gd name="connsiteY0" fmla="*/ 0 h 6901841"/>
              <a:gd name="connsiteX1" fmla="*/ 0 w 37578"/>
              <a:gd name="connsiteY1" fmla="*/ 6901841 h 6901841"/>
              <a:gd name="connsiteX2" fmla="*/ 0 w 37578"/>
              <a:gd name="connsiteY2" fmla="*/ 6901841 h 690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78" h="6901841" extrusionOk="0">
                <a:moveTo>
                  <a:pt x="37578" y="0"/>
                </a:moveTo>
                <a:cubicBezTo>
                  <a:pt x="-87380" y="1159092"/>
                  <a:pt x="-107309" y="5303048"/>
                  <a:pt x="0" y="6901841"/>
                </a:cubicBezTo>
                <a:lnTo>
                  <a:pt x="0" y="6901841"/>
                </a:ln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37578 w 37578"/>
                      <a:gd name="connsiteY0" fmla="*/ 0 h 6901841"/>
                      <a:gd name="connsiteX1" fmla="*/ 0 w 37578"/>
                      <a:gd name="connsiteY1" fmla="*/ 6901841 h 6901841"/>
                      <a:gd name="connsiteX2" fmla="*/ 0 w 37578"/>
                      <a:gd name="connsiteY2" fmla="*/ 6901841 h 6901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578" h="6901841">
                        <a:moveTo>
                          <a:pt x="37578" y="0"/>
                        </a:moveTo>
                        <a:lnTo>
                          <a:pt x="0" y="6901841"/>
                        </a:lnTo>
                        <a:lnTo>
                          <a:pt x="0" y="6901841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BE1E4BF-FDEE-DB4D-91C0-DBE388496B90}"/>
              </a:ext>
            </a:extLst>
          </p:cNvPr>
          <p:cNvSpPr/>
          <p:nvPr userDrawn="1"/>
        </p:nvSpPr>
        <p:spPr>
          <a:xfrm>
            <a:off x="497936" y="1640323"/>
            <a:ext cx="1440493" cy="488516"/>
          </a:xfrm>
          <a:custGeom>
            <a:avLst/>
            <a:gdLst>
              <a:gd name="connsiteX0" fmla="*/ 0 w 1440493"/>
              <a:gd name="connsiteY0" fmla="*/ 0 h 488516"/>
              <a:gd name="connsiteX1" fmla="*/ 451354 w 1440493"/>
              <a:gd name="connsiteY1" fmla="*/ 0 h 488516"/>
              <a:gd name="connsiteX2" fmla="*/ 960329 w 1440493"/>
              <a:gd name="connsiteY2" fmla="*/ 0 h 488516"/>
              <a:gd name="connsiteX3" fmla="*/ 1440493 w 1440493"/>
              <a:gd name="connsiteY3" fmla="*/ 0 h 488516"/>
              <a:gd name="connsiteX4" fmla="*/ 1440493 w 1440493"/>
              <a:gd name="connsiteY4" fmla="*/ 488516 h 488516"/>
              <a:gd name="connsiteX5" fmla="*/ 931519 w 1440493"/>
              <a:gd name="connsiteY5" fmla="*/ 488516 h 488516"/>
              <a:gd name="connsiteX6" fmla="*/ 436950 w 1440493"/>
              <a:gd name="connsiteY6" fmla="*/ 488516 h 488516"/>
              <a:gd name="connsiteX7" fmla="*/ 0 w 1440493"/>
              <a:gd name="connsiteY7" fmla="*/ 488516 h 488516"/>
              <a:gd name="connsiteX8" fmla="*/ 0 w 1440493"/>
              <a:gd name="connsiteY8" fmla="*/ 0 h 48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493" h="488516" extrusionOk="0">
                <a:moveTo>
                  <a:pt x="0" y="0"/>
                </a:moveTo>
                <a:cubicBezTo>
                  <a:pt x="197467" y="-18193"/>
                  <a:pt x="304223" y="-13270"/>
                  <a:pt x="451354" y="0"/>
                </a:cubicBezTo>
                <a:cubicBezTo>
                  <a:pt x="598485" y="13270"/>
                  <a:pt x="798721" y="-12116"/>
                  <a:pt x="960329" y="0"/>
                </a:cubicBezTo>
                <a:cubicBezTo>
                  <a:pt x="1121938" y="12116"/>
                  <a:pt x="1282999" y="-21621"/>
                  <a:pt x="1440493" y="0"/>
                </a:cubicBezTo>
                <a:cubicBezTo>
                  <a:pt x="1444933" y="137373"/>
                  <a:pt x="1457047" y="387991"/>
                  <a:pt x="1440493" y="488516"/>
                </a:cubicBezTo>
                <a:cubicBezTo>
                  <a:pt x="1269252" y="475086"/>
                  <a:pt x="1136249" y="474191"/>
                  <a:pt x="931519" y="488516"/>
                </a:cubicBezTo>
                <a:cubicBezTo>
                  <a:pt x="726789" y="502841"/>
                  <a:pt x="565223" y="498890"/>
                  <a:pt x="436950" y="488516"/>
                </a:cubicBezTo>
                <a:cubicBezTo>
                  <a:pt x="308677" y="478142"/>
                  <a:pt x="141113" y="500364"/>
                  <a:pt x="0" y="488516"/>
                </a:cubicBezTo>
                <a:cubicBezTo>
                  <a:pt x="4543" y="288979"/>
                  <a:pt x="-19179" y="24250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668735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Клиенты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68B64CD-8EE9-9647-B808-AD459C8317C5}"/>
              </a:ext>
            </a:extLst>
          </p:cNvPr>
          <p:cNvSpPr/>
          <p:nvPr userDrawn="1"/>
        </p:nvSpPr>
        <p:spPr>
          <a:xfrm>
            <a:off x="497936" y="4024746"/>
            <a:ext cx="2371809" cy="488516"/>
          </a:xfrm>
          <a:custGeom>
            <a:avLst/>
            <a:gdLst>
              <a:gd name="connsiteX0" fmla="*/ 0 w 2371809"/>
              <a:gd name="connsiteY0" fmla="*/ 0 h 488516"/>
              <a:gd name="connsiteX1" fmla="*/ 545516 w 2371809"/>
              <a:gd name="connsiteY1" fmla="*/ 0 h 488516"/>
              <a:gd name="connsiteX2" fmla="*/ 1185905 w 2371809"/>
              <a:gd name="connsiteY2" fmla="*/ 0 h 488516"/>
              <a:gd name="connsiteX3" fmla="*/ 1802575 w 2371809"/>
              <a:gd name="connsiteY3" fmla="*/ 0 h 488516"/>
              <a:gd name="connsiteX4" fmla="*/ 2371809 w 2371809"/>
              <a:gd name="connsiteY4" fmla="*/ 0 h 488516"/>
              <a:gd name="connsiteX5" fmla="*/ 2371809 w 2371809"/>
              <a:gd name="connsiteY5" fmla="*/ 488516 h 488516"/>
              <a:gd name="connsiteX6" fmla="*/ 1755139 w 2371809"/>
              <a:gd name="connsiteY6" fmla="*/ 488516 h 488516"/>
              <a:gd name="connsiteX7" fmla="*/ 1114750 w 2371809"/>
              <a:gd name="connsiteY7" fmla="*/ 488516 h 488516"/>
              <a:gd name="connsiteX8" fmla="*/ 592952 w 2371809"/>
              <a:gd name="connsiteY8" fmla="*/ 488516 h 488516"/>
              <a:gd name="connsiteX9" fmla="*/ 0 w 2371809"/>
              <a:gd name="connsiteY9" fmla="*/ 488516 h 488516"/>
              <a:gd name="connsiteX10" fmla="*/ 0 w 2371809"/>
              <a:gd name="connsiteY10" fmla="*/ 0 h 48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1809" h="488516" extrusionOk="0">
                <a:moveTo>
                  <a:pt x="0" y="0"/>
                </a:moveTo>
                <a:cubicBezTo>
                  <a:pt x="183795" y="17606"/>
                  <a:pt x="426893" y="5124"/>
                  <a:pt x="545516" y="0"/>
                </a:cubicBezTo>
                <a:cubicBezTo>
                  <a:pt x="664139" y="-5124"/>
                  <a:pt x="896634" y="21839"/>
                  <a:pt x="1185905" y="0"/>
                </a:cubicBezTo>
                <a:cubicBezTo>
                  <a:pt x="1475176" y="-21839"/>
                  <a:pt x="1609480" y="21570"/>
                  <a:pt x="1802575" y="0"/>
                </a:cubicBezTo>
                <a:cubicBezTo>
                  <a:pt x="1995670" y="-21570"/>
                  <a:pt x="2095229" y="27183"/>
                  <a:pt x="2371809" y="0"/>
                </a:cubicBezTo>
                <a:cubicBezTo>
                  <a:pt x="2366791" y="142124"/>
                  <a:pt x="2354822" y="386292"/>
                  <a:pt x="2371809" y="488516"/>
                </a:cubicBezTo>
                <a:cubicBezTo>
                  <a:pt x="2196683" y="499638"/>
                  <a:pt x="1961623" y="508958"/>
                  <a:pt x="1755139" y="488516"/>
                </a:cubicBezTo>
                <a:cubicBezTo>
                  <a:pt x="1548655" y="468075"/>
                  <a:pt x="1310473" y="489082"/>
                  <a:pt x="1114750" y="488516"/>
                </a:cubicBezTo>
                <a:cubicBezTo>
                  <a:pt x="919027" y="487950"/>
                  <a:pt x="788065" y="504064"/>
                  <a:pt x="592952" y="488516"/>
                </a:cubicBezTo>
                <a:cubicBezTo>
                  <a:pt x="397839" y="472968"/>
                  <a:pt x="207167" y="478738"/>
                  <a:pt x="0" y="488516"/>
                </a:cubicBezTo>
                <a:cubicBezTo>
                  <a:pt x="-11556" y="341154"/>
                  <a:pt x="-19455" y="14033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668735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2"/>
                </a:solidFill>
              </a:rPr>
              <a:t>Благополучатели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xmlns="" id="{1E9C107D-8DAA-4140-9734-A566F85628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936" y="2401393"/>
            <a:ext cx="5026564" cy="86372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для текста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2EBE87D2-3553-2E44-9E08-394A620F67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7936" y="4841033"/>
            <a:ext cx="5026564" cy="86372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для текста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xmlns="" id="{EAB2E0C6-AA58-1743-9AE4-66C369AC1C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67218" y="1452720"/>
            <a:ext cx="5026564" cy="473218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социальную/экологическую проблему решает ваш проект? Как вы определили, что проблема действительно существует? Опишите, как вы изучали потребности вашей ЦА.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07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ш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1EBF3AC5-9751-1D4C-A2B7-D6FA7261976C}"/>
              </a:ext>
            </a:extLst>
          </p:cNvPr>
          <p:cNvSpPr>
            <a:spLocks noChangeAspect="1"/>
          </p:cNvSpPr>
          <p:nvPr userDrawn="1"/>
        </p:nvSpPr>
        <p:spPr>
          <a:xfrm>
            <a:off x="-94948" y="-454678"/>
            <a:ext cx="1628384" cy="162838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004BCB-2393-674E-A89D-F9C9C8707393}"/>
              </a:ext>
            </a:extLst>
          </p:cNvPr>
          <p:cNvSpPr txBox="1"/>
          <p:nvPr userDrawn="1"/>
        </p:nvSpPr>
        <p:spPr>
          <a:xfrm>
            <a:off x="0" y="716695"/>
            <a:ext cx="12192000" cy="59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>
                <a:solidFill>
                  <a:schemeClr val="tx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ru-RU" b="1" dirty="0"/>
              <a:t>Решение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833B56-4361-F24E-9EE8-CF0F706E5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46" t="2657" r="21663" b="-1763"/>
          <a:stretch/>
        </p:blipFill>
        <p:spPr>
          <a:xfrm>
            <a:off x="183069" y="258477"/>
            <a:ext cx="1183125" cy="5921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CB24D19-C81F-F848-B3D3-7B1E1F7B5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5495" y="148540"/>
            <a:ext cx="1533436" cy="633863"/>
          </a:xfrm>
          <a:prstGeom prst="rect">
            <a:avLst/>
          </a:prstGeom>
        </p:spPr>
      </p:pic>
      <p:sp>
        <p:nvSpPr>
          <p:cNvPr id="6" name="Текст 14">
            <a:extLst>
              <a:ext uri="{FF2B5EF4-FFF2-40B4-BE49-F238E27FC236}">
                <a16:creationId xmlns:a16="http://schemas.microsoft.com/office/drawing/2014/main" xmlns="" id="{EE881729-5832-4A4B-BA19-F3F015825D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318" y="1689100"/>
            <a:ext cx="10920682" cy="45846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решения проблемы вашей ЦА, которое вы реализовываете в рамках проекта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Насколько решение действительно решает проблему и почему? Насколько инновационным является решение в общем и относительно территории, в котором вы реализуете проект? 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150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004BCB-2393-674E-A89D-F9C9C8707393}"/>
              </a:ext>
            </a:extLst>
          </p:cNvPr>
          <p:cNvSpPr txBox="1"/>
          <p:nvPr userDrawn="1"/>
        </p:nvSpPr>
        <p:spPr>
          <a:xfrm>
            <a:off x="0" y="554546"/>
            <a:ext cx="12192000" cy="59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>
                <a:solidFill>
                  <a:schemeClr val="tx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ru-RU" b="1" dirty="0"/>
              <a:t>Команда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833B56-4361-F24E-9EE8-CF0F706E5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46" t="2657" r="21663" b="-1763"/>
          <a:stretch/>
        </p:blipFill>
        <p:spPr>
          <a:xfrm>
            <a:off x="183069" y="258477"/>
            <a:ext cx="1183125" cy="5921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CB24D19-C81F-F848-B3D3-7B1E1F7B5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5495" y="148540"/>
            <a:ext cx="1533436" cy="633863"/>
          </a:xfrm>
          <a:prstGeom prst="rect">
            <a:avLst/>
          </a:prstGeom>
        </p:spPr>
      </p:pic>
      <p:sp>
        <p:nvSpPr>
          <p:cNvPr id="6" name="Текст 14">
            <a:extLst>
              <a:ext uri="{FF2B5EF4-FFF2-40B4-BE49-F238E27FC236}">
                <a16:creationId xmlns:a16="http://schemas.microsoft.com/office/drawing/2014/main" xmlns="" id="{EE881729-5832-4A4B-BA19-F3F015825D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318" y="1816608"/>
            <a:ext cx="5452570" cy="44571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Мотивация команды – почему реализация проекта и достижение результата важны для вас лично?                                          Какие изменения произошли в команде за время программы?                                    Если в проект нужны человеческие ресурсы – какие?                                                           И как/когда вы планируете их привлекать?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12" name="Текст 14">
            <a:extLst>
              <a:ext uri="{FF2B5EF4-FFF2-40B4-BE49-F238E27FC236}">
                <a16:creationId xmlns:a16="http://schemas.microsoft.com/office/drawing/2014/main" xmlns="" id="{B40B8852-E963-E44C-9437-8C1763287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27136" y="1778099"/>
            <a:ext cx="3121152" cy="375062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Имя члена команды</a:t>
            </a:r>
          </a:p>
        </p:txBody>
      </p:sp>
      <p:sp>
        <p:nvSpPr>
          <p:cNvPr id="14" name="Текст 14">
            <a:extLst>
              <a:ext uri="{FF2B5EF4-FFF2-40B4-BE49-F238E27FC236}">
                <a16:creationId xmlns:a16="http://schemas.microsoft.com/office/drawing/2014/main" xmlns="" id="{953AE3CB-BDD2-8D4B-A18C-A5134F624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27136" y="3207375"/>
            <a:ext cx="3121152" cy="71802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Роль члена команды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xmlns="" id="{54C4B4CB-B439-2243-9F02-F44A0E59BF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7136" y="2312282"/>
            <a:ext cx="3121152" cy="71802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Бэкграунд</a:t>
            </a:r>
            <a:r>
              <a:rPr lang="ru-RU" dirty="0"/>
              <a:t> члена команды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xmlns="" id="{68A4E853-99D8-C84E-8CC5-406CE848EA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27136" y="4334167"/>
            <a:ext cx="3121152" cy="375062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Имя члена команды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xmlns="" id="{631FFFFF-F0FC-634F-A36D-142FBF12DF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27136" y="5763443"/>
            <a:ext cx="3121152" cy="71802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Роль члена команды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xmlns="" id="{F5CD96D7-5CD4-C141-A25D-2D1CC9C102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27136" y="4868350"/>
            <a:ext cx="3121152" cy="71802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Бэкграунд</a:t>
            </a:r>
            <a:r>
              <a:rPr lang="ru-RU" dirty="0"/>
              <a:t> члена команды</a:t>
            </a:r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xmlns="" id="{4B3FD858-63BE-6844-9CBB-BBCDB19B496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570845" y="1681504"/>
            <a:ext cx="1524571" cy="1524571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3" name="Рисунок 3">
            <a:extLst>
              <a:ext uri="{FF2B5EF4-FFF2-40B4-BE49-F238E27FC236}">
                <a16:creationId xmlns:a16="http://schemas.microsoft.com/office/drawing/2014/main" xmlns="" id="{8A9F761B-E78D-0C46-8008-A4B3FC7F5D3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570845" y="4237572"/>
            <a:ext cx="1524571" cy="1524571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577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ируемые финансовые показател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004BCB-2393-674E-A89D-F9C9C8707393}"/>
              </a:ext>
            </a:extLst>
          </p:cNvPr>
          <p:cNvSpPr txBox="1"/>
          <p:nvPr userDrawn="1"/>
        </p:nvSpPr>
        <p:spPr>
          <a:xfrm>
            <a:off x="0" y="850615"/>
            <a:ext cx="12192000" cy="59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>
                <a:solidFill>
                  <a:schemeClr val="tx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ru-RU" b="1" dirty="0"/>
              <a:t>Планируемые финансовые показатели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833B56-4361-F24E-9EE8-CF0F706E5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46" t="2657" r="21663" b="-1763"/>
          <a:stretch/>
        </p:blipFill>
        <p:spPr>
          <a:xfrm>
            <a:off x="183069" y="258477"/>
            <a:ext cx="1183125" cy="5921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CB24D19-C81F-F848-B3D3-7B1E1F7B5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5495" y="148540"/>
            <a:ext cx="1533436" cy="6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87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дажи и маркетин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004BCB-2393-674E-A89D-F9C9C8707393}"/>
              </a:ext>
            </a:extLst>
          </p:cNvPr>
          <p:cNvSpPr txBox="1"/>
          <p:nvPr userDrawn="1"/>
        </p:nvSpPr>
        <p:spPr>
          <a:xfrm>
            <a:off x="0" y="850615"/>
            <a:ext cx="12192000" cy="59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>
                <a:solidFill>
                  <a:schemeClr val="tx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ru-RU" b="1" dirty="0"/>
              <a:t>Продажи и маркетинг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833B56-4361-F24E-9EE8-CF0F706E5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46" t="2657" r="21663" b="-1763"/>
          <a:stretch/>
        </p:blipFill>
        <p:spPr>
          <a:xfrm>
            <a:off x="183069" y="258477"/>
            <a:ext cx="1183125" cy="5921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CB24D19-C81F-F848-B3D3-7B1E1F7B5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5495" y="148540"/>
            <a:ext cx="1533436" cy="633863"/>
          </a:xfrm>
          <a:prstGeom prst="rect">
            <a:avLst/>
          </a:prstGeom>
        </p:spPr>
      </p:pic>
      <p:sp>
        <p:nvSpPr>
          <p:cNvPr id="6" name="Текст 14">
            <a:extLst>
              <a:ext uri="{FF2B5EF4-FFF2-40B4-BE49-F238E27FC236}">
                <a16:creationId xmlns:a16="http://schemas.microsoft.com/office/drawing/2014/main" xmlns="" id="{EE881729-5832-4A4B-BA19-F3F015825D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430" y="1689346"/>
            <a:ext cx="11121850" cy="482118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Планируемый объем, каналы продаж и продвижения продукта (на следующие 3 месяцев)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pic>
        <p:nvPicPr>
          <p:cNvPr id="3" name="Рисунок 2" descr="Озадаченность">
            <a:extLst>
              <a:ext uri="{FF2B5EF4-FFF2-40B4-BE49-F238E27FC236}">
                <a16:creationId xmlns:a16="http://schemas.microsoft.com/office/drawing/2014/main" xmlns="" id="{59E2DCBE-1CDE-0A42-A901-A5725D83D9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26879" y="3981688"/>
            <a:ext cx="3047811" cy="304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37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Social Canva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004BCB-2393-674E-A89D-F9C9C8707393}"/>
              </a:ext>
            </a:extLst>
          </p:cNvPr>
          <p:cNvSpPr txBox="1"/>
          <p:nvPr userDrawn="1"/>
        </p:nvSpPr>
        <p:spPr>
          <a:xfrm>
            <a:off x="-14326" y="176030"/>
            <a:ext cx="12192000" cy="59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>
                <a:solidFill>
                  <a:schemeClr val="tx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Lean Social Canvas</a:t>
            </a:r>
            <a:endParaRPr lang="ru-RU" b="1" dirty="0"/>
          </a:p>
        </p:txBody>
      </p:sp>
      <p:cxnSp>
        <p:nvCxnSpPr>
          <p:cNvPr id="6" name="Straight Connector 28">
            <a:extLst>
              <a:ext uri="{FF2B5EF4-FFF2-40B4-BE49-F238E27FC236}">
                <a16:creationId xmlns:a16="http://schemas.microsoft.com/office/drawing/2014/main" xmlns="" id="{E4AC5EDD-A9EF-204C-BF42-183CAC330A2D}"/>
              </a:ext>
            </a:extLst>
          </p:cNvPr>
          <p:cNvCxnSpPr/>
          <p:nvPr userDrawn="1"/>
        </p:nvCxnSpPr>
        <p:spPr>
          <a:xfrm>
            <a:off x="6005513" y="1025895"/>
            <a:ext cx="0" cy="583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9">
            <a:extLst>
              <a:ext uri="{FF2B5EF4-FFF2-40B4-BE49-F238E27FC236}">
                <a16:creationId xmlns:a16="http://schemas.microsoft.com/office/drawing/2014/main" xmlns="" id="{7244B76F-4395-0E49-AD6C-A4904D93F407}"/>
              </a:ext>
            </a:extLst>
          </p:cNvPr>
          <p:cNvCxnSpPr/>
          <p:nvPr userDrawn="1"/>
        </p:nvCxnSpPr>
        <p:spPr>
          <a:xfrm>
            <a:off x="0" y="1950734"/>
            <a:ext cx="1218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E3BE3C-C9BE-CB4C-9188-3EEDDA98A556}"/>
              </a:ext>
            </a:extLst>
          </p:cNvPr>
          <p:cNvSpPr txBox="1"/>
          <p:nvPr userDrawn="1"/>
        </p:nvSpPr>
        <p:spPr>
          <a:xfrm>
            <a:off x="-14326" y="1066668"/>
            <a:ext cx="891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9304D8-D708-9C4B-AED0-314538CE8603}"/>
              </a:ext>
            </a:extLst>
          </p:cNvPr>
          <p:cNvSpPr txBox="1"/>
          <p:nvPr userDrawn="1"/>
        </p:nvSpPr>
        <p:spPr>
          <a:xfrm>
            <a:off x="6005513" y="1069693"/>
            <a:ext cx="1885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Конечный результат (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78B266B-9588-4646-8E7D-C5D52EC4D3E6}"/>
              </a:ext>
            </a:extLst>
          </p:cNvPr>
          <p:cNvSpPr txBox="1"/>
          <p:nvPr userDrawn="1"/>
        </p:nvSpPr>
        <p:spPr>
          <a:xfrm>
            <a:off x="0" y="1939298"/>
            <a:ext cx="1332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4C437C-738D-EA47-B061-EC33F7B3E37E}"/>
              </a:ext>
            </a:extLst>
          </p:cNvPr>
          <p:cNvSpPr txBox="1"/>
          <p:nvPr userDrawn="1"/>
        </p:nvSpPr>
        <p:spPr>
          <a:xfrm>
            <a:off x="2246061" y="1963129"/>
            <a:ext cx="3055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B900E7F-BF98-DF4E-A1C7-2858D135B2AD}"/>
              </a:ext>
            </a:extLst>
          </p:cNvPr>
          <p:cNvSpPr txBox="1"/>
          <p:nvPr userDrawn="1"/>
        </p:nvSpPr>
        <p:spPr>
          <a:xfrm>
            <a:off x="6005513" y="1949303"/>
            <a:ext cx="201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Ценностное предложение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B7B4FE-2B91-D944-8571-791457AACA03}"/>
              </a:ext>
            </a:extLst>
          </p:cNvPr>
          <p:cNvSpPr txBox="1"/>
          <p:nvPr userDrawn="1"/>
        </p:nvSpPr>
        <p:spPr>
          <a:xfrm>
            <a:off x="8495257" y="1970263"/>
            <a:ext cx="313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39">
            <a:extLst>
              <a:ext uri="{FF2B5EF4-FFF2-40B4-BE49-F238E27FC236}">
                <a16:creationId xmlns:a16="http://schemas.microsoft.com/office/drawing/2014/main" xmlns="" id="{A3FD5976-50AF-4A4A-B5F3-6772123C77F2}"/>
              </a:ext>
            </a:extLst>
          </p:cNvPr>
          <p:cNvCxnSpPr/>
          <p:nvPr userDrawn="1"/>
        </p:nvCxnSpPr>
        <p:spPr>
          <a:xfrm>
            <a:off x="8497974" y="1950734"/>
            <a:ext cx="0" cy="3320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40">
            <a:extLst>
              <a:ext uri="{FF2B5EF4-FFF2-40B4-BE49-F238E27FC236}">
                <a16:creationId xmlns:a16="http://schemas.microsoft.com/office/drawing/2014/main" xmlns="" id="{5120AECC-D5DE-4248-BA8F-5001CC0E0BB3}"/>
              </a:ext>
            </a:extLst>
          </p:cNvPr>
          <p:cNvCxnSpPr/>
          <p:nvPr userDrawn="1"/>
        </p:nvCxnSpPr>
        <p:spPr>
          <a:xfrm>
            <a:off x="2193925" y="1950733"/>
            <a:ext cx="0" cy="493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C95FF7A-78EB-3B4F-9E87-1EC04DBC196E}"/>
              </a:ext>
            </a:extLst>
          </p:cNvPr>
          <p:cNvSpPr txBox="1"/>
          <p:nvPr userDrawn="1"/>
        </p:nvSpPr>
        <p:spPr>
          <a:xfrm>
            <a:off x="2192567" y="3977132"/>
            <a:ext cx="3055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метрики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27F36F8-645D-9047-BF44-342834EAC2E4}"/>
              </a:ext>
            </a:extLst>
          </p:cNvPr>
          <p:cNvSpPr txBox="1"/>
          <p:nvPr userDrawn="1"/>
        </p:nvSpPr>
        <p:spPr>
          <a:xfrm>
            <a:off x="8495257" y="2965231"/>
            <a:ext cx="3055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Клиенты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32DEDF-BB0C-2042-8DE7-58CDD8A31F0C}"/>
              </a:ext>
            </a:extLst>
          </p:cNvPr>
          <p:cNvSpPr txBox="1"/>
          <p:nvPr userDrawn="1"/>
        </p:nvSpPr>
        <p:spPr>
          <a:xfrm>
            <a:off x="8495257" y="4002944"/>
            <a:ext cx="3055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продаж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48">
            <a:extLst>
              <a:ext uri="{FF2B5EF4-FFF2-40B4-BE49-F238E27FC236}">
                <a16:creationId xmlns:a16="http://schemas.microsoft.com/office/drawing/2014/main" xmlns="" id="{675B2803-FF3A-534D-9715-8FA0A1A11CA9}"/>
              </a:ext>
            </a:extLst>
          </p:cNvPr>
          <p:cNvCxnSpPr/>
          <p:nvPr userDrawn="1"/>
        </p:nvCxnSpPr>
        <p:spPr>
          <a:xfrm>
            <a:off x="2193925" y="3989526"/>
            <a:ext cx="3811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2">
            <a:extLst>
              <a:ext uri="{FF2B5EF4-FFF2-40B4-BE49-F238E27FC236}">
                <a16:creationId xmlns:a16="http://schemas.microsoft.com/office/drawing/2014/main" xmlns="" id="{8092F54C-1B97-9D4E-9DB7-6ED2A8D0E3D4}"/>
              </a:ext>
            </a:extLst>
          </p:cNvPr>
          <p:cNvCxnSpPr>
            <a:cxnSpLocks/>
          </p:cNvCxnSpPr>
          <p:nvPr userDrawn="1"/>
        </p:nvCxnSpPr>
        <p:spPr>
          <a:xfrm flipV="1">
            <a:off x="8497974" y="2934807"/>
            <a:ext cx="3708000" cy="10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3">
            <a:extLst>
              <a:ext uri="{FF2B5EF4-FFF2-40B4-BE49-F238E27FC236}">
                <a16:creationId xmlns:a16="http://schemas.microsoft.com/office/drawing/2014/main" xmlns="" id="{03A7330A-8EC2-D94B-A5D5-B5907A9EEB65}"/>
              </a:ext>
            </a:extLst>
          </p:cNvPr>
          <p:cNvCxnSpPr/>
          <p:nvPr userDrawn="1"/>
        </p:nvCxnSpPr>
        <p:spPr>
          <a:xfrm flipV="1">
            <a:off x="0" y="5271700"/>
            <a:ext cx="12204000" cy="28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2D2B8BA-A8F7-6D4D-AA0D-D614B843A4F2}"/>
              </a:ext>
            </a:extLst>
          </p:cNvPr>
          <p:cNvSpPr txBox="1"/>
          <p:nvPr userDrawn="1"/>
        </p:nvSpPr>
        <p:spPr>
          <a:xfrm>
            <a:off x="2192567" y="5305818"/>
            <a:ext cx="3055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затрат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DCC8421-6876-034C-AF6E-C1D60127A521}"/>
              </a:ext>
            </a:extLst>
          </p:cNvPr>
          <p:cNvSpPr txBox="1"/>
          <p:nvPr userDrawn="1"/>
        </p:nvSpPr>
        <p:spPr>
          <a:xfrm>
            <a:off x="6005513" y="5276016"/>
            <a:ext cx="2643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доходов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62">
            <a:extLst>
              <a:ext uri="{FF2B5EF4-FFF2-40B4-BE49-F238E27FC236}">
                <a16:creationId xmlns:a16="http://schemas.microsoft.com/office/drawing/2014/main" xmlns="" id="{75B0528C-097F-6D4C-82D5-08CA6E6130CC}"/>
              </a:ext>
            </a:extLst>
          </p:cNvPr>
          <p:cNvCxnSpPr/>
          <p:nvPr userDrawn="1"/>
        </p:nvCxnSpPr>
        <p:spPr>
          <a:xfrm flipV="1">
            <a:off x="8495256" y="3989526"/>
            <a:ext cx="3708000" cy="8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D68DA06-D431-7E4F-B686-DE67E1BA42BE}"/>
              </a:ext>
            </a:extLst>
          </p:cNvPr>
          <p:cNvSpPr txBox="1"/>
          <p:nvPr userDrawn="1"/>
        </p:nvSpPr>
        <p:spPr>
          <a:xfrm>
            <a:off x="0" y="5271700"/>
            <a:ext cx="305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Существующие альтернативы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9">
            <a:extLst>
              <a:ext uri="{FF2B5EF4-FFF2-40B4-BE49-F238E27FC236}">
                <a16:creationId xmlns:a16="http://schemas.microsoft.com/office/drawing/2014/main" xmlns="" id="{D1A5F1CF-C1FE-9646-9B1E-B1851253CA50}"/>
              </a:ext>
            </a:extLst>
          </p:cNvPr>
          <p:cNvCxnSpPr>
            <a:cxnSpLocks/>
          </p:cNvCxnSpPr>
          <p:nvPr userDrawn="1"/>
        </p:nvCxnSpPr>
        <p:spPr>
          <a:xfrm>
            <a:off x="0" y="1025895"/>
            <a:ext cx="1218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14">
            <a:extLst>
              <a:ext uri="{FF2B5EF4-FFF2-40B4-BE49-F238E27FC236}">
                <a16:creationId xmlns:a16="http://schemas.microsoft.com/office/drawing/2014/main" xmlns="" id="{7BBDD607-D415-444D-AA7A-1D2A8B45D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206" y="1063181"/>
            <a:ext cx="5339298" cy="86372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для текста</a:t>
            </a:r>
          </a:p>
        </p:txBody>
      </p:sp>
      <p:sp>
        <p:nvSpPr>
          <p:cNvPr id="30" name="Текст 14">
            <a:extLst>
              <a:ext uri="{FF2B5EF4-FFF2-40B4-BE49-F238E27FC236}">
                <a16:creationId xmlns:a16="http://schemas.microsoft.com/office/drawing/2014/main" xmlns="" id="{C095CE19-1C37-484A-A34B-AF6CC79A74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6" y="2291803"/>
            <a:ext cx="2181459" cy="298421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для текста</a:t>
            </a:r>
          </a:p>
        </p:txBody>
      </p:sp>
      <p:sp>
        <p:nvSpPr>
          <p:cNvPr id="31" name="Текст 14">
            <a:extLst>
              <a:ext uri="{FF2B5EF4-FFF2-40B4-BE49-F238E27FC236}">
                <a16:creationId xmlns:a16="http://schemas.microsoft.com/office/drawing/2014/main" xmlns="" id="{4E59BED2-3743-2742-B14F-A0C7D5BED7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3671" y="2279364"/>
            <a:ext cx="3811586" cy="171447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для текста</a:t>
            </a:r>
          </a:p>
        </p:txBody>
      </p:sp>
      <p:sp>
        <p:nvSpPr>
          <p:cNvPr id="32" name="Текст 14">
            <a:extLst>
              <a:ext uri="{FF2B5EF4-FFF2-40B4-BE49-F238E27FC236}">
                <a16:creationId xmlns:a16="http://schemas.microsoft.com/office/drawing/2014/main" xmlns="" id="{AC47BFC6-FD3E-1249-B32F-07CF2D4289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3671" y="4322473"/>
            <a:ext cx="3811586" cy="9591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для текста</a:t>
            </a:r>
          </a:p>
        </p:txBody>
      </p:sp>
      <p:sp>
        <p:nvSpPr>
          <p:cNvPr id="33" name="Текст 14">
            <a:extLst>
              <a:ext uri="{FF2B5EF4-FFF2-40B4-BE49-F238E27FC236}">
                <a16:creationId xmlns:a16="http://schemas.microsoft.com/office/drawing/2014/main" xmlns="" id="{818B563F-09D1-904F-9FB8-62A01294AA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92565" y="5691611"/>
            <a:ext cx="3811586" cy="116628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для текста</a:t>
            </a:r>
          </a:p>
        </p:txBody>
      </p:sp>
      <p:sp>
        <p:nvSpPr>
          <p:cNvPr id="34" name="Текст 14">
            <a:extLst>
              <a:ext uri="{FF2B5EF4-FFF2-40B4-BE49-F238E27FC236}">
                <a16:creationId xmlns:a16="http://schemas.microsoft.com/office/drawing/2014/main" xmlns="" id="{6D62612F-A0B0-324A-912D-BDAF868B97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15256" y="5691716"/>
            <a:ext cx="6174343" cy="116628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для текста</a:t>
            </a:r>
          </a:p>
        </p:txBody>
      </p:sp>
      <p:sp>
        <p:nvSpPr>
          <p:cNvPr id="35" name="Текст 14">
            <a:extLst>
              <a:ext uri="{FF2B5EF4-FFF2-40B4-BE49-F238E27FC236}">
                <a16:creationId xmlns:a16="http://schemas.microsoft.com/office/drawing/2014/main" xmlns="" id="{48BA6F16-72E7-EA4B-B2BF-8BE4DC3591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894526"/>
            <a:ext cx="2203668" cy="96336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для текста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xmlns="" id="{D5B8EB6C-4EC9-9E4C-87A0-BE96275121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25002" y="2526723"/>
            <a:ext cx="2460512" cy="27492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для текста</a:t>
            </a:r>
          </a:p>
        </p:txBody>
      </p:sp>
      <p:sp>
        <p:nvSpPr>
          <p:cNvPr id="37" name="Текст 14">
            <a:extLst>
              <a:ext uri="{FF2B5EF4-FFF2-40B4-BE49-F238E27FC236}">
                <a16:creationId xmlns:a16="http://schemas.microsoft.com/office/drawing/2014/main" xmlns="" id="{40A881D4-869D-D24F-BB25-772C82B72B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12488" y="2310163"/>
            <a:ext cx="3665185" cy="63543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для текста</a:t>
            </a:r>
          </a:p>
        </p:txBody>
      </p:sp>
      <p:sp>
        <p:nvSpPr>
          <p:cNvPr id="38" name="Текст 14">
            <a:extLst>
              <a:ext uri="{FF2B5EF4-FFF2-40B4-BE49-F238E27FC236}">
                <a16:creationId xmlns:a16="http://schemas.microsoft.com/office/drawing/2014/main" xmlns="" id="{183E45C6-9AB7-0B47-A6F5-E4B09A0562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26815" y="3341700"/>
            <a:ext cx="3665185" cy="63543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для текста</a:t>
            </a:r>
          </a:p>
        </p:txBody>
      </p:sp>
      <p:sp>
        <p:nvSpPr>
          <p:cNvPr id="39" name="Текст 14">
            <a:extLst>
              <a:ext uri="{FF2B5EF4-FFF2-40B4-BE49-F238E27FC236}">
                <a16:creationId xmlns:a16="http://schemas.microsoft.com/office/drawing/2014/main" xmlns="" id="{4C82B119-F89F-D649-8E37-62F6111423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14117" y="4350837"/>
            <a:ext cx="3665185" cy="92517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для текста</a:t>
            </a:r>
          </a:p>
        </p:txBody>
      </p:sp>
      <p:sp>
        <p:nvSpPr>
          <p:cNvPr id="40" name="Текст 14">
            <a:extLst>
              <a:ext uri="{FF2B5EF4-FFF2-40B4-BE49-F238E27FC236}">
                <a16:creationId xmlns:a16="http://schemas.microsoft.com/office/drawing/2014/main" xmlns="" id="{024E5B20-5669-8A4A-B6D1-ED7DD7C75D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55258" y="1033644"/>
            <a:ext cx="4922415" cy="91698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для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8154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AE0165-50E1-B942-9AD5-F4360D74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4C47966-0B70-3D4A-BC63-7B8EDC2F3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F782C4-4DDA-9D45-AF63-3AD3DD1CF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A41ED-3F75-894F-925B-DD6AA845A6E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C2680D-76A9-C64B-9BEA-C94BBE7BC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412C7D-2618-DB47-BF43-6B469BBDD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5CD29-DDB1-024C-8D51-7FCCBA686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6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0" r:id="rId3"/>
    <p:sldLayoutId id="2147483663" r:id="rId4"/>
    <p:sldLayoutId id="2147483664" r:id="rId5"/>
    <p:sldLayoutId id="2147483665" r:id="rId6"/>
    <p:sldLayoutId id="2147483661" r:id="rId7"/>
    <p:sldLayoutId id="2147483666" r:id="rId8"/>
    <p:sldLayoutId id="2147483662" r:id="rId9"/>
    <p:sldLayoutId id="2147483660" r:id="rId10"/>
    <p:sldLayoutId id="2147483669" r:id="rId11"/>
    <p:sldLayoutId id="2147483667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Relationship Id="rId5" Type="http://schemas.openxmlformats.org/officeDocument/2006/relationships/comments" Target="../comments/comment5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5" b="23385"/>
          <a:stretch>
            <a:fillRect/>
          </a:stretch>
        </p:blipFill>
        <p:spPr/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B0AAFE3-5D8E-FD4E-8088-12EB08D8C4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Фарвазова</a:t>
            </a:r>
            <a:r>
              <a:rPr lang="ru-RU" dirty="0" smtClean="0"/>
              <a:t> Нелли </a:t>
            </a:r>
            <a:r>
              <a:rPr lang="ru-RU" dirty="0" err="1" smtClean="0"/>
              <a:t>Римовна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владелец бизнеса, бизнес-тренер, практик</a:t>
            </a:r>
          </a:p>
          <a:p>
            <a:pPr>
              <a:buFontTx/>
              <a:buChar char="-"/>
            </a:pPr>
            <a:r>
              <a:rPr lang="ru-RU" dirty="0"/>
              <a:t>д</a:t>
            </a:r>
            <a:r>
              <a:rPr lang="ru-RU" dirty="0" smtClean="0"/>
              <a:t>ипломированный психолог</a:t>
            </a:r>
          </a:p>
          <a:p>
            <a:pPr>
              <a:buFontTx/>
              <a:buChar char="-"/>
            </a:pPr>
            <a:r>
              <a:rPr lang="ru-RU" dirty="0"/>
              <a:t>а</a:t>
            </a:r>
            <a:r>
              <a:rPr lang="ru-RU" dirty="0" smtClean="0"/>
              <a:t>втор и издатель аудиокниг</a:t>
            </a:r>
            <a:endParaRPr lang="x-none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71519216-5FE0-4E46-A943-2F3E8ED02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0" dirty="0" smtClean="0"/>
              <a:t>Формула </a:t>
            </a:r>
            <a:r>
              <a:rPr lang="ru-RU" b="0" dirty="0"/>
              <a:t>доброй семьи – </a:t>
            </a:r>
            <a:r>
              <a:rPr lang="en-US" dirty="0" smtClean="0"/>
              <a:t>FAMILY H</a:t>
            </a:r>
            <a:r>
              <a:rPr lang="en-US" dirty="0"/>
              <a:t>U</a:t>
            </a:r>
            <a:r>
              <a:rPr lang="en-US" dirty="0" smtClean="0"/>
              <a:t>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2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C4DF5C08-243A-4F42-8E1C-FA3A6A542D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5422" y="1981219"/>
            <a:ext cx="9778290" cy="914400"/>
          </a:xfrm>
        </p:spPr>
        <p:txBody>
          <a:bodyPr anchor="ctr"/>
          <a:lstStyle/>
          <a:p>
            <a:r>
              <a:rPr lang="ru-RU" dirty="0" smtClean="0"/>
              <a:t>Крепкая семья</a:t>
            </a:r>
            <a:endParaRPr lang="ru-RU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84420103-6AFF-724F-932D-C8800D4E4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5422" y="3690257"/>
            <a:ext cx="9778290" cy="897785"/>
          </a:xfrm>
        </p:spPr>
        <p:txBody>
          <a:bodyPr anchor="t"/>
          <a:lstStyle/>
          <a:p>
            <a:r>
              <a:rPr lang="ru-RU" dirty="0" smtClean="0"/>
              <a:t>Создание формулы доброй семьи</a:t>
            </a:r>
            <a:endParaRPr lang="ru-RU" dirty="0"/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xmlns="" id="{6BDFC007-A92D-BB43-8744-34A15F3FF9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422" y="5157335"/>
            <a:ext cx="9778290" cy="941772"/>
          </a:xfrm>
        </p:spPr>
        <p:txBody>
          <a:bodyPr/>
          <a:lstStyle/>
          <a:p>
            <a:r>
              <a:rPr lang="ru-RU" dirty="0" smtClean="0"/>
              <a:t>Упаковка семейных ценностей</a:t>
            </a:r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5050C9CE-3160-8141-9470-D85621F5C0B5}"/>
              </a:ext>
            </a:extLst>
          </p:cNvPr>
          <p:cNvGrpSpPr/>
          <p:nvPr/>
        </p:nvGrpSpPr>
        <p:grpSpPr>
          <a:xfrm>
            <a:off x="477867" y="1981219"/>
            <a:ext cx="914400" cy="914400"/>
            <a:chOff x="477867" y="1981219"/>
            <a:chExt cx="914400" cy="914400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F410682F-E43B-DA41-8A37-1F94FEFA7D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7867" y="1981219"/>
              <a:ext cx="914400" cy="914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dirty="0">
                <a:solidFill>
                  <a:schemeClr val="tx1"/>
                </a:solidFill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1028DAA6-31DA-0C48-B075-D5DD933CD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767" y="2057419"/>
              <a:ext cx="736600" cy="838200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D1B9B90F-BDE7-124D-A890-B7B5040DD049}"/>
              </a:ext>
            </a:extLst>
          </p:cNvPr>
          <p:cNvGrpSpPr/>
          <p:nvPr/>
        </p:nvGrpSpPr>
        <p:grpSpPr>
          <a:xfrm>
            <a:off x="477867" y="3505182"/>
            <a:ext cx="914400" cy="914400"/>
            <a:chOff x="477867" y="3505182"/>
            <a:chExt cx="914400" cy="914400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30648B3A-6B9C-374C-A11D-3454A627FD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7867" y="3505182"/>
              <a:ext cx="914400" cy="914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2920EEF0-7994-5341-A592-3F5820856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929" y="3557172"/>
              <a:ext cx="736600" cy="838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3D2A584D-321E-2F46-92FB-55E5DAD865DC}"/>
              </a:ext>
            </a:extLst>
          </p:cNvPr>
          <p:cNvGrpSpPr/>
          <p:nvPr/>
        </p:nvGrpSpPr>
        <p:grpSpPr>
          <a:xfrm>
            <a:off x="477867" y="5081135"/>
            <a:ext cx="914400" cy="914400"/>
            <a:chOff x="477867" y="5081135"/>
            <a:chExt cx="914400" cy="914400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E8DAF1F4-A62A-9948-9BF2-A41669791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7867" y="5081135"/>
              <a:ext cx="914400" cy="914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39A3CB9B-A3E3-5541-9E13-E4CC606A6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3403"/>
            <a:stretch/>
          </p:blipFill>
          <p:spPr>
            <a:xfrm>
              <a:off x="689790" y="5157335"/>
              <a:ext cx="490553" cy="838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52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D2F8FC08-4777-D34C-A7B2-8E3B981099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Заинтересованные НКО социально-ориентированные</a:t>
            </a:r>
          </a:p>
          <a:p>
            <a:r>
              <a:rPr lang="ru-RU" dirty="0" smtClean="0"/>
              <a:t>Волонтёры</a:t>
            </a:r>
          </a:p>
          <a:p>
            <a:r>
              <a:rPr lang="ru-RU" dirty="0" smtClean="0"/>
              <a:t>СМИ</a:t>
            </a:r>
          </a:p>
          <a:p>
            <a:r>
              <a:rPr lang="ru-RU" dirty="0" smtClean="0"/>
              <a:t>Социальные сети</a:t>
            </a:r>
          </a:p>
          <a:p>
            <a:r>
              <a:rPr lang="ru-RU" dirty="0" smtClean="0"/>
              <a:t>Педагоги, психологи, социальные работники, финансовые эксперты, банкиры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8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B43A0A08-E581-EF4F-9F2B-9E1B3BE58C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Нелли </a:t>
            </a:r>
            <a:r>
              <a:rPr lang="ru-RU" dirty="0" err="1" smtClean="0"/>
              <a:t>Фарвазова</a:t>
            </a:r>
            <a:endParaRPr lang="ru-RU" dirty="0" smtClean="0"/>
          </a:p>
          <a:p>
            <a:r>
              <a:rPr lang="ru-RU" dirty="0" smtClean="0"/>
              <a:t>+79196049892</a:t>
            </a:r>
          </a:p>
          <a:p>
            <a:r>
              <a:rPr lang="en-US" dirty="0"/>
              <a:t>https://www.litres.ru/author/illen-avorigas/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0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557684A1-7B2F-F84D-A8ED-40A8E23081FF}"/>
              </a:ext>
            </a:extLst>
          </p:cNvPr>
          <p:cNvSpPr>
            <a:spLocks noChangeAspect="1"/>
          </p:cNvSpPr>
          <p:nvPr/>
        </p:nvSpPr>
        <p:spPr>
          <a:xfrm>
            <a:off x="638288" y="1915329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Целевая аудитория контур">
            <a:extLst>
              <a:ext uri="{FF2B5EF4-FFF2-40B4-BE49-F238E27FC236}">
                <a16:creationId xmlns:a16="http://schemas.microsoft.com/office/drawing/2014/main" xmlns="" id="{8E71BB1D-066A-4E4B-BF0E-645BCCE24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8158" y="2015199"/>
            <a:ext cx="714660" cy="71466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2B00EADF-0579-0744-A982-24EA80979146}"/>
              </a:ext>
            </a:extLst>
          </p:cNvPr>
          <p:cNvSpPr>
            <a:spLocks noChangeAspect="1"/>
          </p:cNvSpPr>
          <p:nvPr/>
        </p:nvSpPr>
        <p:spPr>
          <a:xfrm>
            <a:off x="638288" y="3466499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Знак вопроса со сплошной заливкой">
            <a:extLst>
              <a:ext uri="{FF2B5EF4-FFF2-40B4-BE49-F238E27FC236}">
                <a16:creationId xmlns:a16="http://schemas.microsoft.com/office/drawing/2014/main" xmlns="" id="{BE45E6D5-4673-2D4C-86D8-D6C40D10F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0689" y="3538900"/>
            <a:ext cx="769598" cy="76959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B8499634-54BE-F645-BB76-70335913F784}"/>
              </a:ext>
            </a:extLst>
          </p:cNvPr>
          <p:cNvSpPr>
            <a:spLocks noChangeAspect="1"/>
          </p:cNvSpPr>
          <p:nvPr/>
        </p:nvSpPr>
        <p:spPr>
          <a:xfrm>
            <a:off x="632675" y="5057775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Коробка контур">
            <a:extLst>
              <a:ext uri="{FF2B5EF4-FFF2-40B4-BE49-F238E27FC236}">
                <a16:creationId xmlns:a16="http://schemas.microsoft.com/office/drawing/2014/main" xmlns="" id="{64555028-2790-344D-B38C-E88303E62F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15973" y="5132818"/>
            <a:ext cx="764314" cy="764314"/>
          </a:xfrm>
          <a:prstGeom prst="rect">
            <a:avLst/>
          </a:prstGeom>
        </p:spPr>
      </p:pic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5BAAD989-4D09-D44A-B5F2-7C4B4C4B6A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ru-RU" sz="1300" dirty="0" smtClean="0"/>
              <a:t>Мы помогаем семьям стать действительно «маленькой ячейкой большого социального общества». Сохранить семью, </a:t>
            </a:r>
            <a:r>
              <a:rPr lang="ru-RU" sz="1300" dirty="0"/>
              <a:t>ч</a:t>
            </a:r>
            <a:r>
              <a:rPr lang="ru-RU" sz="1300" dirty="0" smtClean="0"/>
              <a:t>ерез </a:t>
            </a:r>
            <a:r>
              <a:rPr lang="ru-RU" sz="1300" dirty="0"/>
              <a:t>объединение, каждой отдельно взятой семьи и её ресурсов, через организацию благотворительных фестивалей в каждом городе, маленьком посёлке или </a:t>
            </a:r>
            <a:r>
              <a:rPr lang="ru-RU" sz="1300" dirty="0" smtClean="0"/>
              <a:t>селе. Проект </a:t>
            </a:r>
            <a:r>
              <a:rPr lang="ru-RU" sz="1300" dirty="0"/>
              <a:t>позволит значительно расширить кругозор и возможности, даст представление преемственности, проявит способности каждого члена семьи в лидерстве своих качеств, объединит и задаст новый вектор развития социальной значимости каждой отдельно взятой </a:t>
            </a:r>
            <a:r>
              <a:rPr lang="ru-RU" sz="1300" dirty="0" smtClean="0"/>
              <a:t>семьи</a:t>
            </a:r>
            <a:endParaRPr lang="ru-RU" sz="1300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A26E7B2D-2683-684B-A264-F33B9A1EB8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5422" y="3192237"/>
            <a:ext cx="9778290" cy="1395806"/>
          </a:xfrm>
        </p:spPr>
        <p:txBody>
          <a:bodyPr>
            <a:noAutofit/>
          </a:bodyPr>
          <a:lstStyle/>
          <a:p>
            <a:pPr algn="just"/>
            <a:r>
              <a:rPr lang="ru-RU" sz="1300" dirty="0"/>
              <a:t>В век </a:t>
            </a:r>
            <a:r>
              <a:rPr lang="ru-RU" sz="1300" dirty="0" err="1"/>
              <a:t>цифровизации</a:t>
            </a:r>
            <a:r>
              <a:rPr lang="ru-RU" sz="1300" dirty="0"/>
              <a:t> и информации проект решает главную задачу сохранение и укрепление семьи, повышение значимости культурного этноса, сохранение здорового образа жизни, умению общаться и находить общий язык между разными поколениями</a:t>
            </a:r>
            <a:r>
              <a:rPr lang="ru-RU" sz="1300" dirty="0" smtClean="0"/>
              <a:t>.</a:t>
            </a:r>
          </a:p>
          <a:p>
            <a:pPr algn="just"/>
            <a:r>
              <a:rPr lang="ru-RU" sz="1300" dirty="0"/>
              <a:t>В рамках проекта создаём «Академию региональных экспертов» федерального и регионального уровня. Дистанционно проходят обучение региональные НКО, эксперты, координаторы, где повышают эффективность своего понимания и обобщения деятельности. Опыт проекта сформирован в единое методическое пособие по формированию </a:t>
            </a:r>
            <a:r>
              <a:rPr lang="ru-RU" sz="1300" dirty="0" smtClean="0"/>
              <a:t>Формулы </a:t>
            </a:r>
            <a:r>
              <a:rPr lang="ru-RU" sz="1300" dirty="0"/>
              <a:t>доброй семьи – </a:t>
            </a:r>
            <a:r>
              <a:rPr lang="ru-RU" sz="1300" dirty="0" smtClean="0"/>
              <a:t>F</a:t>
            </a:r>
            <a:r>
              <a:rPr lang="en-US" sz="1300" dirty="0" smtClean="0"/>
              <a:t>AMILY</a:t>
            </a:r>
            <a:r>
              <a:rPr lang="ru-RU" sz="1300" dirty="0" smtClean="0"/>
              <a:t> H</a:t>
            </a:r>
            <a:r>
              <a:rPr lang="en-US" sz="1300" dirty="0" smtClean="0"/>
              <a:t>UB</a:t>
            </a:r>
            <a:r>
              <a:rPr lang="ru-RU" sz="1300" dirty="0" smtClean="0"/>
              <a:t> </a:t>
            </a:r>
            <a:r>
              <a:rPr lang="ru-RU" sz="1300" dirty="0"/>
              <a:t>и создание </a:t>
            </a:r>
            <a:r>
              <a:rPr lang="ru-RU" sz="1300" dirty="0" smtClean="0"/>
              <a:t>Сообщества</a:t>
            </a:r>
            <a:endParaRPr lang="ru-RU" sz="1300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CAF551FE-6A58-1E4C-858A-F43EE3FC10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422" y="4977564"/>
            <a:ext cx="9778290" cy="994611"/>
          </a:xfrm>
        </p:spPr>
        <p:txBody>
          <a:bodyPr>
            <a:noAutofit/>
          </a:bodyPr>
          <a:lstStyle/>
          <a:p>
            <a:pPr algn="just"/>
            <a:r>
              <a:rPr lang="ru-RU" sz="1300" dirty="0" smtClean="0"/>
              <a:t>Формула </a:t>
            </a:r>
            <a:r>
              <a:rPr lang="ru-RU" sz="1300" dirty="0"/>
              <a:t>доброй семьи – </a:t>
            </a:r>
            <a:r>
              <a:rPr lang="ru-RU" sz="1300" dirty="0" smtClean="0"/>
              <a:t>F</a:t>
            </a:r>
            <a:r>
              <a:rPr lang="en-US" sz="1300" dirty="0" smtClean="0"/>
              <a:t>AMILY</a:t>
            </a:r>
            <a:r>
              <a:rPr lang="ru-RU" sz="1300" dirty="0" smtClean="0"/>
              <a:t> H</a:t>
            </a:r>
            <a:r>
              <a:rPr lang="en-US" sz="1300" dirty="0" smtClean="0"/>
              <a:t>UB</a:t>
            </a:r>
            <a:r>
              <a:rPr lang="ru-RU" sz="1300" dirty="0" smtClean="0"/>
              <a:t> это </a:t>
            </a:r>
            <a:r>
              <a:rPr lang="ru-RU" sz="1300" dirty="0"/>
              <a:t>технология объединения Сообщества, которая помогает социально направленным НКО качественно и грамотно простроить работу молодым семьям с детьми и тем, кто только намеревается родить и сохранить ребёнка, семьям, в которых есть престарелые родители и объединить эти семьи для проведения совместных </a:t>
            </a:r>
            <a:r>
              <a:rPr lang="ru-RU" sz="1300" dirty="0" err="1" smtClean="0"/>
              <a:t>шестиднева</a:t>
            </a:r>
            <a:r>
              <a:rPr lang="ru-RU" sz="1300" dirty="0" smtClean="0"/>
              <a:t> в центре </a:t>
            </a:r>
            <a:r>
              <a:rPr lang="ru-RU" sz="1300" dirty="0"/>
              <a:t>F</a:t>
            </a:r>
            <a:r>
              <a:rPr lang="en-US" sz="1300" dirty="0"/>
              <a:t>AMILY</a:t>
            </a:r>
            <a:r>
              <a:rPr lang="ru-RU" sz="1300" dirty="0"/>
              <a:t> H</a:t>
            </a:r>
            <a:r>
              <a:rPr lang="en-US" sz="1300" dirty="0" smtClean="0"/>
              <a:t>UB</a:t>
            </a:r>
            <a:endParaRPr lang="ru-RU" sz="1300" dirty="0" smtClean="0"/>
          </a:p>
          <a:p>
            <a:pPr algn="just"/>
            <a:r>
              <a:rPr lang="ru-RU" sz="1300" dirty="0" smtClean="0"/>
              <a:t>Центр поддержки социальных инноваций в семье 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49143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59DAF8E9-5757-7445-9D9E-702498A6E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Наши заказчики обычные семьи, кто так или иначе столкнулся с семейными проблемами бытности, определённых страхов и тех кто не научился создавать крепкую и полноценную семью</a:t>
            </a:r>
            <a:endParaRPr lang="ru-RU" dirty="0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FD72408F-235B-0842-9ECC-3CF9C4C8B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Члены семьи и их окружение – родственники, друзья</a:t>
            </a:r>
            <a:endParaRPr lang="ru-RU" sz="1500" dirty="0"/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0CDFE16F-F9D5-F442-A268-BF8D200E39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Семья - маленькая ячейка большого социального </a:t>
            </a:r>
            <a:r>
              <a:rPr lang="ru-RU" dirty="0" smtClean="0"/>
              <a:t>общества. И, к сожалению, молодые люди создав свою семью, не могут сохранить искренних и добрых отношений, просто порой не понимают что такое семья. Не знают про систему рода, её формирование. Многие семьи сталкиваются с проблемами престарелых родителей.</a:t>
            </a:r>
          </a:p>
          <a:p>
            <a:pPr algn="just"/>
            <a:r>
              <a:rPr lang="ru-RU" dirty="0" smtClean="0"/>
              <a:t>Идея продвижения проекта Формула </a:t>
            </a:r>
            <a:r>
              <a:rPr lang="ru-RU" dirty="0"/>
              <a:t>доброй семьи – </a:t>
            </a:r>
            <a:r>
              <a:rPr lang="en-US" dirty="0"/>
              <a:t>FAMILY </a:t>
            </a:r>
            <a:r>
              <a:rPr lang="en-US" dirty="0" smtClean="0"/>
              <a:t>HUB</a:t>
            </a:r>
            <a:r>
              <a:rPr lang="ru-RU" dirty="0" smtClean="0"/>
              <a:t> зародилась </a:t>
            </a:r>
            <a:r>
              <a:rPr lang="ru-RU" dirty="0"/>
              <a:t>в 2015 году из опыта работы с семьями, где родители детей, в том числе с ОВЗ, задавали вопросы о психологическом развитии, о здоровом развитии, о качественном наполнении своих семей различными </a:t>
            </a:r>
            <a:r>
              <a:rPr lang="ru-RU" dirty="0" smtClean="0"/>
              <a:t>программами по сохранению семьи. </a:t>
            </a:r>
            <a:r>
              <a:rPr lang="ru-RU" dirty="0"/>
              <a:t>Методом проведения тестирования на встречах с </a:t>
            </a:r>
            <a:r>
              <a:rPr lang="ru-RU" dirty="0" smtClean="0"/>
              <a:t>семьями был раскрыт потенциал и мощь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2422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787F84DA-23B6-2F44-BE0E-5FC7BED62C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200" dirty="0"/>
              <a:t>Обоснование социальной значимости.</a:t>
            </a:r>
          </a:p>
          <a:p>
            <a:pPr algn="just"/>
            <a:r>
              <a:rPr lang="ru-RU" sz="1200" dirty="0"/>
              <a:t>«Формула доброй семьи – </a:t>
            </a:r>
            <a:r>
              <a:rPr lang="ru-RU" sz="1200" dirty="0" smtClean="0"/>
              <a:t>F</a:t>
            </a:r>
            <a:r>
              <a:rPr lang="en-US" sz="1200" dirty="0" smtClean="0"/>
              <a:t>AMILY</a:t>
            </a:r>
            <a:r>
              <a:rPr lang="ru-RU" sz="1200" dirty="0" smtClean="0"/>
              <a:t> H</a:t>
            </a:r>
            <a:r>
              <a:rPr lang="en-US" sz="1200" dirty="0" smtClean="0"/>
              <a:t>UB</a:t>
            </a:r>
            <a:r>
              <a:rPr lang="ru-RU" sz="1200" dirty="0" smtClean="0"/>
              <a:t>» </a:t>
            </a:r>
            <a:r>
              <a:rPr lang="ru-RU" sz="1200" dirty="0"/>
              <a:t>это технология объединения Сообщества, которая помогает социально направленным НКО качественно и грамотно простроить работу молодым семьям с детьми и тем, кто только намеревается родить и сохранить ребёнка, семьям, в которых есть престарелые родители и объединить эти семьи для </a:t>
            </a:r>
            <a:r>
              <a:rPr lang="ru-RU" sz="1200" dirty="0" smtClean="0"/>
              <a:t>укрепления семейных ценностей. </a:t>
            </a:r>
            <a:endParaRPr lang="ru-RU" sz="1200" dirty="0"/>
          </a:p>
          <a:p>
            <a:pPr algn="just"/>
            <a:r>
              <a:rPr lang="ru-RU" sz="1200" dirty="0"/>
              <a:t>Координаторы и лидеры направлений, совместно с местными НКО обучаются технологии работы с семьёй – </a:t>
            </a:r>
            <a:r>
              <a:rPr lang="ru-RU" sz="1200" dirty="0" err="1"/>
              <a:t>шестиднев</a:t>
            </a:r>
            <a:r>
              <a:rPr lang="ru-RU" sz="1200" dirty="0" smtClean="0"/>
              <a:t>, от идеи укрепления семьи и семейных ценностей до выведения собственно Формулы доброй семьи. Программа проводит </a:t>
            </a:r>
            <a:r>
              <a:rPr lang="ru-RU" sz="1200" dirty="0"/>
              <a:t>работу с семьями, которые нуждаются в поддержке и с теми семьями, которые сами готовы </a:t>
            </a:r>
            <a:r>
              <a:rPr lang="ru-RU" sz="1200" dirty="0" smtClean="0"/>
              <a:t>помочь</a:t>
            </a:r>
            <a:r>
              <a:rPr lang="en-US" sz="1200" dirty="0" smtClean="0"/>
              <a:t> </a:t>
            </a:r>
            <a:r>
              <a:rPr lang="ru-RU" sz="1200" dirty="0" smtClean="0"/>
              <a:t>и стать примером для других семей. </a:t>
            </a:r>
            <a:r>
              <a:rPr lang="ru-RU" sz="1200" dirty="0"/>
              <a:t>Е</a:t>
            </a:r>
            <a:r>
              <a:rPr lang="ru-RU" sz="1200" dirty="0" smtClean="0"/>
              <a:t>жегодно проходит </a:t>
            </a:r>
            <a:r>
              <a:rPr lang="ru-RU" sz="1200" dirty="0"/>
              <a:t>фестиваль, каждый в своём регионе в день семьи 8 июля, день Петра и </a:t>
            </a:r>
            <a:r>
              <a:rPr lang="ru-RU" sz="1200" dirty="0" err="1"/>
              <a:t>Февронии</a:t>
            </a:r>
            <a:r>
              <a:rPr lang="ru-RU" sz="1200" dirty="0"/>
              <a:t> в России. Подобные фестивали не проводились с ресурсами активных и не очень активных семей в городах и сёлах (посёлках), поэтому можем считать Проект настоящим нововведением в социальную жизнь жителей России.</a:t>
            </a:r>
          </a:p>
          <a:p>
            <a:pPr algn="just"/>
            <a:r>
              <a:rPr lang="ru-RU" sz="1200" dirty="0"/>
              <a:t>Идея продвижения такой работы зародилась в 2015 году из опыта работы с семьями, где родители детей, в том числе с ОВЗ, задавали вопросы о психологическом развитии, о здоровом развитии, о качественном наполнении своих семей различными программами. Методом проведения тестирования на встречах с семьями, становится понятно, что интерес к проекту огромен. В настоящее время движение только зарождается, информируем семьи о создании Сообщества «Формула доброй семьи – </a:t>
            </a:r>
            <a:r>
              <a:rPr lang="ru-RU" sz="1200" dirty="0" err="1"/>
              <a:t>Family</a:t>
            </a:r>
            <a:r>
              <a:rPr lang="ru-RU" sz="1200" dirty="0"/>
              <a:t> </a:t>
            </a:r>
            <a:r>
              <a:rPr lang="ru-RU" sz="1200" dirty="0" err="1"/>
              <a:t>Hub</a:t>
            </a:r>
            <a:r>
              <a:rPr lang="ru-RU" sz="1200" dirty="0"/>
              <a:t>» и НКО о возможности присоединения к Сообществу, посредством встреч в Уфе офлайн и онлайн. Мы видим большой интерес к нашим предложениям. В проекте обучаются более 800 сотрудников НКО, которые готовы дать обратную </a:t>
            </a:r>
            <a:r>
              <a:rPr lang="ru-RU" sz="1200" dirty="0" smtClean="0"/>
              <a:t>связь, проводить </a:t>
            </a:r>
            <a:r>
              <a:rPr lang="ru-RU" sz="1200" dirty="0" err="1" smtClean="0"/>
              <a:t>шестидневы</a:t>
            </a:r>
            <a:r>
              <a:rPr lang="ru-RU" sz="1200" dirty="0" smtClean="0"/>
              <a:t> в своих регионах </a:t>
            </a:r>
            <a:r>
              <a:rPr lang="ru-RU" sz="1200" dirty="0"/>
              <a:t>и возглавить фестиваль у себя на местах. Проведение фестиваля семей даёт позитивный настрой на уверенность в будущее, что скрепляет семейные узы верой, надеждой и любовью.</a:t>
            </a:r>
          </a:p>
          <a:p>
            <a:pPr algn="just"/>
            <a:r>
              <a:rPr lang="ru-RU" sz="1200" dirty="0" smtClean="0"/>
              <a:t>Символ </a:t>
            </a:r>
            <a:r>
              <a:rPr lang="ru-RU" sz="1200" dirty="0"/>
              <a:t>фестиваля дня семьи «Формула доброй семьи – F</a:t>
            </a:r>
            <a:r>
              <a:rPr lang="en-US" sz="1200" dirty="0"/>
              <a:t>AMILY</a:t>
            </a:r>
            <a:r>
              <a:rPr lang="ru-RU" sz="1200" dirty="0"/>
              <a:t> H</a:t>
            </a:r>
            <a:r>
              <a:rPr lang="en-US" sz="1200" dirty="0"/>
              <a:t>UB</a:t>
            </a:r>
            <a:r>
              <a:rPr lang="ru-RU" sz="1200" dirty="0" smtClean="0"/>
              <a:t>» </a:t>
            </a:r>
            <a:r>
              <a:rPr lang="ru-RU" sz="1200" dirty="0"/>
              <a:t>- ромашка. Цветок самый распространённый на просторах России, олицетворяющий чистоту, гармонию и нежность.</a:t>
            </a:r>
          </a:p>
          <a:p>
            <a:pPr algn="just"/>
            <a:r>
              <a:rPr lang="ru-RU" sz="1200" dirty="0"/>
              <a:t>Устойчивая технология, как инструмент, служит развитию НКО, объединяет усилия, направленные на сохранение семьи. Экономит административные ресурсы. Служит точкой притяжения для СМИ.</a:t>
            </a:r>
          </a:p>
          <a:p>
            <a:pPr algn="just"/>
            <a:r>
              <a:rPr lang="ru-RU" sz="1200" dirty="0"/>
              <a:t>Проект уникален тем, что легко адаптивен и универсален в любых региональных субъектах России.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2479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7B832554-D874-7A44-9F8D-1F711EFD4F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just"/>
            <a:r>
              <a:rPr lang="ru-RU" dirty="0" smtClean="0"/>
              <a:t>В молодости я столкнулась с проблемой выбора в пользу сохранения семьи или её разрушения. Для разрешения внутреннего конфликта получила образование Психолога, где стало понятно стадии развития семьи, разрешение конфликтов и так далее.</a:t>
            </a:r>
          </a:p>
          <a:p>
            <a:pPr algn="just"/>
            <a:r>
              <a:rPr lang="ru-RU" dirty="0" smtClean="0"/>
              <a:t>В настоящее время не все могут пройти такое обучение, поэтому участие в проекте </a:t>
            </a:r>
            <a:r>
              <a:rPr lang="en-US" dirty="0" smtClean="0"/>
              <a:t>FAMILY HUB </a:t>
            </a:r>
            <a:r>
              <a:rPr lang="ru-RU" dirty="0" smtClean="0"/>
              <a:t>является удачным и успешным выбором для сохранения семьи.</a:t>
            </a:r>
          </a:p>
          <a:p>
            <a:pPr algn="just"/>
            <a:r>
              <a:rPr lang="ru-RU" dirty="0" smtClean="0"/>
              <a:t>Привлекаем экспертов в разных областях - педагогов, психологов, финансистов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588031F7-1C0D-434B-8B03-666ACA3B8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7EC55C00-9B5A-4848-82FF-4515E9C4CA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D46DE681-BFBA-A447-BADA-47B29CD553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DCACFD92-B378-CB42-846A-A4DDF19EB0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F48198B8-FC81-D649-9AA1-22AE79BD44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493098EE-8299-794D-9F49-EBDC8A0850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7B31421-019C-8E45-8F99-CCDD1C9D272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52" r="52"/>
          <a:stretch>
            <a:fillRect/>
          </a:stretch>
        </p:blipFill>
        <p:spPr/>
      </p:pic>
      <p:pic>
        <p:nvPicPr>
          <p:cNvPr id="27" name="Рисунок 26" descr="Изображение выглядит как текст, человек, ноутбук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xmlns="" id="{55190A5E-486C-444C-8C02-7A209E1745B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l="1031" r="1031"/>
          <a:stretch>
            <a:fillRect/>
          </a:stretch>
        </p:blipFill>
        <p:spPr/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42850F89-8267-604C-9FFD-2DF1D1D2B687}"/>
              </a:ext>
            </a:extLst>
          </p:cNvPr>
          <p:cNvSpPr/>
          <p:nvPr/>
        </p:nvSpPr>
        <p:spPr>
          <a:xfrm>
            <a:off x="6376416" y="1724975"/>
            <a:ext cx="1719000" cy="1615633"/>
          </a:xfrm>
          <a:custGeom>
            <a:avLst/>
            <a:gdLst>
              <a:gd name="connsiteX0" fmla="*/ 0 w 1719000"/>
              <a:gd name="connsiteY0" fmla="*/ 807817 h 1615633"/>
              <a:gd name="connsiteX1" fmla="*/ 859500 w 1719000"/>
              <a:gd name="connsiteY1" fmla="*/ 0 h 1615633"/>
              <a:gd name="connsiteX2" fmla="*/ 1719000 w 1719000"/>
              <a:gd name="connsiteY2" fmla="*/ 807817 h 1615633"/>
              <a:gd name="connsiteX3" fmla="*/ 859500 w 1719000"/>
              <a:gd name="connsiteY3" fmla="*/ 1615634 h 1615633"/>
              <a:gd name="connsiteX4" fmla="*/ 0 w 1719000"/>
              <a:gd name="connsiteY4" fmla="*/ 807817 h 161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9000" h="1615633" extrusionOk="0">
                <a:moveTo>
                  <a:pt x="0" y="807817"/>
                </a:moveTo>
                <a:cubicBezTo>
                  <a:pt x="-45305" y="266783"/>
                  <a:pt x="293440" y="57919"/>
                  <a:pt x="859500" y="0"/>
                </a:cubicBezTo>
                <a:cubicBezTo>
                  <a:pt x="1225430" y="11225"/>
                  <a:pt x="1734914" y="316172"/>
                  <a:pt x="1719000" y="807817"/>
                </a:cubicBezTo>
                <a:cubicBezTo>
                  <a:pt x="1623791" y="1234084"/>
                  <a:pt x="1375699" y="1554272"/>
                  <a:pt x="859500" y="1615634"/>
                </a:cubicBezTo>
                <a:cubicBezTo>
                  <a:pt x="410167" y="1633382"/>
                  <a:pt x="63972" y="1308166"/>
                  <a:pt x="0" y="807817"/>
                </a:cubicBezTo>
                <a:close/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xmlns="" sd="49707726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9D4CB7E8-AD38-9B4C-B842-51420ADFFF3D}"/>
              </a:ext>
            </a:extLst>
          </p:cNvPr>
          <p:cNvSpPr/>
          <p:nvPr/>
        </p:nvSpPr>
        <p:spPr>
          <a:xfrm>
            <a:off x="6376416" y="4334167"/>
            <a:ext cx="1719000" cy="1615633"/>
          </a:xfrm>
          <a:custGeom>
            <a:avLst/>
            <a:gdLst>
              <a:gd name="connsiteX0" fmla="*/ 0 w 1719000"/>
              <a:gd name="connsiteY0" fmla="*/ 807817 h 1615633"/>
              <a:gd name="connsiteX1" fmla="*/ 859500 w 1719000"/>
              <a:gd name="connsiteY1" fmla="*/ 0 h 1615633"/>
              <a:gd name="connsiteX2" fmla="*/ 1719000 w 1719000"/>
              <a:gd name="connsiteY2" fmla="*/ 807817 h 1615633"/>
              <a:gd name="connsiteX3" fmla="*/ 859500 w 1719000"/>
              <a:gd name="connsiteY3" fmla="*/ 1615634 h 1615633"/>
              <a:gd name="connsiteX4" fmla="*/ 0 w 1719000"/>
              <a:gd name="connsiteY4" fmla="*/ 807817 h 161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9000" h="1615633" extrusionOk="0">
                <a:moveTo>
                  <a:pt x="0" y="807817"/>
                </a:moveTo>
                <a:cubicBezTo>
                  <a:pt x="-45305" y="266783"/>
                  <a:pt x="293440" y="57919"/>
                  <a:pt x="859500" y="0"/>
                </a:cubicBezTo>
                <a:cubicBezTo>
                  <a:pt x="1225430" y="11225"/>
                  <a:pt x="1734914" y="316172"/>
                  <a:pt x="1719000" y="807817"/>
                </a:cubicBezTo>
                <a:cubicBezTo>
                  <a:pt x="1623791" y="1234084"/>
                  <a:pt x="1375699" y="1554272"/>
                  <a:pt x="859500" y="1615634"/>
                </a:cubicBezTo>
                <a:cubicBezTo>
                  <a:pt x="410167" y="1633382"/>
                  <a:pt x="63972" y="1308166"/>
                  <a:pt x="0" y="807817"/>
                </a:cubicBezTo>
                <a:close/>
              </a:path>
            </a:pathLst>
          </a:custGeom>
          <a:noFill/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xmlns="" sd="49707726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2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xmlns="" id="{3F9BD87C-F8E3-C745-B357-CDDEC2A9B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135524"/>
              </p:ext>
            </p:extLst>
          </p:nvPr>
        </p:nvGraphicFramePr>
        <p:xfrm>
          <a:off x="482427" y="1809000"/>
          <a:ext cx="11104148" cy="4604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335">
                  <a:extLst>
                    <a:ext uri="{9D8B030D-6E8A-4147-A177-3AD203B41FA5}">
                      <a16:colId xmlns:a16="http://schemas.microsoft.com/office/drawing/2014/main" xmlns="" val="978416179"/>
                    </a:ext>
                  </a:extLst>
                </a:gridCol>
                <a:gridCol w="3379215">
                  <a:extLst>
                    <a:ext uri="{9D8B030D-6E8A-4147-A177-3AD203B41FA5}">
                      <a16:colId xmlns:a16="http://schemas.microsoft.com/office/drawing/2014/main" xmlns="" val="3148153168"/>
                    </a:ext>
                  </a:extLst>
                </a:gridCol>
                <a:gridCol w="2282511">
                  <a:extLst>
                    <a:ext uri="{9D8B030D-6E8A-4147-A177-3AD203B41FA5}">
                      <a16:colId xmlns:a16="http://schemas.microsoft.com/office/drawing/2014/main" xmlns="" val="2055286732"/>
                    </a:ext>
                  </a:extLst>
                </a:gridCol>
                <a:gridCol w="2430087">
                  <a:extLst>
                    <a:ext uri="{9D8B030D-6E8A-4147-A177-3AD203B41FA5}">
                      <a16:colId xmlns:a16="http://schemas.microsoft.com/office/drawing/2014/main" xmlns="" val="1764198028"/>
                    </a:ext>
                  </a:extLst>
                </a:gridCol>
              </a:tblGrid>
              <a:tr h="1151082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</a:rPr>
                        <a:t>Финансовые</a:t>
                      </a:r>
                      <a:r>
                        <a:rPr lang="ru-RU" sz="2400" spc="-185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2400" spc="-10" dirty="0">
                          <a:solidFill>
                            <a:schemeClr val="tx2"/>
                          </a:solidFill>
                        </a:rPr>
                        <a:t>блоки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2"/>
                          </a:solidFill>
                        </a:rPr>
                        <a:t>Июнь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</a:rPr>
                        <a:t>Июль</a:t>
                      </a:r>
                      <a:endParaRPr lang="ru-RU" sz="2400" spc="-5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2"/>
                          </a:solidFill>
                        </a:rPr>
                        <a:t>Август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00410316"/>
                  </a:ext>
                </a:extLst>
              </a:tr>
              <a:tr h="1151082">
                <a:tc>
                  <a:txBody>
                    <a:bodyPr/>
                    <a:lstStyle/>
                    <a:p>
                      <a:pPr algn="l"/>
                      <a:r>
                        <a:rPr lang="ru-RU" sz="2000" dirty="0"/>
                        <a:t>Доходы </a:t>
                      </a:r>
                      <a:r>
                        <a:rPr lang="ru-RU" sz="2000" spc="5" dirty="0"/>
                        <a:t>коммерческие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1500000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2000000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1750000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80964928"/>
                  </a:ext>
                </a:extLst>
              </a:tr>
              <a:tr h="1151082">
                <a:tc>
                  <a:txBody>
                    <a:bodyPr/>
                    <a:lstStyle/>
                    <a:p>
                      <a:pPr algn="l"/>
                      <a:r>
                        <a:rPr lang="ru-RU" sz="2000" spc="-10" dirty="0"/>
                        <a:t>Другие </a:t>
                      </a:r>
                      <a:r>
                        <a:rPr lang="ru-RU" sz="2000" dirty="0"/>
                        <a:t>источники</a:t>
                      </a:r>
                      <a:r>
                        <a:rPr lang="ru-RU" sz="2000" spc="-270" dirty="0"/>
                        <a:t> </a:t>
                      </a:r>
                      <a:r>
                        <a:rPr lang="ru-RU" sz="2000" dirty="0"/>
                        <a:t>доходов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материальные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благотворительные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пожертвования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96537610"/>
                  </a:ext>
                </a:extLst>
              </a:tr>
              <a:tr h="1151082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pc="-5" dirty="0"/>
                        <a:t>Расходы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400000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40079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1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21B047BE-73EA-3742-9D17-92D535B2F9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1.Вовлечение </a:t>
            </a:r>
            <a:r>
              <a:rPr lang="ru-RU" dirty="0"/>
              <a:t>семей в </a:t>
            </a:r>
            <a:r>
              <a:rPr lang="ru-RU" dirty="0" smtClean="0"/>
              <a:t>проект Формула </a:t>
            </a:r>
            <a:r>
              <a:rPr lang="ru-RU" dirty="0"/>
              <a:t>доброй семьи – F</a:t>
            </a:r>
            <a:r>
              <a:rPr lang="en-US" dirty="0"/>
              <a:t>AMILY</a:t>
            </a:r>
            <a:r>
              <a:rPr lang="ru-RU" dirty="0"/>
              <a:t> H</a:t>
            </a:r>
            <a:r>
              <a:rPr lang="en-US" dirty="0" smtClean="0"/>
              <a:t>UB</a:t>
            </a:r>
            <a:r>
              <a:rPr lang="ru-RU" dirty="0" smtClean="0"/>
              <a:t> </a:t>
            </a:r>
            <a:r>
              <a:rPr lang="ru-RU" dirty="0"/>
              <a:t>(более 600 человек в год - порядка 200 семей очно и более 6000 человек-порядка 2000 семей онлайн)</a:t>
            </a:r>
          </a:p>
          <a:p>
            <a:r>
              <a:rPr lang="ru-RU" dirty="0"/>
              <a:t>2. Распространение информации Сообщества.</a:t>
            </a:r>
          </a:p>
          <a:p>
            <a:r>
              <a:rPr lang="ru-RU" dirty="0"/>
              <a:t>3. Расширение партнёрской программы </a:t>
            </a:r>
            <a:r>
              <a:rPr lang="ru-RU" dirty="0" smtClean="0"/>
              <a:t>Формула </a:t>
            </a:r>
            <a:r>
              <a:rPr lang="ru-RU" dirty="0"/>
              <a:t>доброй семьи – F</a:t>
            </a:r>
            <a:r>
              <a:rPr lang="en-US" dirty="0"/>
              <a:t>AMILY</a:t>
            </a:r>
            <a:r>
              <a:rPr lang="ru-RU" dirty="0"/>
              <a:t> H</a:t>
            </a:r>
            <a:r>
              <a:rPr lang="en-US" dirty="0"/>
              <a:t>UB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21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86FAC1A-B14B-3C40-8A7D-F8710DF66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Решить проблему разрушения семьи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50D877-5304-5841-A2C9-B17323C4E0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just"/>
            <a:r>
              <a:rPr lang="ru-RU" dirty="0" smtClean="0"/>
              <a:t>Молодые семьи не знают как сохранить семью, как общаться с престарелыми родителями, боятся признаваться в своих чувствах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E5830E4-5D07-A043-ABF1-5E60AC874B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r>
              <a:rPr lang="ru-RU" dirty="0"/>
              <a:t>Формула доброй семьи – </a:t>
            </a:r>
            <a:r>
              <a:rPr lang="en-US" dirty="0"/>
              <a:t>FAMILY </a:t>
            </a:r>
            <a:r>
              <a:rPr lang="en-US" dirty="0" smtClean="0"/>
              <a:t>HUB</a:t>
            </a:r>
            <a:r>
              <a:rPr lang="ru-RU" dirty="0" smtClean="0"/>
              <a:t> – это Сообщество для создания устойчивой и целостной семьи и семейных ценностей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06BDEF6-3F21-3A46-A56F-E08BC048DD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Семья, идеология, родовые законы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14F339DB-1B4A-DA48-8F04-F383FF84B8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Благотворительность, пожертвования, меценатство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144C9C0-A928-004F-8EAF-A230C45585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Семьи – участники </a:t>
            </a:r>
            <a:r>
              <a:rPr lang="ru-RU" dirty="0" err="1" smtClean="0"/>
              <a:t>шестиднева</a:t>
            </a:r>
            <a:endParaRPr lang="ru-RU" dirty="0" smtClean="0"/>
          </a:p>
          <a:p>
            <a:r>
              <a:rPr lang="ru-RU" dirty="0" smtClean="0"/>
              <a:t>Инвесторы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5342416B-CF07-5B4C-8591-EC2929AF53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 smtClean="0"/>
              <a:t>Социальные центры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7318FC76-4B87-1C49-9C50-6C683135FD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just"/>
            <a:r>
              <a:rPr lang="ru-RU" dirty="0" smtClean="0"/>
              <a:t>1.Жизнь во благо семейных ценностей</a:t>
            </a:r>
          </a:p>
          <a:p>
            <a:pPr algn="just"/>
            <a:r>
              <a:rPr lang="ru-RU" dirty="0" smtClean="0"/>
              <a:t>2.Понимание законов семейного рода</a:t>
            </a:r>
          </a:p>
          <a:p>
            <a:pPr algn="just"/>
            <a:r>
              <a:rPr lang="ru-RU" dirty="0" smtClean="0"/>
              <a:t>3.Решение демографии России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BA6054A-97B0-BF45-A1B1-4D0FFFE3F2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 smtClean="0"/>
              <a:t>Улучшение качества семейных взаимоотношений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ED096EDD-4AFF-D24F-AD04-7BE92DBB80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 dirty="0" smtClean="0"/>
              <a:t>Семьи, которые ищут возможности сохранения семьи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F38DBEFE-7AE6-FE49-950A-13703EA147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 dirty="0" smtClean="0"/>
              <a:t>СМИ, </a:t>
            </a:r>
            <a:r>
              <a:rPr lang="en-US" dirty="0" smtClean="0"/>
              <a:t>Impact</a:t>
            </a:r>
            <a:r>
              <a:rPr lang="ru-RU" dirty="0" smtClean="0"/>
              <a:t> </a:t>
            </a:r>
            <a:r>
              <a:rPr lang="en-US" dirty="0" smtClean="0"/>
              <a:t>hub</a:t>
            </a:r>
            <a:r>
              <a:rPr lang="ru-RU" dirty="0" smtClean="0"/>
              <a:t> </a:t>
            </a:r>
            <a:r>
              <a:rPr lang="en-US" dirty="0"/>
              <a:t>M</a:t>
            </a:r>
            <a:r>
              <a:rPr lang="en-US" dirty="0" smtClean="0"/>
              <a:t>oscow</a:t>
            </a:r>
            <a:r>
              <a:rPr lang="ru-RU" dirty="0" smtClean="0"/>
              <a:t>, НКО 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11CF6EC5-367C-7F4D-AB95-48D014F83A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ru-RU" dirty="0" smtClean="0"/>
              <a:t>Программа </a:t>
            </a:r>
            <a:r>
              <a:rPr lang="en-US" dirty="0" smtClean="0"/>
              <a:t>FAMILY HUB</a:t>
            </a:r>
            <a:r>
              <a:rPr lang="ru-RU" dirty="0" smtClean="0"/>
              <a:t> помогает выявить точки роста семейных </a:t>
            </a:r>
            <a:r>
              <a:rPr lang="ru-RU" dirty="0" err="1" smtClean="0"/>
              <a:t>взаимоотшений</a:t>
            </a:r>
            <a:r>
              <a:rPr lang="ru-RU" dirty="0" smtClean="0"/>
              <a:t> и стать устойчивой для своего 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16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BAB42C3-FEF5-6D46-9F7E-29E9AAA8CE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ru-RU" sz="1500" dirty="0"/>
              <a:t>Вовлечение семей в Сообщество </a:t>
            </a:r>
            <a:r>
              <a:rPr lang="ru-RU" sz="1500" dirty="0" smtClean="0"/>
              <a:t>Формула </a:t>
            </a:r>
            <a:r>
              <a:rPr lang="ru-RU" sz="1500" dirty="0"/>
              <a:t>доброй семьи – </a:t>
            </a:r>
            <a:r>
              <a:rPr lang="ru-RU" sz="1500" dirty="0" smtClean="0"/>
              <a:t>F</a:t>
            </a:r>
            <a:r>
              <a:rPr lang="en-US" sz="1500" dirty="0" smtClean="0"/>
              <a:t>AMILY</a:t>
            </a:r>
            <a:r>
              <a:rPr lang="ru-RU" sz="1500" dirty="0" smtClean="0"/>
              <a:t> H</a:t>
            </a:r>
            <a:r>
              <a:rPr lang="en-US" sz="1500" dirty="0" smtClean="0"/>
              <a:t>UB </a:t>
            </a:r>
            <a:r>
              <a:rPr lang="ru-RU" sz="1500" dirty="0" smtClean="0"/>
              <a:t>через социально ориентированные НКО</a:t>
            </a:r>
            <a:endParaRPr lang="ru-RU" sz="15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CDB24F-7F79-7D49-8518-E24D1A8CC9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>
            <a:normAutofit/>
          </a:bodyPr>
          <a:lstStyle/>
          <a:p>
            <a:r>
              <a:rPr lang="ru-RU" sz="1500" dirty="0" smtClean="0"/>
              <a:t>Приглашение семей в центр F</a:t>
            </a:r>
            <a:r>
              <a:rPr lang="en-US" sz="1500" dirty="0" smtClean="0"/>
              <a:t>AMILY</a:t>
            </a:r>
            <a:r>
              <a:rPr lang="ru-RU" sz="1500" dirty="0" smtClean="0"/>
              <a:t> H</a:t>
            </a:r>
            <a:r>
              <a:rPr lang="en-US" sz="1500" dirty="0" smtClean="0"/>
              <a:t>UB </a:t>
            </a:r>
            <a:endParaRPr lang="ru-RU" sz="15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58D89D1-FE2B-D340-B6A8-912964B7D6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ru-RU" sz="1500" dirty="0" smtClean="0"/>
              <a:t>Обучение путём создания </a:t>
            </a:r>
            <a:r>
              <a:rPr lang="ru-RU" sz="1500" dirty="0"/>
              <a:t>«</a:t>
            </a:r>
            <a:r>
              <a:rPr lang="ru-RU" sz="1500" dirty="0" smtClean="0"/>
              <a:t>Академии </a:t>
            </a:r>
            <a:r>
              <a:rPr lang="ru-RU" sz="1500" dirty="0"/>
              <a:t>региональных экспертов» федерального и регионального </a:t>
            </a:r>
            <a:r>
              <a:rPr lang="ru-RU" sz="1500" dirty="0" smtClean="0"/>
              <a:t>уровня</a:t>
            </a:r>
            <a:endParaRPr lang="ru-RU" sz="15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7C8B4E7-D068-3042-B0B2-9B22AC5F1C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/>
          </a:bodyPr>
          <a:lstStyle/>
          <a:p>
            <a:r>
              <a:rPr lang="ru-RU" sz="1500" dirty="0" smtClean="0"/>
              <a:t>Привлечение СМИ, благотворительных фондов, </a:t>
            </a:r>
            <a:r>
              <a:rPr lang="ru-RU" sz="1500" dirty="0" err="1" smtClean="0"/>
              <a:t>краудфандинг</a:t>
            </a:r>
            <a:endParaRPr lang="ru-RU" sz="15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DFE1B9F-9D01-794B-8C51-11C06DA2E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ctr">
            <a:normAutofit/>
          </a:bodyPr>
          <a:lstStyle/>
          <a:p>
            <a:r>
              <a:rPr lang="ru-RU" sz="1500" dirty="0" smtClean="0"/>
              <a:t>Проведение ежегодного семейного фестиваля в день семьи 8 июля во всей России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001609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льзовательские 6">
      <a:dk1>
        <a:srgbClr val="0F3A5F"/>
      </a:dk1>
      <a:lt1>
        <a:srgbClr val="FFFFFF"/>
      </a:lt1>
      <a:dk2>
        <a:srgbClr val="0F3A5F"/>
      </a:dk2>
      <a:lt2>
        <a:srgbClr val="FFD546"/>
      </a:lt2>
      <a:accent1>
        <a:srgbClr val="FCFDFC"/>
      </a:accent1>
      <a:accent2>
        <a:srgbClr val="FCFDFC"/>
      </a:accent2>
      <a:accent3>
        <a:srgbClr val="FFD546"/>
      </a:accent3>
      <a:accent4>
        <a:srgbClr val="FFD546"/>
      </a:accent4>
      <a:accent5>
        <a:srgbClr val="FFD546"/>
      </a:accent5>
      <a:accent6>
        <a:srgbClr val="0F3A5F"/>
      </a:accent6>
      <a:hlink>
        <a:srgbClr val="FFFFFF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3988</TotalTime>
  <Words>1129</Words>
  <Application>Microsoft Office PowerPoint</Application>
  <PresentationFormat>Произвольный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Импакт Хаб Москва</dc:creator>
  <cp:lastModifiedBy>Microsoft Office</cp:lastModifiedBy>
  <cp:revision>32</cp:revision>
  <dcterms:created xsi:type="dcterms:W3CDTF">2021-06-07T10:38:09Z</dcterms:created>
  <dcterms:modified xsi:type="dcterms:W3CDTF">2023-02-02T11:21:19Z</dcterms:modified>
</cp:coreProperties>
</file>