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0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7937"/>
            <a:ext cx="9972600" cy="685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1" y="1505313"/>
            <a:ext cx="60642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Корпоративная программа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укрепления здоровья сотрудников организации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КГБУ СО «Реабилитационный центр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Радуга»</a:t>
            </a:r>
          </a:p>
        </p:txBody>
      </p:sp>
    </p:spTree>
    <p:extLst>
      <p:ext uri="{BB962C8B-B14F-4D97-AF65-F5344CB8AC3E}">
        <p14:creationId xmlns:p14="http://schemas.microsoft.com/office/powerpoint/2010/main" val="5234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Ежеквартальные корпоративные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выезды на природу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12"/>
          <a:stretch/>
        </p:blipFill>
        <p:spPr bwMode="auto">
          <a:xfrm>
            <a:off x="7076159" y="56575"/>
            <a:ext cx="2067841" cy="2132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0" t="-1534" b="-1"/>
          <a:stretch/>
        </p:blipFill>
        <p:spPr bwMode="auto">
          <a:xfrm>
            <a:off x="123280" y="4437112"/>
            <a:ext cx="2000448" cy="2269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E:\Desktop\фото корп спорт\14d529ba-8342-46c1-a263-a08bda6484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152" y="1632254"/>
            <a:ext cx="5678945" cy="360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6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Desktop\фото корп спорт\1G79plAAQ663n5G-cGxFOvx5YtHKueEDr2tybhfoYREk1MQFhuj19WAzNoSL4a2DV0-wWTibnLKabZORdfWVZskq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5" b="4197"/>
          <a:stretch/>
        </p:blipFill>
        <p:spPr bwMode="auto">
          <a:xfrm>
            <a:off x="2277972" y="4387690"/>
            <a:ext cx="3413797" cy="232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Desktop\фото корп спорт\NeBwRPggeSkXM8GLVO5AUXdj6mkc31XIwDkhKvCSJ7AcccrYbB_bkGueKA2IJrxWHLdtDSdlKCsM9b2Gd-aBYVv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2"/>
          <a:stretch/>
        </p:blipFill>
        <p:spPr bwMode="auto">
          <a:xfrm>
            <a:off x="5968531" y="3310634"/>
            <a:ext cx="2785844" cy="339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Desktop\фото корп спорт\Q5t9JYlyDVgsAG6ICe6Q0zce87G4Sx2NM23GqPcDvzI4NpaBtX12vrX3hUDmJyyJ3XoJckQxnp7NK1XK8c_y8_-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72" y="1749434"/>
            <a:ext cx="3415619" cy="23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:\Desktop\фото корп спорт\T_xo4i7cWUTE9-ZDwLHNM7bQGgCBK0kgxtOl2KikP9qs0giH4kE2_ICHhItCeDvbWFm-bSBAqbMZ50IWDWSw1aMp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44"/>
          <a:stretch/>
        </p:blipFill>
        <p:spPr bwMode="auto">
          <a:xfrm>
            <a:off x="5968530" y="171837"/>
            <a:ext cx="2785844" cy="299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77972" y="476672"/>
            <a:ext cx="2862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Спартакиада работников отрасли социальной защиты населения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12"/>
          <a:stretch/>
        </p:blipFill>
        <p:spPr bwMode="auto">
          <a:xfrm>
            <a:off x="0" y="74864"/>
            <a:ext cx="2067841" cy="2132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0" t="-1534" b="-1"/>
          <a:stretch/>
        </p:blipFill>
        <p:spPr bwMode="auto">
          <a:xfrm>
            <a:off x="123280" y="4437112"/>
            <a:ext cx="2000448" cy="2269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5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Desktop\фото корп спорт\AWDkmKPiDJ9rThhCjYo2mt9ZbPmUY66kGK6O9ZLgcc8qIjA3C0rjhM17rbNyCZy7FADxCHEQqoSIukTqVapgZgP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1" r="6053"/>
          <a:stretch/>
        </p:blipFill>
        <p:spPr bwMode="auto">
          <a:xfrm>
            <a:off x="5580112" y="770832"/>
            <a:ext cx="3206450" cy="257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Desktop\фото корп спорт\G2VOfZcdD93gLzK5wf4muKjXfUIrzuDnBAv_fWFqVaTdMt6b0xHok8BHn4oeK4HI_PVW9E2ovC8MWkZsOuDihYw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4"/>
          <a:stretch/>
        </p:blipFill>
        <p:spPr bwMode="auto">
          <a:xfrm>
            <a:off x="5652120" y="4005064"/>
            <a:ext cx="3206450" cy="252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67841" y="528190"/>
            <a:ext cx="31498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Психологические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тренинги, направленные на профилактику эмоционального выгорания и профилактику возникновения конфликтов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12"/>
          <a:stretch/>
        </p:blipFill>
        <p:spPr bwMode="auto">
          <a:xfrm>
            <a:off x="0" y="74864"/>
            <a:ext cx="2067841" cy="2132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0" t="-1534" b="-1"/>
          <a:stretch/>
        </p:blipFill>
        <p:spPr bwMode="auto">
          <a:xfrm>
            <a:off x="123280" y="4437112"/>
            <a:ext cx="2000448" cy="2269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E:\Desktop\фото корп спорт\A3XPp6H7OalcPX6uonyJ6BCnn9-yYU1sFthD86bv60kY1U5XDkHDfF72IdGPTs8hE695bgfc5NvVRMQbCenbkyc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23161" r="3697"/>
          <a:stretch/>
        </p:blipFill>
        <p:spPr bwMode="auto">
          <a:xfrm>
            <a:off x="1873257" y="2564902"/>
            <a:ext cx="3538994" cy="228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4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esktop\фото корп спорт\8Vv3YfiAmhPxHiPBLScjcbtGLBhW3aY1Tf1NWZJ0oPqcUkmZExyVsiFWMhdLw8g1qv-hq7XsrAY7wBsTozkk5xB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8" r="6999"/>
          <a:stretch/>
        </p:blipFill>
        <p:spPr bwMode="auto">
          <a:xfrm>
            <a:off x="323528" y="404664"/>
            <a:ext cx="3859293" cy="283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Desktop\фото корп спорт\d4oU04ow2XnUuD9-pmnc_HrLI74o5YrUZX8im0HI36VYhn5TRsiDdvbdZysqoQIZU3zxofvYWopWoVxI7KYS367Z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r="6122"/>
          <a:stretch/>
        </p:blipFill>
        <p:spPr bwMode="auto">
          <a:xfrm>
            <a:off x="323528" y="3620908"/>
            <a:ext cx="3918481" cy="273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30118" y="900505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Корпоративные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спортивные соревнования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12"/>
          <a:stretch/>
        </p:blipFill>
        <p:spPr bwMode="auto">
          <a:xfrm>
            <a:off x="7076159" y="0"/>
            <a:ext cx="2067841" cy="2132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0" t="-1534" b="-1"/>
          <a:stretch/>
        </p:blipFill>
        <p:spPr bwMode="auto">
          <a:xfrm>
            <a:off x="7143552" y="4588069"/>
            <a:ext cx="2000448" cy="2269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E:\Desktop\фото корп спорт\l0f1zsObwe399Y03ag8kWMhqB3KSnuAOreetihj-QwEm4dbeTTyVhPO194u56TnNPJu_yjHcbND5zPSOyBSGdsEh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40"/>
          <a:stretch/>
        </p:blipFill>
        <p:spPr bwMode="auto">
          <a:xfrm>
            <a:off x="4426991" y="2180267"/>
            <a:ext cx="3499670" cy="243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099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20701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Долгосрочные результаты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реализации корпоративной программы по укреплению здоровья сотрудников организации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1596" y="1446758"/>
            <a:ext cx="2790564" cy="50475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работодателей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Сохранение на длительное время  здоровых трудовых ресурсов.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производительности труда.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Сокращение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трудопотерь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 болезни.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Снижение текучести кадров.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имиджа организации.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Внедрение приоритета здорового образа жизни среди работников; изменение отношения работников к состоянию своего здоровья.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Снижение заболеваемости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инвалидизации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работников.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численности работников, ведущих здоровый образ жизни.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0110" y="2308533"/>
            <a:ext cx="2790564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Для государства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Снижение уровня заболеваемости населения.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Сокращение дней нетрудоспособности граждан.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Сокращение смертности населения.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Снижение расходов, связанных с медицинской помощью и   инвалидностью.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Увеличение национального дохода.</a:t>
            </a:r>
          </a:p>
          <a:p>
            <a:pPr lvl="0"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733" y="2308533"/>
            <a:ext cx="2790564" cy="41857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Для работников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Изменение отношения к состоянию своего здоровья.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Укрепление здоровья и улучшение самочувствия.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Увеличение продолжительности жизни.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Приверженность к ЗОЖ.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Выявление заболеваний на ранней стадии.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Возможность получения материального и социального поощрения.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Сокращение затрат на медицинское обслуживание.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Улучшение условий труда.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Улучшение качества жизни.</a:t>
            </a:r>
          </a:p>
          <a:p>
            <a:pPr lvl="0"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12"/>
          <a:stretch/>
        </p:blipFill>
        <p:spPr bwMode="auto">
          <a:xfrm>
            <a:off x="137732" y="85684"/>
            <a:ext cx="2067841" cy="2132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0" t="-1534" b="-1"/>
          <a:stretch/>
        </p:blipFill>
        <p:spPr bwMode="auto">
          <a:xfrm>
            <a:off x="7112000" y="0"/>
            <a:ext cx="2000448" cy="2269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715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720333"/>
            <a:ext cx="265948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Мотивировать сотрудников к здоровому образу жизни, включая здоровое питание и отказ от вредных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привычек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9908" y="2720332"/>
            <a:ext cx="283823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Проводить информационно-коммуникационные кампании по вопросам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укрепления общественного здоровья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2723436"/>
            <a:ext cx="280831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Создать благоприятную рабочую среду для укрепления здоровья и благоприятные условия для ведения здорового и активного образа жизни.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0" y="4653136"/>
            <a:ext cx="265948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оптимальные гигиенические, экологические и эргономические условия деятельности работников на их рабочих местах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9908" y="4653136"/>
            <a:ext cx="283823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мотивацию на повышение двигательной активности, установку на отказ от вредных привычек,  стрессоустойчивость, снижение потребления алкоголя.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6176" y="4653136"/>
            <a:ext cx="2736304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Сохранять психологическое здоровье и благополучие. Повысить уровень индивидуального психосоматического здоровья сотрудников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1596" y="2198489"/>
            <a:ext cx="8579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12"/>
          <a:stretch/>
        </p:blipFill>
        <p:spPr bwMode="auto">
          <a:xfrm>
            <a:off x="137732" y="85684"/>
            <a:ext cx="2067841" cy="2132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0" t="-1534" b="-1"/>
          <a:stretch/>
        </p:blipFill>
        <p:spPr bwMode="auto">
          <a:xfrm>
            <a:off x="7112000" y="0"/>
            <a:ext cx="2000448" cy="2269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7709" y="620688"/>
            <a:ext cx="56990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сохранение и укрепление здоровья сотрудников Реабилитационного центра «Радуга», улучшение качества жизни за счет профилактики заболеваний и формирования ответственного отношения к здоровью. </a:t>
            </a:r>
          </a:p>
        </p:txBody>
      </p:sp>
    </p:spTree>
    <p:extLst>
      <p:ext uri="{BB962C8B-B14F-4D97-AF65-F5344CB8AC3E}">
        <p14:creationId xmlns:p14="http://schemas.microsoft.com/office/powerpoint/2010/main" val="7501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288285"/>
            <a:ext cx="2659487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Блок 2.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направленные на повышение физической активности (в том числе в рамках мероприятий физкультурно-спортивного клуба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9908" y="2288284"/>
            <a:ext cx="2838236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направленные на формирование приверженности к здоровому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питанию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4168" y="2291388"/>
            <a:ext cx="2808312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направленные на борьбу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курением</a:t>
            </a:r>
          </a:p>
          <a:p>
            <a:pPr lvl="0"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0" y="4565446"/>
            <a:ext cx="265948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направленные на борьбу с употреблением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алкоголя</a:t>
            </a:r>
          </a:p>
          <a:p>
            <a:pPr lvl="0"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9908" y="4565446"/>
            <a:ext cx="2838236" cy="181588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направленные на создание благоприятного психологического климата в коллективе, снижение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тревожности</a:t>
            </a:r>
          </a:p>
          <a:p>
            <a:pPr lvl="0"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4565446"/>
            <a:ext cx="2808312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Блок 7.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Ожидаемый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эффект от реализации мероприятий программы, включая индикаторы эффективности корпоративной программы</a:t>
            </a:r>
          </a:p>
          <a:p>
            <a:pPr lvl="0"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764704"/>
            <a:ext cx="2838236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Организационные мероприятия</a:t>
            </a:r>
          </a:p>
          <a:p>
            <a:pPr lvl="0"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13682" y="762990"/>
            <a:ext cx="2754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Основные мероприятия программы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представлены следующими блоками: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12"/>
          <a:stretch/>
        </p:blipFill>
        <p:spPr bwMode="auto">
          <a:xfrm>
            <a:off x="137732" y="85684"/>
            <a:ext cx="2067841" cy="2132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8070" y="4886490"/>
            <a:ext cx="2659487" cy="1600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Анкетирование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«Здоровье человека и факторы, на него влияющие» и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тестирование «В хорошей ли Вы форме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9136" y="2317262"/>
            <a:ext cx="2550204" cy="1169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местного спортивного объединения работников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2083" y="1134965"/>
            <a:ext cx="229939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ресурсов для реализации программы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209" y="2516452"/>
            <a:ext cx="252028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Информирование сотрудников о современных онлайн-ресурсах, содержащих в себе научно-доказанные подходы  по укреплению и поддержанию ЗОЖ</a:t>
            </a:r>
          </a:p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499869"/>
            <a:ext cx="266429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Инструктаж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коллектива  с целью предупреждения случаев инвалидности, причиной которых является производственный травматизм и вредные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факторы</a:t>
            </a:r>
          </a:p>
          <a:p>
            <a:pPr lvl="0"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7964" y="3680738"/>
            <a:ext cx="2699649" cy="1600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информационной компании о вакцинации работников в рамках Национального календаря профилактических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прививок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2835010"/>
            <a:ext cx="1944216" cy="1169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Организационные мероприятия</a:t>
            </a:r>
          </a:p>
          <a:p>
            <a:pPr lvl="0"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12"/>
          <a:stretch/>
        </p:blipFill>
        <p:spPr bwMode="auto">
          <a:xfrm>
            <a:off x="107504" y="4581128"/>
            <a:ext cx="2067841" cy="2132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0" t="-1534" b="-1"/>
          <a:stretch/>
        </p:blipFill>
        <p:spPr bwMode="auto">
          <a:xfrm>
            <a:off x="7020272" y="26317"/>
            <a:ext cx="2000448" cy="2269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6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827" y="2632781"/>
            <a:ext cx="2659487" cy="1600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Блок 2.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направленные на повышение физической активности (в том числе в рамках мероприятий физкультурно-спортивного клуба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8693" y="581019"/>
            <a:ext cx="237626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дартс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обеденное время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192" y="3324692"/>
            <a:ext cx="2550204" cy="1169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Индивидуальные и групповые формы производственной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гимнастики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7841" y="1058073"/>
            <a:ext cx="229939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Занятие йогой в обеденный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перерыв</a:t>
            </a:r>
          </a:p>
          <a:p>
            <a:pPr lvl="0"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4797152"/>
            <a:ext cx="252028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Мастер-класс по скандинавской ходьбе. Включение сотрудников в клуб по скандинавской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ходьбе</a:t>
            </a:r>
          </a:p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3920" y="4797152"/>
            <a:ext cx="266429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Проведение рекреационных мероприятий в национальном парке «Столбы» с применением активных игр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состязаний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0344" y="1661402"/>
            <a:ext cx="2468096" cy="1169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Занятия плаванием, волейболом и легкой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атлетикой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2478229"/>
            <a:ext cx="2664296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Организация культурно-спортивных мероприятий для работников с участием членов их семей, в том числе зимние прогулки на лыжах, катание на коньках, велосипедах, летний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отдых</a:t>
            </a:r>
          </a:p>
          <a:p>
            <a:pPr lvl="0"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12"/>
          <a:stretch/>
        </p:blipFill>
        <p:spPr bwMode="auto">
          <a:xfrm>
            <a:off x="0" y="113322"/>
            <a:ext cx="2067841" cy="2132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0" t="-1534" b="-1"/>
          <a:stretch/>
        </p:blipFill>
        <p:spPr bwMode="auto">
          <a:xfrm>
            <a:off x="7045364" y="4583491"/>
            <a:ext cx="2000448" cy="2269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33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2838236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направленные на формирование приверженности к здоровому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питанию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530" y="4305771"/>
            <a:ext cx="2376264" cy="1600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Организация образовательных семинаров, лекций, мастер-классов с участием эксперта в области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питания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965" y="2900948"/>
            <a:ext cx="2299393" cy="1169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Информирование работников об основах рациона здорового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питания</a:t>
            </a:r>
          </a:p>
          <a:p>
            <a:pPr lvl="0"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298354"/>
            <a:ext cx="2808312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направленные на борьбу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курением</a:t>
            </a:r>
          </a:p>
          <a:p>
            <a:pPr lvl="0"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61039" y="2920776"/>
            <a:ext cx="237626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Оформление мест общего пользования «здоровыми альтернативами» вместо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перекуров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1039" y="4581128"/>
            <a:ext cx="2299393" cy="1600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Оформление мест  общего пользования, территории центра информационными материалами о вреде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курения</a:t>
            </a:r>
          </a:p>
          <a:p>
            <a:pPr lvl="0"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12"/>
          <a:stretch/>
        </p:blipFill>
        <p:spPr bwMode="auto">
          <a:xfrm>
            <a:off x="3707904" y="692696"/>
            <a:ext cx="2067841" cy="2132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0" t="-1534" b="-1"/>
          <a:stretch/>
        </p:blipFill>
        <p:spPr bwMode="auto">
          <a:xfrm>
            <a:off x="3775297" y="3636278"/>
            <a:ext cx="2000448" cy="2269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41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3013" y="1698116"/>
            <a:ext cx="265948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направленные на борьбу с употреблением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алкоголя</a:t>
            </a:r>
          </a:p>
          <a:p>
            <a:pPr lvl="0"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8723" y="4496454"/>
            <a:ext cx="2376264" cy="1169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Консультативная помощь по вопросам, связанным со снятием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напряжения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6673" y="3265348"/>
            <a:ext cx="2299393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Информирование сотрудников о влиянии на организм алкоголя и о социальных последствиях, связанных с потреблением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алкоголя</a:t>
            </a:r>
          </a:p>
          <a:p>
            <a:pPr lvl="0"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868" y="3284984"/>
            <a:ext cx="2299393" cy="1600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Организация корпоративных мероприятий с пропагандой здорового образа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жизни</a:t>
            </a:r>
          </a:p>
          <a:p>
            <a:pPr lvl="0"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12"/>
          <a:stretch/>
        </p:blipFill>
        <p:spPr bwMode="auto">
          <a:xfrm>
            <a:off x="395536" y="404664"/>
            <a:ext cx="2067841" cy="2132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0" t="-1534" b="-1"/>
          <a:stretch/>
        </p:blipFill>
        <p:spPr bwMode="auto">
          <a:xfrm>
            <a:off x="6735618" y="336126"/>
            <a:ext cx="2000448" cy="2269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65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2039105"/>
            <a:ext cx="2838236" cy="181588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направленные на создание благоприятного психологического климата в коллективе, снижение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тревожности</a:t>
            </a:r>
          </a:p>
          <a:p>
            <a:pPr lvl="0"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6842" y="4445788"/>
            <a:ext cx="2376264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Положительная оценка руководителем результатов труда работников, выражение благодарности за успешно выполненные задачи, поощрение общения сотрудников друг 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другом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3429000"/>
            <a:ext cx="2299393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Внедрение нетрадиционных методов улучшения здоровья: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аромотерапия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музыкотерапия,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фототерапия</a:t>
            </a:r>
          </a:p>
          <a:p>
            <a:pPr lvl="0"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7" y="3429000"/>
            <a:ext cx="2668035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Проведение тренингов, консультаций, семинаров по управлению конфликтными ситуациями, а так же мероприятия, направленные на противодействие профессиональному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выгоранию</a:t>
            </a:r>
          </a:p>
          <a:p>
            <a:pPr lvl="0"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12"/>
          <a:stretch/>
        </p:blipFill>
        <p:spPr bwMode="auto">
          <a:xfrm>
            <a:off x="6664330" y="504056"/>
            <a:ext cx="2067841" cy="2132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0" t="-1534" b="-1"/>
          <a:stretch/>
        </p:blipFill>
        <p:spPr bwMode="auto">
          <a:xfrm>
            <a:off x="323528" y="677115"/>
            <a:ext cx="2000448" cy="2269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3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12"/>
          <a:stretch/>
        </p:blipFill>
        <p:spPr bwMode="auto">
          <a:xfrm>
            <a:off x="211218" y="143010"/>
            <a:ext cx="2067841" cy="2132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0" t="-1534" b="-1"/>
          <a:stretch/>
        </p:blipFill>
        <p:spPr bwMode="auto">
          <a:xfrm>
            <a:off x="6954502" y="4502095"/>
            <a:ext cx="2000448" cy="2269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0601" y="2367355"/>
            <a:ext cx="2808312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Ожидаемый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эффект от реализации мероприятий программы, включая индикаторы эффективности корпоративной программы</a:t>
            </a:r>
          </a:p>
          <a:p>
            <a:pPr lvl="0"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1" y="4502095"/>
            <a:ext cx="2659487" cy="1600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Снижение количества стрессовых и конфликтных ситуаций, повышение стрессоустойчивости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работников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9400" y="548680"/>
            <a:ext cx="2550204" cy="1600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Увеличение производительности труда, работоспособности и эффективности  деятельности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работников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624662"/>
            <a:ext cx="2299393" cy="1169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Укрепление здоровья и улучшение самочувствия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работников</a:t>
            </a:r>
          </a:p>
          <a:p>
            <a:pPr lvl="0"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149118"/>
            <a:ext cx="252028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лояльности работников 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руководству</a:t>
            </a:r>
          </a:p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636" y="3356992"/>
            <a:ext cx="266429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Снижение текучести кадров и расходов на адаптацию работников,   привлечения более квалифицированного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персонала</a:t>
            </a:r>
          </a:p>
          <a:p>
            <a:pPr lvl="0"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2371324"/>
            <a:ext cx="2541564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Снижение риска заболеваемости работников. Уменьшение среднего срока временной нетрудоспособности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работников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2846" y="5013176"/>
            <a:ext cx="266429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Улучшение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имиджа организации, по мнению работников и повышение их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мотивации</a:t>
            </a:r>
          </a:p>
          <a:p>
            <a:pPr lvl="0"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9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838</Words>
  <Application>Microsoft Office PowerPoint</Application>
  <PresentationFormat>Экран (4:3)</PresentationFormat>
  <Paragraphs>148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Пользователь</cp:lastModifiedBy>
  <cp:revision>22</cp:revision>
  <dcterms:created xsi:type="dcterms:W3CDTF">2026-02-11T02:34:39Z</dcterms:created>
  <dcterms:modified xsi:type="dcterms:W3CDTF">2026-02-11T10:27:07Z</dcterms:modified>
</cp:coreProperties>
</file>