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9" r:id="rId1"/>
  </p:sldMasterIdLst>
  <p:notesMasterIdLst>
    <p:notesMasterId r:id="rId13"/>
  </p:notesMasterIdLst>
  <p:sldIdLst>
    <p:sldId id="256" r:id="rId2"/>
    <p:sldId id="284" r:id="rId3"/>
    <p:sldId id="257" r:id="rId4"/>
    <p:sldId id="258" r:id="rId5"/>
    <p:sldId id="280" r:id="rId6"/>
    <p:sldId id="260" r:id="rId7"/>
    <p:sldId id="261" r:id="rId8"/>
    <p:sldId id="281" r:id="rId9"/>
    <p:sldId id="262" r:id="rId10"/>
    <p:sldId id="276" r:id="rId11"/>
    <p:sldId id="285" r:id="rId12"/>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x-1992@mail.ru" initials="o" lastIdx="1" clrIdx="0">
    <p:extLst>
      <p:ext uri="{19B8F6BF-5375-455C-9EA6-DF929625EA0E}">
        <p15:presenceInfo xmlns:p15="http://schemas.microsoft.com/office/powerpoint/2012/main" userId="d755e4048909ae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30T22:24:07.71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F8DC1F3-C110-48D2-99FF-90B02D15F7C3}" type="datetimeFigureOut">
              <a:rPr lang="ru-RU" smtClean="0"/>
              <a:t>30.01.2024</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B665D0D-9B8D-4E4E-8E29-660C3FA7E041}" type="slidenum">
              <a:rPr lang="ru-RU" smtClean="0"/>
              <a:t>‹#›</a:t>
            </a:fld>
            <a:endParaRPr lang="ru-RU"/>
          </a:p>
        </p:txBody>
      </p:sp>
    </p:spTree>
    <p:extLst>
      <p:ext uri="{BB962C8B-B14F-4D97-AF65-F5344CB8AC3E}">
        <p14:creationId xmlns:p14="http://schemas.microsoft.com/office/powerpoint/2010/main" val="382367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665D0D-9B8D-4E4E-8E29-660C3FA7E041}" type="slidenum">
              <a:rPr lang="ru-RU" smtClean="0"/>
              <a:t>3</a:t>
            </a:fld>
            <a:endParaRPr lang="ru-RU"/>
          </a:p>
        </p:txBody>
      </p:sp>
    </p:spTree>
    <p:extLst>
      <p:ext uri="{BB962C8B-B14F-4D97-AF65-F5344CB8AC3E}">
        <p14:creationId xmlns:p14="http://schemas.microsoft.com/office/powerpoint/2010/main" val="93164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3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92503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58514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4843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20749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0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70066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92176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9949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1/30/2024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4612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t>1/30/2024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ru-RU" smtClean="0"/>
              <a:t>‹#›</a:t>
            </a:fld>
            <a:endParaRPr lang="ru-RU"/>
          </a:p>
        </p:txBody>
      </p:sp>
    </p:spTree>
    <p:extLst>
      <p:ext uri="{BB962C8B-B14F-4D97-AF65-F5344CB8AC3E}">
        <p14:creationId xmlns:p14="http://schemas.microsoft.com/office/powerpoint/2010/main" val="408051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62275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1/30/2024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6942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6400800" y="5257800"/>
            <a:ext cx="5423535" cy="1133644"/>
          </a:xfrm>
          <a:prstGeom prst="rect">
            <a:avLst/>
          </a:prstGeom>
        </p:spPr>
        <p:txBody>
          <a:bodyPr vert="horz" wrap="square" lIns="0" tIns="12700" rIns="0" bIns="0" rtlCol="0">
            <a:spAutoFit/>
          </a:bodyPr>
          <a:lstStyle/>
          <a:p>
            <a:pPr marL="12700" algn="r">
              <a:lnSpc>
                <a:spcPct val="100000"/>
              </a:lnSpc>
              <a:spcBef>
                <a:spcPts val="100"/>
              </a:spcBef>
            </a:pPr>
            <a:endParaRPr lang="ru-RU" sz="2400" spc="-10" dirty="0" smtClean="0">
              <a:latin typeface="Times New Roman" panose="02020603050405020304" pitchFamily="18" charset="0"/>
              <a:cs typeface="Times New Roman" panose="02020603050405020304" pitchFamily="18" charset="0"/>
            </a:endParaRPr>
          </a:p>
          <a:p>
            <a:pPr marL="12700" algn="r">
              <a:lnSpc>
                <a:spcPct val="100000"/>
              </a:lnSpc>
              <a:spcBef>
                <a:spcPts val="100"/>
              </a:spcBef>
            </a:pPr>
            <a:r>
              <a:rPr lang="ru-RU" sz="2400" spc="-10" dirty="0" smtClean="0">
                <a:latin typeface="Times New Roman" panose="02020603050405020304" pitchFamily="18" charset="0"/>
                <a:cs typeface="Times New Roman" panose="02020603050405020304" pitchFamily="18" charset="0"/>
              </a:rPr>
              <a:t>Автор проекта</a:t>
            </a:r>
            <a:endParaRPr sz="2400" dirty="0">
              <a:latin typeface="Times New Roman" panose="02020603050405020304" pitchFamily="18" charset="0"/>
              <a:cs typeface="Times New Roman" panose="02020603050405020304" pitchFamily="18" charset="0"/>
            </a:endParaRPr>
          </a:p>
          <a:p>
            <a:pPr marL="12700" algn="r">
              <a:lnSpc>
                <a:spcPct val="100000"/>
              </a:lnSpc>
            </a:pPr>
            <a:r>
              <a:rPr lang="ru-RU" sz="2400" b="1" spc="-5" dirty="0" smtClean="0">
                <a:latin typeface="Times New Roman" panose="02020603050405020304" pitchFamily="18" charset="0"/>
                <a:cs typeface="Times New Roman" panose="02020603050405020304" pitchFamily="18" charset="0"/>
              </a:rPr>
              <a:t>Орлова Нина </a:t>
            </a:r>
            <a:r>
              <a:rPr lang="ru-RU" sz="2400" b="1" spc="-5" dirty="0" smtClean="0">
                <a:latin typeface="Times New Roman" panose="02020603050405020304" pitchFamily="18" charset="0"/>
                <a:cs typeface="Times New Roman" panose="02020603050405020304" pitchFamily="18" charset="0"/>
              </a:rPr>
              <a:t>Евгеньевна</a:t>
            </a:r>
            <a:endParaRPr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38" y="381000"/>
            <a:ext cx="9076267" cy="510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2971800"/>
            <a:ext cx="9366885" cy="553998"/>
          </a:xfrm>
          <a:prstGeom prst="rect">
            <a:avLst/>
          </a:prstGeom>
          <a:ln w="39623">
            <a:solidFill>
              <a:schemeClr val="accent1">
                <a:lumMod val="60000"/>
                <a:lumOff val="40000"/>
              </a:schemeClr>
            </a:solidFill>
          </a:ln>
        </p:spPr>
        <p:txBody>
          <a:bodyPr vert="horz" wrap="square" lIns="0" tIns="0" rIns="0" bIns="0" rtlCol="0">
            <a:spAutoFit/>
          </a:bodyPr>
          <a:lstStyle/>
          <a:p>
            <a:pPr algn="ctr">
              <a:lnSpc>
                <a:spcPct val="100000"/>
              </a:lnSpc>
            </a:pPr>
            <a:r>
              <a:rPr lang="ru-RU" sz="3600" dirty="0" smtClean="0">
                <a:solidFill>
                  <a:srgbClr val="333D4F"/>
                </a:solidFill>
              </a:rPr>
              <a:t>Спасибо</a:t>
            </a:r>
            <a:r>
              <a:rPr sz="3600" spc="-200" dirty="0" smtClean="0">
                <a:solidFill>
                  <a:srgbClr val="333D4F"/>
                </a:solidFill>
              </a:rPr>
              <a:t> </a:t>
            </a:r>
            <a:r>
              <a:rPr sz="3600" spc="-5" dirty="0">
                <a:solidFill>
                  <a:srgbClr val="333D4F"/>
                </a:solidFill>
              </a:rPr>
              <a:t>за</a:t>
            </a:r>
            <a:r>
              <a:rPr sz="3600" spc="-114" dirty="0">
                <a:solidFill>
                  <a:srgbClr val="333D4F"/>
                </a:solidFill>
              </a:rPr>
              <a:t> </a:t>
            </a:r>
            <a:r>
              <a:rPr sz="3600" spc="-5" dirty="0">
                <a:solidFill>
                  <a:srgbClr val="333D4F"/>
                </a:solidFill>
              </a:rPr>
              <a:t>внимание!</a:t>
            </a:r>
            <a:endParaRPr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248400" y="5105400"/>
            <a:ext cx="5423535" cy="1133644"/>
          </a:xfrm>
          <a:prstGeom prst="rect">
            <a:avLst/>
          </a:prstGeom>
        </p:spPr>
        <p:txBody>
          <a:bodyPr vert="horz" wrap="square" lIns="0" tIns="12700" rIns="0" bIns="0" rtlCol="0">
            <a:spAutoFit/>
          </a:bodyPr>
          <a:lstStyle/>
          <a:p>
            <a:pPr marL="12700" algn="r">
              <a:lnSpc>
                <a:spcPct val="100000"/>
              </a:lnSpc>
              <a:spcBef>
                <a:spcPts val="100"/>
              </a:spcBef>
            </a:pPr>
            <a:endParaRPr lang="ru-RU" sz="2400" spc="-10" dirty="0" smtClean="0">
              <a:latin typeface="Times New Roman" panose="02020603050405020304" pitchFamily="18" charset="0"/>
              <a:cs typeface="Times New Roman" panose="02020603050405020304" pitchFamily="18" charset="0"/>
            </a:endParaRPr>
          </a:p>
          <a:p>
            <a:pPr marL="12700" algn="r">
              <a:lnSpc>
                <a:spcPct val="100000"/>
              </a:lnSpc>
              <a:spcBef>
                <a:spcPts val="100"/>
              </a:spcBef>
            </a:pPr>
            <a:r>
              <a:rPr lang="ru-RU" sz="2400" spc="-10" dirty="0" smtClean="0">
                <a:latin typeface="Times New Roman" panose="02020603050405020304" pitchFamily="18" charset="0"/>
                <a:cs typeface="Times New Roman" panose="02020603050405020304" pitchFamily="18" charset="0"/>
              </a:rPr>
              <a:t>Автор проекта</a:t>
            </a:r>
            <a:endParaRPr sz="2400" dirty="0">
              <a:latin typeface="Times New Roman" panose="02020603050405020304" pitchFamily="18" charset="0"/>
              <a:cs typeface="Times New Roman" panose="02020603050405020304" pitchFamily="18" charset="0"/>
            </a:endParaRPr>
          </a:p>
          <a:p>
            <a:pPr marL="12700" algn="r">
              <a:lnSpc>
                <a:spcPct val="100000"/>
              </a:lnSpc>
            </a:pPr>
            <a:r>
              <a:rPr lang="ru-RU" sz="2400" b="1" spc="-5" dirty="0" smtClean="0">
                <a:latin typeface="Times New Roman" panose="02020603050405020304" pitchFamily="18" charset="0"/>
                <a:cs typeface="Times New Roman" panose="02020603050405020304" pitchFamily="18" charset="0"/>
              </a:rPr>
              <a:t>Орлова Нина </a:t>
            </a:r>
            <a:r>
              <a:rPr lang="ru-RU" sz="2400" b="1" spc="-5" dirty="0" smtClean="0">
                <a:latin typeface="Times New Roman" panose="02020603050405020304" pitchFamily="18" charset="0"/>
                <a:cs typeface="Times New Roman" panose="02020603050405020304" pitchFamily="18" charset="0"/>
              </a:rPr>
              <a:t>Евгеньевна</a:t>
            </a:r>
            <a:endParaRPr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38" y="381000"/>
            <a:ext cx="9076267" cy="5105400"/>
          </a:xfrm>
          <a:prstGeom prst="rect">
            <a:avLst/>
          </a:prstGeom>
        </p:spPr>
      </p:pic>
    </p:spTree>
    <p:extLst>
      <p:ext uri="{BB962C8B-B14F-4D97-AF65-F5344CB8AC3E}">
        <p14:creationId xmlns:p14="http://schemas.microsoft.com/office/powerpoint/2010/main" val="1229247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381000"/>
            <a:ext cx="11811000" cy="5262979"/>
          </a:xfrm>
          <a:prstGeom prst="rect">
            <a:avLst/>
          </a:prstGeom>
        </p:spPr>
        <p:txBody>
          <a:bodyPr wrap="square">
            <a:spAutoFit/>
          </a:bodyPr>
          <a:lstStyle/>
          <a:p>
            <a:pPr algn="ctr"/>
            <a:r>
              <a:rPr lang="ru-RU" sz="2800" dirty="0">
                <a:latin typeface="Times New Roman" panose="02020603050405020304" pitchFamily="18" charset="0"/>
                <a:cs typeface="Times New Roman" panose="02020603050405020304" pitchFamily="18" charset="0"/>
              </a:rPr>
              <a:t>Игровая терапия с 20-х гг. прошлого века зарекомендовала себя </a:t>
            </a:r>
            <a:r>
              <a:rPr lang="ru-RU" sz="2800" dirty="0" smtClean="0">
                <a:latin typeface="Times New Roman" panose="02020603050405020304" pitchFamily="18" charset="0"/>
                <a:cs typeface="Times New Roman" panose="02020603050405020304" pitchFamily="18" charset="0"/>
              </a:rPr>
              <a:t>в </a:t>
            </a:r>
            <a:r>
              <a:rPr lang="ru-RU" sz="2800" dirty="0">
                <a:latin typeface="Times New Roman" panose="02020603050405020304" pitchFamily="18" charset="0"/>
                <a:cs typeface="Times New Roman" panose="02020603050405020304" pitchFamily="18" charset="0"/>
              </a:rPr>
              <a:t>работе с </a:t>
            </a:r>
            <a:r>
              <a:rPr lang="ru-RU" sz="2800" dirty="0" smtClean="0">
                <a:latin typeface="Times New Roman" panose="02020603050405020304" pitchFamily="18" charset="0"/>
                <a:cs typeface="Times New Roman" panose="02020603050405020304" pitchFamily="18" charset="0"/>
              </a:rPr>
              <a:t>людьми старшего возраста. Геронтология всесторонне изучила и подтвердила пользу игр, ведь в процессе игровой деятельности в головном мозге активизируется процесс кровоснабжения и усиливается нейронная активность в той области мозга, которая отвечает за память и обучаемость.</a:t>
            </a:r>
          </a:p>
          <a:p>
            <a:pPr algn="ctr"/>
            <a:r>
              <a:rPr lang="ru-RU" sz="2800" dirty="0" smtClean="0">
                <a:latin typeface="Times New Roman" panose="02020603050405020304" pitchFamily="18" charset="0"/>
                <a:cs typeface="Times New Roman" panose="02020603050405020304" pitchFamily="18" charset="0"/>
              </a:rPr>
              <a:t>Возможности игр по сути огромны, они способны снять стресс, отвлечь от негативных мыслей, поднять настроение, а также улучшить память, координацию движений, крупную и мелкую моторику, пространственное воображение и логику. В целях повышения пользы игровой терапии нами была осуществлена выборка комплектов настольных игр для пожилых людей. Каждая из представленных игр помогает развить, улучшить или восстановить тот или иной навык, необходимый пожилому человеку.</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08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029200" y="762000"/>
            <a:ext cx="2241892" cy="646331"/>
          </a:xfrm>
          <a:prstGeom prst="rect">
            <a:avLst/>
          </a:prstGeom>
          <a:solidFill>
            <a:schemeClr val="accent1">
              <a:lumMod val="60000"/>
              <a:lumOff val="40000"/>
            </a:schemeClr>
          </a:solidFill>
        </p:spPr>
        <p:txBody>
          <a:bodyPr wrap="square" rtlCol="0">
            <a:spAutoFit/>
          </a:bodyPr>
          <a:lstStyle/>
          <a:p>
            <a:pPr algn="ctr"/>
            <a:r>
              <a:rPr lang="ru-RU" sz="3600" dirty="0" smtClean="0">
                <a:latin typeface="Times New Roman" panose="02020603050405020304" pitchFamily="18" charset="0"/>
                <a:cs typeface="Times New Roman" panose="02020603050405020304" pitchFamily="18" charset="0"/>
              </a:rPr>
              <a:t>Память</a:t>
            </a:r>
            <a:endParaRPr lang="ru-RU" sz="36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92105"/>
            <a:ext cx="3428309" cy="3571567"/>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577" y="2461864"/>
            <a:ext cx="3893712" cy="3601808"/>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2209800"/>
            <a:ext cx="3458506" cy="3654091"/>
          </a:xfrm>
          <a:prstGeom prst="rect">
            <a:avLst/>
          </a:prstGeom>
        </p:spPr>
      </p:pic>
      <p:sp>
        <p:nvSpPr>
          <p:cNvPr id="5" name="TextBox 4"/>
          <p:cNvSpPr txBox="1"/>
          <p:nvPr/>
        </p:nvSpPr>
        <p:spPr>
          <a:xfrm>
            <a:off x="3733109" y="1828800"/>
            <a:ext cx="5091394" cy="461665"/>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Различные вариации игры «</a:t>
            </a:r>
            <a:r>
              <a:rPr lang="ru-RU" sz="2400" dirty="0" err="1" smtClean="0">
                <a:latin typeface="Times New Roman" panose="02020603050405020304" pitchFamily="18" charset="0"/>
                <a:cs typeface="Times New Roman" panose="02020603050405020304" pitchFamily="18" charset="0"/>
              </a:rPr>
              <a:t>Мемори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457200"/>
            <a:ext cx="7730065" cy="584775"/>
          </a:xfrm>
          <a:prstGeom prst="rect">
            <a:avLst/>
          </a:prstGeom>
          <a:solidFill>
            <a:schemeClr val="accent1">
              <a:lumMod val="60000"/>
              <a:lumOff val="40000"/>
            </a:schemeClr>
          </a:solidFill>
        </p:spPr>
        <p:txBody>
          <a:bodyPr wrap="none" rtlCol="0">
            <a:spAutoFit/>
          </a:bodyPr>
          <a:lstStyle/>
          <a:p>
            <a:r>
              <a:rPr lang="ru-RU" sz="3200" dirty="0" smtClean="0">
                <a:latin typeface="Times New Roman" panose="02020603050405020304" pitchFamily="18" charset="0"/>
                <a:cs typeface="Times New Roman" panose="02020603050405020304" pitchFamily="18" charset="0"/>
              </a:rPr>
              <a:t>Координация движений и мелкая моторика</a:t>
            </a:r>
            <a:endParaRPr lang="ru-RU" sz="3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43200"/>
            <a:ext cx="3288905" cy="335135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673" y="1828800"/>
            <a:ext cx="3461657" cy="33528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05800" y="3165615"/>
            <a:ext cx="3489986" cy="2928938"/>
          </a:xfrm>
          <a:prstGeom prst="rect">
            <a:avLst/>
          </a:prstGeom>
        </p:spPr>
      </p:pic>
      <p:sp>
        <p:nvSpPr>
          <p:cNvPr id="7" name="TextBox 6"/>
          <p:cNvSpPr txBox="1"/>
          <p:nvPr/>
        </p:nvSpPr>
        <p:spPr>
          <a:xfrm>
            <a:off x="1351909" y="1931956"/>
            <a:ext cx="1162691"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Дженга</a:t>
            </a:r>
            <a:endParaRPr lang="ru-RU"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318764" y="5334000"/>
            <a:ext cx="1060868"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Баусак</a:t>
            </a:r>
            <a:endParaRPr lang="ru-RU"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969663" y="2512367"/>
            <a:ext cx="2162259" cy="461665"/>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Вилла </a:t>
            </a:r>
            <a:r>
              <a:rPr lang="ru-RU" sz="2400" dirty="0" err="1" smtClean="0">
                <a:latin typeface="Times New Roman" panose="02020603050405020304" pitchFamily="18" charset="0"/>
                <a:cs typeface="Times New Roman" panose="02020603050405020304" pitchFamily="18" charset="0"/>
              </a:rPr>
              <a:t>Палетти</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42" y="1905000"/>
            <a:ext cx="4304270" cy="4191000"/>
          </a:xfrm>
          <a:prstGeom prst="rect">
            <a:avLst/>
          </a:prstGeom>
        </p:spPr>
      </p:pic>
      <p:sp>
        <p:nvSpPr>
          <p:cNvPr id="3" name="TextBox 2"/>
          <p:cNvSpPr txBox="1"/>
          <p:nvPr/>
        </p:nvSpPr>
        <p:spPr>
          <a:xfrm>
            <a:off x="1905000" y="1219200"/>
            <a:ext cx="1443793"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Бамболео</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392" y="228600"/>
            <a:ext cx="4208076" cy="4096639"/>
          </a:xfrm>
          <a:prstGeom prst="rect">
            <a:avLst/>
          </a:prstGeom>
        </p:spPr>
      </p:pic>
      <p:sp>
        <p:nvSpPr>
          <p:cNvPr id="5" name="TextBox 4"/>
          <p:cNvSpPr txBox="1"/>
          <p:nvPr/>
        </p:nvSpPr>
        <p:spPr>
          <a:xfrm>
            <a:off x="7911667" y="4800600"/>
            <a:ext cx="1215526" cy="461665"/>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Микадо</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77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2200" y="533400"/>
            <a:ext cx="7932877" cy="584775"/>
          </a:xfrm>
          <a:prstGeom prst="rect">
            <a:avLst/>
          </a:prstGeom>
          <a:solidFill>
            <a:schemeClr val="accent1">
              <a:lumMod val="60000"/>
              <a:lumOff val="40000"/>
            </a:schemeClr>
          </a:solidFill>
        </p:spPr>
        <p:txBody>
          <a:bodyPr wrap="none" rtlCol="0">
            <a:spAutoFit/>
          </a:bodyPr>
          <a:lstStyle/>
          <a:p>
            <a:r>
              <a:rPr lang="ru-RU" sz="3200" dirty="0" smtClean="0">
                <a:latin typeface="Times New Roman" panose="02020603050405020304" pitchFamily="18" charset="0"/>
                <a:cs typeface="Times New Roman" panose="02020603050405020304" pitchFamily="18" charset="0"/>
              </a:rPr>
              <a:t>Координация движений и крупная моторика</a:t>
            </a:r>
            <a:endParaRPr lang="ru-RU" sz="3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0"/>
            <a:ext cx="3634333" cy="36576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438400"/>
            <a:ext cx="4086543" cy="30146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19711" y="228600"/>
            <a:ext cx="5828775" cy="584775"/>
          </a:xfrm>
          <a:prstGeom prst="rect">
            <a:avLst/>
          </a:prstGeom>
          <a:solidFill>
            <a:schemeClr val="accent1">
              <a:lumMod val="60000"/>
              <a:lumOff val="40000"/>
            </a:schemeClr>
          </a:solidFill>
        </p:spPr>
        <p:txBody>
          <a:bodyPr wrap="none" rtlCol="0">
            <a:spAutoFit/>
          </a:bodyPr>
          <a:lstStyle/>
          <a:p>
            <a:r>
              <a:rPr lang="ru-RU" sz="3200" dirty="0" smtClean="0">
                <a:latin typeface="Times New Roman" panose="02020603050405020304" pitchFamily="18" charset="0"/>
                <a:cs typeface="Times New Roman" panose="02020603050405020304" pitchFamily="18" charset="0"/>
              </a:rPr>
              <a:t>Пространственное воображение</a:t>
            </a:r>
            <a:endParaRPr lang="ru-RU" sz="3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05000"/>
            <a:ext cx="3608811" cy="32766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657600"/>
            <a:ext cx="3531485" cy="2405063"/>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3792" y="1863213"/>
            <a:ext cx="2964496" cy="2990863"/>
          </a:xfrm>
          <a:prstGeom prst="rect">
            <a:avLst/>
          </a:prstGeom>
        </p:spPr>
      </p:pic>
      <p:sp>
        <p:nvSpPr>
          <p:cNvPr id="6" name="TextBox 5"/>
          <p:cNvSpPr txBox="1"/>
          <p:nvPr/>
        </p:nvSpPr>
        <p:spPr>
          <a:xfrm>
            <a:off x="9305559" y="5410294"/>
            <a:ext cx="1400961"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Тантрикс</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98961" y="2743200"/>
            <a:ext cx="1470274" cy="461665"/>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Лабиринт</a:t>
            </a:r>
            <a:endParaRPr lang="ru-RU"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22487" y="5432285"/>
            <a:ext cx="1278235"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Танграм</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57200"/>
            <a:ext cx="3577419" cy="4242249"/>
          </a:xfrm>
          <a:prstGeom prst="rect">
            <a:avLst/>
          </a:prstGeom>
        </p:spPr>
      </p:pic>
      <p:sp>
        <p:nvSpPr>
          <p:cNvPr id="3" name="TextBox 2"/>
          <p:cNvSpPr txBox="1"/>
          <p:nvPr/>
        </p:nvSpPr>
        <p:spPr>
          <a:xfrm>
            <a:off x="2223143" y="5181600"/>
            <a:ext cx="1569532"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Туми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Иши</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438400"/>
            <a:ext cx="5472982" cy="3490912"/>
          </a:xfrm>
          <a:prstGeom prst="rect">
            <a:avLst/>
          </a:prstGeom>
        </p:spPr>
      </p:pic>
      <p:sp>
        <p:nvSpPr>
          <p:cNvPr id="5" name="TextBox 4"/>
          <p:cNvSpPr txBox="1"/>
          <p:nvPr/>
        </p:nvSpPr>
        <p:spPr>
          <a:xfrm>
            <a:off x="7772400" y="1447800"/>
            <a:ext cx="1468479"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Катамино</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17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07616" y="533400"/>
            <a:ext cx="1421799" cy="584775"/>
          </a:xfrm>
          <a:prstGeom prst="rect">
            <a:avLst/>
          </a:prstGeom>
          <a:solidFill>
            <a:schemeClr val="accent1">
              <a:lumMod val="60000"/>
              <a:lumOff val="40000"/>
            </a:schemeClr>
          </a:solidFill>
        </p:spPr>
        <p:txBody>
          <a:bodyPr wrap="none" rtlCol="0">
            <a:spAutoFit/>
          </a:bodyPr>
          <a:lstStyle/>
          <a:p>
            <a:r>
              <a:rPr lang="ru-RU" sz="3200" dirty="0" smtClean="0">
                <a:latin typeface="Times New Roman" panose="02020603050405020304" pitchFamily="18" charset="0"/>
                <a:cs typeface="Times New Roman" panose="02020603050405020304" pitchFamily="18" charset="0"/>
              </a:rPr>
              <a:t>Логика</a:t>
            </a:r>
            <a:endParaRPr lang="ru-RU" sz="3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495159"/>
            <a:ext cx="3983214" cy="2481263"/>
          </a:xfrm>
          <a:prstGeom prst="rect">
            <a:avLst/>
          </a:prstGeom>
        </p:spPr>
      </p:pic>
      <p:sp>
        <p:nvSpPr>
          <p:cNvPr id="3" name="TextBox 2"/>
          <p:cNvSpPr txBox="1"/>
          <p:nvPr/>
        </p:nvSpPr>
        <p:spPr>
          <a:xfrm>
            <a:off x="1501626" y="2711245"/>
            <a:ext cx="1132361"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Квиксо</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500" y="3204865"/>
            <a:ext cx="3681412" cy="2771557"/>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784" y="1780659"/>
            <a:ext cx="3433346" cy="3429000"/>
          </a:xfrm>
          <a:prstGeom prst="rect">
            <a:avLst/>
          </a:prstGeom>
        </p:spPr>
      </p:pic>
      <p:sp>
        <p:nvSpPr>
          <p:cNvPr id="8" name="TextBox 7"/>
          <p:cNvSpPr txBox="1"/>
          <p:nvPr/>
        </p:nvSpPr>
        <p:spPr>
          <a:xfrm>
            <a:off x="5715000" y="5791200"/>
            <a:ext cx="1102289"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Кварто</a:t>
            </a:r>
            <a:endParaRPr lang="ru-RU"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601200" y="2362200"/>
            <a:ext cx="1256370" cy="461665"/>
          </a:xfrm>
          <a:prstGeom prst="rect">
            <a:avLst/>
          </a:prstGeom>
          <a:noFill/>
        </p:spPr>
        <p:txBody>
          <a:bodyPr wrap="none" rtlCol="0">
            <a:spAutoFit/>
          </a:bodyPr>
          <a:lstStyle/>
          <a:p>
            <a:r>
              <a:rPr lang="ru-RU" sz="2400" dirty="0" err="1" smtClean="0">
                <a:latin typeface="Times New Roman" panose="02020603050405020304" pitchFamily="18" charset="0"/>
                <a:cs typeface="Times New Roman" panose="02020603050405020304" pitchFamily="18" charset="0"/>
              </a:rPr>
              <a:t>Пентаго</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170</TotalTime>
  <Words>175</Words>
  <Application>Microsoft Office PowerPoint</Application>
  <PresentationFormat>Широкоэкранный</PresentationFormat>
  <Paragraphs>29</Paragraphs>
  <Slides>11</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Calibri</vt:lpstr>
      <vt:lpstr>Calibri Light</vt:lpstr>
      <vt:lpstr>Times New Roman</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olex-</dc:creator>
  <cp:lastModifiedBy>olex-1992@mail.ru</cp:lastModifiedBy>
  <cp:revision>22</cp:revision>
  <dcterms:created xsi:type="dcterms:W3CDTF">2024-01-29T20:13:40Z</dcterms:created>
  <dcterms:modified xsi:type="dcterms:W3CDTF">2024-01-30T19:16:32Z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2024-01-27T00:00:00Z</vt:filetime>
  </property>
  <property fmtid="{D5CDD505-2E9C-101B-9397-08002B2CF9AE}" pid="3" name="Creator">
    <vt:lpwstr>Microsoft® PowerPoint® 2016</vt:lpwstr>
  </property>
  <property fmtid="{D5CDD505-2E9C-101B-9397-08002B2CF9AE}" pid="4" name="LastSaved">
    <vt:filetime>2024-01-29T00:00:00Z</vt:filetime>
  </property>
</Properties>
</file>