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59" r:id="rId4"/>
    <p:sldId id="266" r:id="rId5"/>
    <p:sldId id="267" r:id="rId6"/>
    <p:sldId id="264" r:id="rId7"/>
    <p:sldId id="260" r:id="rId8"/>
    <p:sldId id="262" r:id="rId9"/>
    <p:sldId id="261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02EBB8-EE65-4121-B689-5CD4F4FE14E5}">
          <p14:sldIdLst>
            <p14:sldId id="256"/>
            <p14:sldId id="258"/>
            <p14:sldId id="259"/>
            <p14:sldId id="266"/>
            <p14:sldId id="267"/>
            <p14:sldId id="264"/>
            <p14:sldId id="260"/>
            <p14:sldId id="262"/>
            <p14:sldId id="261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066" y="1073684"/>
            <a:ext cx="8181445" cy="1039272"/>
          </a:xfrm>
        </p:spPr>
        <p:txBody>
          <a:bodyPr>
            <a:normAutofit/>
          </a:bodyPr>
          <a:lstStyle/>
          <a:p>
            <a:pPr marL="182880"/>
            <a:r>
              <a:rPr lang="ru-RU" sz="2400" dirty="0">
                <a:solidFill>
                  <a:srgbClr val="FF0000"/>
                </a:solidFill>
              </a:rPr>
              <a:t>                              благотворительный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                      семейный праздник-акция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9973" y="2135992"/>
            <a:ext cx="4968552" cy="189823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Сладости для радости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18896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Организаторы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АНО «Ключи от сердца» и</a:t>
            </a:r>
          </a:p>
          <a:p>
            <a:r>
              <a:rPr lang="ru-RU" b="1" dirty="0">
                <a:solidFill>
                  <a:srgbClr val="FF0000"/>
                </a:solidFill>
              </a:rPr>
              <a:t> фонд «Счастливые дети»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71" y="6412686"/>
            <a:ext cx="390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10 сентября  13:00 -19:00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5" y="5733256"/>
            <a:ext cx="3237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Владивосток, 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 центральная площадь «Борцам за  Власть Советов»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125907"/>
            <a:ext cx="592129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по привлечению пожертвований для помощи детям- бабочкам и профилактики суицида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58" y="1777401"/>
            <a:ext cx="1433963" cy="17956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2" y="1967218"/>
            <a:ext cx="1749376" cy="14260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D59458-048B-4468-AC8D-D6B3D5B4E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10" y="76894"/>
            <a:ext cx="2006118" cy="9967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E0C05E-1A5F-4EAF-8BD7-840A642C1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6" y="76896"/>
            <a:ext cx="1581009" cy="14598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FB02E4-4532-440A-BCA8-3378A5295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00" y="5940696"/>
            <a:ext cx="2650886" cy="7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0CDDF7-54A0-4B53-88AA-2309BA03E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54" y="912245"/>
            <a:ext cx="4020636" cy="26804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5749"/>
            <a:ext cx="4443958" cy="2775279"/>
          </a:xfr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002060"/>
                </a:solidFill>
              </a:rPr>
              <a:t>Коллективы: бизнес компаний, студентов, врачей, СМИ, общественные организации, творческие организации, спортсмены, неравнодушные люди, представители власти.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002060"/>
                </a:solidFill>
              </a:rPr>
              <a:t>Выдавая  мороженое за  пожертвование  они своим примером вдохновляют жителей города на добрые дела и показывают, что помощь может быть разной, весёлой, спортивной!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11644"/>
            <a:ext cx="72798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В акции принимают участие: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9432"/>
          <a:stretch/>
        </p:blipFill>
        <p:spPr>
          <a:xfrm>
            <a:off x="4923630" y="3586173"/>
            <a:ext cx="3752826" cy="31440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7136EE-E395-41CF-8C45-1D27F68D4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36" y="181018"/>
            <a:ext cx="1021547" cy="5075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ECA4FB-B16A-4C12-A131-B5B9B0468C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52752"/>
            <a:ext cx="4558034" cy="30386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0060B3-A019-42E8-965A-DDC4ABC0E9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38" y="60564"/>
            <a:ext cx="915352" cy="8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9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FFA80E-DC91-45F3-8047-3223F7FAF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25" y="1746754"/>
            <a:ext cx="3960440" cy="23047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9594" y="4051479"/>
            <a:ext cx="8219256" cy="2592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u="sng" dirty="0">
                <a:solidFill>
                  <a:srgbClr val="002060"/>
                </a:solidFill>
              </a:rPr>
              <a:t>Собранные средства с мероприятия идут в помощь детям. 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002060"/>
                </a:solidFill>
              </a:rPr>
              <a:t>Задать любые вопросы и оставить заявку на участие можно по телефону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+</a:t>
            </a:r>
            <a:r>
              <a:rPr lang="ru-RU">
                <a:solidFill>
                  <a:srgbClr val="002060"/>
                </a:solidFill>
              </a:rPr>
              <a:t>7(914)706-76-57 Светлана, директор АНО «Ключи от Сердца»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эл.почта</a:t>
            </a:r>
            <a:r>
              <a:rPr lang="ru-RU" dirty="0">
                <a:solidFill>
                  <a:srgbClr val="002060"/>
                </a:solidFill>
              </a:rPr>
              <a:t>:</a:t>
            </a:r>
            <a:r>
              <a:rPr lang="en-US" b="0" i="0" dirty="0">
                <a:solidFill>
                  <a:srgbClr val="87898F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kluchi.serdca@mail.ru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222711"/>
            <a:ext cx="5904656" cy="18038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>
                <a:solidFill>
                  <a:schemeClr val="bg1"/>
                </a:solidFill>
              </a:rPr>
              <a:t>Сладости </a:t>
            </a:r>
            <a:r>
              <a:rPr lang="ru-RU" sz="5400">
                <a:solidFill>
                  <a:schemeClr val="bg1"/>
                </a:solidFill>
              </a:rPr>
              <a:t>для радости!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60" y="182149"/>
            <a:ext cx="2636926" cy="1844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92" y="980900"/>
            <a:ext cx="1483450" cy="11866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00A34D-6E70-4A75-9A8A-0E23A364B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0" y="2167511"/>
            <a:ext cx="1789102" cy="8889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2D3C45-3F8B-4D1D-8230-9EDD52E9B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22" y="2352266"/>
            <a:ext cx="1322096" cy="1220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CAD51E-65AE-4BD5-9494-5A16306B7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71911"/>
            <a:ext cx="2273370" cy="6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3C1743-B10C-4B72-A210-19EE2A41D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3"/>
          <a:stretch/>
        </p:blipFill>
        <p:spPr>
          <a:xfrm>
            <a:off x="5544108" y="3973277"/>
            <a:ext cx="2952328" cy="28014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1333" y="1059602"/>
            <a:ext cx="7073750" cy="28014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</a:rPr>
              <a:t>собирает более 5-ти тысяч жителей  и гостей Владивостока.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</a:rPr>
              <a:t>Ранее было название «Доброе мороженое»  в этом году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</a:rPr>
              <a:t>«Сладости для радости»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 За эти годы  на лечение детей собрано: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2016 год – 110 620 рублей,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2017 год – 340 000 рублей,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2018 год - более 400 000 рублей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2019 год.- более 1 000 000 рублей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2020 год- более 500 000 руб.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2021 год – более 300 00 рублей.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4253" y="83277"/>
            <a:ext cx="67660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Акция добрых сладкоежек состоится 7-й год подряд!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D82BE4-B695-441A-90FF-EDE16040B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49" y="38007"/>
            <a:ext cx="1465249" cy="7280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2BFC64-F763-4318-99EE-DA2A6E086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5" y="3710813"/>
            <a:ext cx="4974380" cy="30639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19E521-7AF7-4F5F-A253-92454F0D9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65" y="1844824"/>
            <a:ext cx="3598464" cy="23954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6F2A1E3-6B2C-4591-AACB-404C3038D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83" y="766053"/>
            <a:ext cx="952179" cy="8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5012" y="1203750"/>
            <a:ext cx="4658999" cy="52702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Концерт приморских творческих коллективов.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Ярмарка различных товаров, сувениров, изделий ручной работы.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сладости, печенье, мороженое, </a:t>
            </a:r>
            <a:r>
              <a:rPr lang="ru-RU" b="1" dirty="0" err="1">
                <a:solidFill>
                  <a:srgbClr val="002060"/>
                </a:solidFill>
              </a:rPr>
              <a:t>фуд-корты</a:t>
            </a:r>
            <a:r>
              <a:rPr lang="ru-RU" b="1" dirty="0">
                <a:solidFill>
                  <a:srgbClr val="002060"/>
                </a:solidFill>
              </a:rPr>
              <a:t> т.д. </a:t>
            </a:r>
            <a:endParaRPr lang="ru-RU" sz="19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Мастер-классы, квесты, конкурсы, игры и развлечения, яркие аниматоры, шоу-программы, фотозоны. 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9760" y="174187"/>
            <a:ext cx="63284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В программе праздника: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226763-E731-471B-AA93-648608826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98" y="238340"/>
            <a:ext cx="1302652" cy="647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933808-06A8-4620-B222-FCBAC3279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24" y="3744057"/>
            <a:ext cx="4176464" cy="27843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F62E2C-6C1B-4A81-8A9F-A8633DF3B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24" y="1072623"/>
            <a:ext cx="4098720" cy="27284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CEFFE1-C183-4281-939C-8340B6E5B5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38340"/>
            <a:ext cx="900882" cy="8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5012" y="1203750"/>
            <a:ext cx="4658999" cy="5270202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10 сентября  всемирный день профилактики и предотвращения  суицида. А также юбилейный день рождения краевой детской психиатрической больницы г. Владивостока, которой исполняется 30 лет.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 поддержку этого дня на  мероприятии дадим старт акции и творческому конкурсу «Цветок жизни», в рамках которого мы  хотим привлечь общество к важности  проблемы детского суицида и психологическому здоровью детей.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760" y="174187"/>
            <a:ext cx="63284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В программе мероприятия 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226763-E731-471B-AA93-648608826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91231"/>
            <a:ext cx="1300795" cy="6463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9965D1-7895-40A3-A6D6-610DC66EA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18" y="1070164"/>
            <a:ext cx="3672408" cy="29782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D1474E-A88E-4AF0-8A09-BC6F8C02C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70" r="13003"/>
          <a:stretch/>
        </p:blipFill>
        <p:spPr>
          <a:xfrm>
            <a:off x="4850396" y="3872785"/>
            <a:ext cx="3268389" cy="28395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C5E550-D77C-47C6-BB9C-69334FB0E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87" y="862386"/>
            <a:ext cx="1471395" cy="4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7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5012" y="1203750"/>
            <a:ext cx="4658999" cy="527020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Мастер-классы по рисованию цветов на асфальте и  изготовлению из бумаги и т.п.</a:t>
            </a:r>
          </a:p>
          <a:p>
            <a:r>
              <a:rPr lang="ru-RU" b="1" dirty="0">
                <a:solidFill>
                  <a:srgbClr val="002060"/>
                </a:solidFill>
              </a:rPr>
              <a:t>Написание поддерживающих слов на лепестках, </a:t>
            </a:r>
            <a:r>
              <a:rPr lang="ru-RU" b="1" dirty="0" err="1">
                <a:solidFill>
                  <a:srgbClr val="002060"/>
                </a:solidFill>
              </a:rPr>
              <a:t>обнимашки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r>
              <a:rPr lang="ru-RU" b="1" dirty="0">
                <a:solidFill>
                  <a:srgbClr val="002060"/>
                </a:solidFill>
              </a:rPr>
              <a:t>Раздача листовок с телефонами доверия и рекомендациями по профилактике суицида родителям и детям. </a:t>
            </a:r>
          </a:p>
          <a:p>
            <a:r>
              <a:rPr lang="ru-RU" b="1" dirty="0">
                <a:solidFill>
                  <a:srgbClr val="002060"/>
                </a:solidFill>
              </a:rPr>
              <a:t>Консультации психологов и психиатров.</a:t>
            </a:r>
          </a:p>
          <a:p>
            <a:r>
              <a:rPr lang="ru-RU" b="1" dirty="0">
                <a:solidFill>
                  <a:srgbClr val="002060"/>
                </a:solidFill>
              </a:rPr>
              <a:t>Анализ  по рисунку ребёнка.</a:t>
            </a:r>
          </a:p>
          <a:p>
            <a:r>
              <a:rPr lang="ru-RU" b="1" dirty="0">
                <a:solidFill>
                  <a:srgbClr val="002060"/>
                </a:solidFill>
              </a:rPr>
              <a:t>Запечатывание страхов. </a:t>
            </a:r>
          </a:p>
          <a:p>
            <a:r>
              <a:rPr lang="ru-RU" b="1" dirty="0">
                <a:solidFill>
                  <a:srgbClr val="002060"/>
                </a:solidFill>
              </a:rPr>
              <a:t>Сбор средств на профилактику суицида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012" y="1"/>
            <a:ext cx="634321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В рамках акции «Цветок жизни» пройдут: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226763-E731-471B-AA93-648608826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69" y="160871"/>
            <a:ext cx="1059566" cy="5264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370AE6-F6B6-4D0B-B65F-D953B489A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40" y="3111903"/>
            <a:ext cx="3645024" cy="36450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C5CCF1-49B0-4B95-A39C-F9C5A9F42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12" y="821442"/>
            <a:ext cx="3740160" cy="28586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B08872-4B92-4F35-94FE-658D3D07C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57" y="335919"/>
            <a:ext cx="1300615" cy="38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4907" y="1196752"/>
            <a:ext cx="4765125" cy="566124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002060"/>
                </a:solidFill>
              </a:rPr>
              <a:t>Реклама товара, услуги.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002060"/>
                </a:solidFill>
              </a:rPr>
              <a:t>Повышение лояльности, наращивание имиджа.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002060"/>
                </a:solidFill>
              </a:rPr>
              <a:t>Возможность установить контакты в неформальной обстановке с потенциальными клиентами.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002060"/>
                </a:solidFill>
              </a:rPr>
              <a:t>Показать успешность, открытость и  причастность компании к социальному ,благотворительному  развитию города и края.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002060"/>
                </a:solidFill>
              </a:rPr>
              <a:t>Формирование позитивного, корпоративного духа сотрудников и их приверженность компании через добрые дела.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002060"/>
                </a:solidFill>
              </a:rPr>
              <a:t>Собственный пример благотворительности для  молодёжи.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8668" y="78637"/>
            <a:ext cx="594750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Выгода участия в мероприятии  для компаний: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27" y="1095342"/>
            <a:ext cx="3745828" cy="26949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5FD59C-7C55-4EF0-91DF-54B44F40A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11" y="78636"/>
            <a:ext cx="1734700" cy="8619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5F3111-607D-47F7-B57E-1698270E38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4756" y="3790308"/>
            <a:ext cx="3838806" cy="28070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89B48C-EA9B-45C3-A2AF-966CCE710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11" y="78637"/>
            <a:ext cx="1102997" cy="10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5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2" y="764705"/>
            <a:ext cx="4870533" cy="6059361"/>
          </a:xfrm>
          <a:noFill/>
          <a:effectLst>
            <a:glow rad="127000">
              <a:srgbClr val="002060"/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1</a:t>
            </a:r>
            <a:r>
              <a:rPr lang="ru-RU" sz="1800" b="1" dirty="0">
                <a:solidFill>
                  <a:srgbClr val="002060"/>
                </a:solidFill>
              </a:rPr>
              <a:t>.)Принять участие в соревновании командой ( не менее 6 человек).</a:t>
            </a:r>
            <a:endParaRPr lang="ru-RU" sz="1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</a:rPr>
              <a:t>Задачи: </a:t>
            </a:r>
            <a:r>
              <a:rPr lang="ru-RU" sz="1800" b="1" dirty="0">
                <a:solidFill>
                  <a:srgbClr val="002060"/>
                </a:solidFill>
              </a:rPr>
              <a:t>в течении дня  привлекать денежные средства  для больных детей с помощью: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А. раздачи сладостей, выпечки, напитков, сувенирной продукции и т.д. за  пожертвования 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(команды   находят самостоятельно)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Б. проведение мастер- классов за  пожертвования. (команды  организуют самостоятельно)</a:t>
            </a:r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3" y="33934"/>
            <a:ext cx="67905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Варианты  участия компаниям: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0437C6-198D-4D80-B785-4B7E1649F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10" y="46855"/>
            <a:ext cx="1278333" cy="63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941408-9BA7-4B16-A433-0F83359EE47F}"/>
              </a:ext>
            </a:extLst>
          </p:cNvPr>
          <p:cNvSpPr txBox="1"/>
          <p:nvPr/>
        </p:nvSpPr>
        <p:spPr>
          <a:xfrm>
            <a:off x="179512" y="5373216"/>
            <a:ext cx="4559500" cy="1056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2.) Приобретение за  пожертвование  места вашей организации  на  мероприятии.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444C80-AE89-4E43-AC01-099D6741C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4055128" cy="26994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E22D39-AA86-4640-AF80-0D9A32E94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61" y="1054715"/>
            <a:ext cx="3765975" cy="25069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6C5A24-6F96-483B-A872-00315419F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84" y="89983"/>
            <a:ext cx="915352" cy="8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6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C1F590-9689-4CE4-A528-5A3DB3A60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49" b="11527"/>
          <a:stretch/>
        </p:blipFill>
        <p:spPr>
          <a:xfrm>
            <a:off x="5364088" y="2996952"/>
            <a:ext cx="3109140" cy="37628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5126" y="908720"/>
            <a:ext cx="4828748" cy="5565232"/>
          </a:xfr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2600" b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100" b="1" dirty="0">
                <a:solidFill>
                  <a:srgbClr val="002060"/>
                </a:solidFill>
              </a:rPr>
              <a:t>3). праздничные агентства, ведущих, аниматоров, готовых сделать мероприятие более ярким, весёлым и запоминающимся.;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100" b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100" b="1" dirty="0">
                <a:solidFill>
                  <a:srgbClr val="002060"/>
                </a:solidFill>
              </a:rPr>
              <a:t>4).  </a:t>
            </a:r>
            <a:r>
              <a:rPr lang="ru-RU" sz="2100" b="1" dirty="0" err="1">
                <a:solidFill>
                  <a:srgbClr val="002060"/>
                </a:solidFill>
              </a:rPr>
              <a:t>хейдмейкеров</a:t>
            </a:r>
            <a:r>
              <a:rPr lang="ru-RU" sz="2100" b="1" dirty="0">
                <a:solidFill>
                  <a:srgbClr val="002060"/>
                </a:solidFill>
              </a:rPr>
              <a:t>, мастеров по интересным мастер-классам, аквагриму и т.д.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100" b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100" b="1" dirty="0">
                <a:solidFill>
                  <a:srgbClr val="002060"/>
                </a:solidFill>
              </a:rPr>
              <a:t>5). волонтёров для помощи в проведении и организации праздника.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98188"/>
            <a:ext cx="676875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Приглашаем к участию безвозмездно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69822C-93FF-4EB2-A2DB-EEC1FDD60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7" y="197910"/>
            <a:ext cx="1590684" cy="7903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3ACCB8-DF58-44E0-AAB0-DBA26EA37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90" y="1233136"/>
            <a:ext cx="3595756" cy="26279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15011A-BEBB-4B2B-AC63-A2F521C39C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82" y="159239"/>
            <a:ext cx="1098891" cy="10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3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3"/>
            <a:ext cx="4536504" cy="5256583"/>
          </a:xfr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002060"/>
                </a:solidFill>
              </a:rPr>
              <a:t>«</a:t>
            </a:r>
            <a:r>
              <a:rPr lang="ru-RU" sz="1800" dirty="0" err="1">
                <a:solidFill>
                  <a:srgbClr val="002060"/>
                </a:solidFill>
              </a:rPr>
              <a:t>Владхлеб</a:t>
            </a:r>
            <a:r>
              <a:rPr lang="ru-RU" sz="1800" dirty="0">
                <a:solidFill>
                  <a:srgbClr val="002060"/>
                </a:solidFill>
              </a:rPr>
              <a:t>», «</a:t>
            </a:r>
            <a:r>
              <a:rPr lang="ru-RU" sz="1800" dirty="0" err="1">
                <a:solidFill>
                  <a:srgbClr val="002060"/>
                </a:solidFill>
              </a:rPr>
              <a:t>Славда</a:t>
            </a:r>
            <a:r>
              <a:rPr lang="ru-RU" sz="1800" dirty="0">
                <a:solidFill>
                  <a:srgbClr val="002060"/>
                </a:solidFill>
              </a:rPr>
              <a:t>», «</a:t>
            </a:r>
            <a:r>
              <a:rPr lang="ru-RU" sz="1800" dirty="0" err="1">
                <a:solidFill>
                  <a:srgbClr val="002060"/>
                </a:solidFill>
              </a:rPr>
              <a:t>Ратимир</a:t>
            </a:r>
            <a:r>
              <a:rPr lang="ru-RU" sz="1800" dirty="0">
                <a:solidFill>
                  <a:srgbClr val="002060"/>
                </a:solidFill>
              </a:rPr>
              <a:t>», фабрика носков «</a:t>
            </a:r>
            <a:r>
              <a:rPr lang="ru-RU" sz="1800" dirty="0" err="1">
                <a:solidFill>
                  <a:srgbClr val="002060"/>
                </a:solidFill>
              </a:rPr>
              <a:t>Эвернит</a:t>
            </a:r>
            <a:r>
              <a:rPr lang="ru-RU" sz="1800" dirty="0">
                <a:solidFill>
                  <a:srgbClr val="002060"/>
                </a:solidFill>
              </a:rPr>
              <a:t>», «ВМТП» , банк «ВТБ»,сеть часов «Золотое время», строительная компания «Фрегат», Краевая филармония, компания  «Юнион», «Ростелеком», филиал Дальневосточной генерирующей компании «Приморская генерация», бизнес-ассоциация «Авангард», развлекательный комплекс «Тритон», общественные организации «Приморье за спорт», «Матери России», Поликлиника №3,  всероссийский лагерь «Океан», «клуб Знакомств», детский сад № 26 «Львёнок», отель «Экватор», Центр «Сердце </a:t>
            </a:r>
            <a:r>
              <a:rPr lang="ru-RU" sz="1800" dirty="0" err="1">
                <a:solidFill>
                  <a:srgbClr val="002060"/>
                </a:solidFill>
              </a:rPr>
              <a:t>подологии</a:t>
            </a:r>
            <a:r>
              <a:rPr lang="ru-RU" sz="1800" dirty="0">
                <a:solidFill>
                  <a:srgbClr val="002060"/>
                </a:solidFill>
              </a:rPr>
              <a:t>», страховые компании, салон красоты «Империя красоты», колледжи МЧС и ДВФУ и многие другие.</a:t>
            </a: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1644"/>
            <a:ext cx="727981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Партнёры прошлых мероприятий: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90ADEB-FEA4-4E22-955B-144DCBBAD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4196"/>
            <a:ext cx="1351608" cy="6715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9507FC-904F-4B69-A2EC-EEA1EC44D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3428"/>
            <a:ext cx="3637209" cy="20437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2AA9BC-691E-40EB-9C7C-6B6B056838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272"/>
          <a:stretch/>
        </p:blipFill>
        <p:spPr>
          <a:xfrm>
            <a:off x="4988634" y="4662000"/>
            <a:ext cx="3635896" cy="219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F2CA5D-41C9-4CD7-9D84-C81A35C47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66" y="3222351"/>
            <a:ext cx="3637208" cy="17473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CB7DC4-51F0-483B-B879-E4FC9D0EC4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78" y="264944"/>
            <a:ext cx="915352" cy="8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2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33482</TotalTime>
  <Words>730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Schoolbook</vt:lpstr>
      <vt:lpstr>Helvetica</vt:lpstr>
      <vt:lpstr>Wingdings</vt:lpstr>
      <vt:lpstr>Wingdings 2</vt:lpstr>
      <vt:lpstr>Эркер</vt:lpstr>
      <vt:lpstr>                              благотворительный                         семейный праздник-акция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Белокурова</dc:creator>
  <cp:lastModifiedBy>Света</cp:lastModifiedBy>
  <cp:revision>61</cp:revision>
  <dcterms:created xsi:type="dcterms:W3CDTF">2019-08-01T11:37:57Z</dcterms:created>
  <dcterms:modified xsi:type="dcterms:W3CDTF">2022-08-18T12:17:57Z</dcterms:modified>
</cp:coreProperties>
</file>