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854" r:id="rId4"/>
  </p:sldMasterIdLst>
  <p:notesMasterIdLst>
    <p:notesMasterId r:id="rId9"/>
  </p:notesMasterIdLst>
  <p:handoutMasterIdLst>
    <p:handoutMasterId r:id="rId10"/>
  </p:handoutMasterIdLst>
  <p:sldIdLst>
    <p:sldId id="264" r:id="rId5"/>
    <p:sldId id="281" r:id="rId6"/>
    <p:sldId id="282" r:id="rId7"/>
    <p:sldId id="283" r:id="rId8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F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213" autoAdjust="0"/>
    <p:restoredTop sz="94660"/>
  </p:normalViewPr>
  <p:slideViewPr>
    <p:cSldViewPr snapToGrid="0">
      <p:cViewPr varScale="1">
        <p:scale>
          <a:sx n="90" d="100"/>
          <a:sy n="90" d="100"/>
        </p:scale>
        <p:origin x="114" y="5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57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FCD5339C-519D-4230-BF0C-1BF09A2FE2D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3982FE9-1227-454F-8FBE-5D49EEFEFD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7C81BD1-78DD-4346-A058-9DF7404AC282}" type="datetime1">
              <a:rPr lang="ru-RU" noProof="1" smtClean="0"/>
              <a:t>07.04.2023</a:t>
            </a:fld>
            <a:endParaRPr lang="ru-RU" noProof="1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2C515AC-387D-4DC2-8066-2F960E1511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BCA55534-4B86-498E-A9D9-C98A3290DCE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D9C5148-8ED6-434E-BA59-EF48324382B2}" type="slidenum">
              <a:rPr lang="ru-RU" noProof="1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26389953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35290D6-ED25-48F8-862E-D6C23DB93553}" type="datetime1">
              <a:rPr lang="ru-RU" noProof="1" smtClean="0"/>
              <a:t>07.04.2023</a:t>
            </a:fld>
            <a:endParaRPr lang="ru-RU" noProof="1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1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ED33291-C0D9-4415-AEC4-F67D377A5ADC}" type="slidenum">
              <a:rPr lang="ru-RU" noProof="1" dirty="0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4290305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ED33291-C0D9-4415-AEC4-F67D377A5ADC}" type="slidenum">
              <a:rPr lang="ru-RU" noProof="1" smtClean="0"/>
              <a:t>1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1673658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79B869A-7DF7-4AFC-A083-05894D93ACA2}" type="datetime1">
              <a:rPr lang="ru-RU" noProof="1" smtClean="0"/>
              <a:t>07.04.2023</a:t>
            </a:fld>
            <a:endParaRPr lang="ru-RU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noProof="1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85534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3E829C1-6644-43E0-BEFE-9CBC3591CACE}" type="datetime1">
              <a:rPr lang="ru-RU" noProof="1" smtClean="0"/>
              <a:t>07.04.2023</a:t>
            </a:fld>
            <a:endParaRPr lang="ru-RU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noProof="1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92912078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3E829C1-6644-43E0-BEFE-9CBC3591CACE}" type="datetime1">
              <a:rPr lang="ru-RU" noProof="1" smtClean="0"/>
              <a:t>07.04.2023</a:t>
            </a:fld>
            <a:endParaRPr lang="ru-RU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noProof="1" smtClean="0"/>
              <a:pPr/>
              <a:t>‹#›</a:t>
            </a:fld>
            <a:endParaRPr lang="ru-RU" noProof="1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867477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3E829C1-6644-43E0-BEFE-9CBC3591CACE}" type="datetime1">
              <a:rPr lang="ru-RU" noProof="1" smtClean="0"/>
              <a:t>07.04.2023</a:t>
            </a:fld>
            <a:endParaRPr lang="ru-RU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noProof="1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70785396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3E829C1-6644-43E0-BEFE-9CBC3591CACE}" type="datetime1">
              <a:rPr lang="ru-RU" noProof="1" smtClean="0"/>
              <a:t>07.04.2023</a:t>
            </a:fld>
            <a:endParaRPr lang="ru-RU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noProof="1" smtClean="0"/>
              <a:pPr/>
              <a:t>‹#›</a:t>
            </a:fld>
            <a:endParaRPr lang="ru-RU" noProof="1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389459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3E829C1-6644-43E0-BEFE-9CBC3591CACE}" type="datetime1">
              <a:rPr lang="ru-RU" noProof="1" smtClean="0"/>
              <a:t>07.04.2023</a:t>
            </a:fld>
            <a:endParaRPr lang="ru-RU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noProof="1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49596158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D4789FC-84AC-4768-84E4-BD43459B36C5}" type="datetime1">
              <a:rPr lang="ru-RU" noProof="1" smtClean="0"/>
              <a:t>07.04.2023</a:t>
            </a:fld>
            <a:endParaRPr lang="ru-RU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noProof="1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1115423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BE00FC1-CF7B-4659-9A4B-7F12C0281335}" type="datetime1">
              <a:rPr lang="ru-RU" noProof="1" smtClean="0"/>
              <a:t>07.04.2023</a:t>
            </a:fld>
            <a:endParaRPr lang="ru-RU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noProof="1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7005325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AFBC02EE-3DC6-454B-B75B-AEF90C4D9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1678" y="473246"/>
            <a:ext cx="8668657" cy="43088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ctr">
              <a:defRPr sz="2800" b="1">
                <a:solidFill>
                  <a:schemeClr val="tx1">
                    <a:lumMod val="85000"/>
                    <a:lumOff val="15000"/>
                  </a:schemeClr>
                </a:solidFill>
                <a:latin typeface="Raleway" panose="020B05030301010600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CF1E9477-E319-445C-A2D1-86BDB4DBB3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50820" y="1074977"/>
            <a:ext cx="6690360" cy="184666"/>
          </a:xfrm>
          <a:prstGeom prst="rect">
            <a:avLst/>
          </a:prstGeom>
          <a:ln w="3175">
            <a:noFill/>
          </a:ln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FontTx/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 marL="457155" indent="0">
              <a:buFontTx/>
              <a:buNone/>
              <a:defRPr>
                <a:solidFill>
                  <a:schemeClr val="bg2"/>
                </a:solidFill>
              </a:defRPr>
            </a:lvl2pPr>
            <a:lvl3pPr marL="914309" indent="0">
              <a:buFontTx/>
              <a:buNone/>
              <a:defRPr>
                <a:solidFill>
                  <a:schemeClr val="bg2"/>
                </a:solidFill>
              </a:defRPr>
            </a:lvl3pPr>
            <a:lvl4pPr marL="1371464" indent="0">
              <a:buFontTx/>
              <a:buNone/>
              <a:defRPr>
                <a:solidFill>
                  <a:schemeClr val="bg2"/>
                </a:solidFill>
              </a:defRPr>
            </a:lvl4pPr>
            <a:lvl5pPr marL="1828618" indent="0">
              <a:buFontTx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13" name="Rounded Rectangle 9">
            <a:extLst>
              <a:ext uri="{FF2B5EF4-FFF2-40B4-BE49-F238E27FC236}">
                <a16:creationId xmlns:a16="http://schemas.microsoft.com/office/drawing/2014/main" id="{B39D9C07-5556-43F5-B78A-DCCA925DA5FA}"/>
              </a:ext>
            </a:extLst>
          </p:cNvPr>
          <p:cNvSpPr/>
          <p:nvPr userDrawn="1"/>
        </p:nvSpPr>
        <p:spPr>
          <a:xfrm>
            <a:off x="5646000" y="949768"/>
            <a:ext cx="900000" cy="45719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954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C23351C-68D9-42D5-9EC3-F1B8AA605711}" type="datetime1">
              <a:rPr lang="ru-RU" noProof="1" smtClean="0"/>
              <a:t>07.04.2023</a:t>
            </a:fld>
            <a:endParaRPr lang="ru-RU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noProof="1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1349359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F30139D-AB25-4299-BB33-F53BF6513706}" type="datetime1">
              <a:rPr lang="ru-RU" noProof="1" smtClean="0"/>
              <a:t>07.04.2023</a:t>
            </a:fld>
            <a:endParaRPr lang="ru-RU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noProof="1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80224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3E829C1-6644-43E0-BEFE-9CBC3591CACE}" type="datetime1">
              <a:rPr lang="ru-RU" noProof="1" smtClean="0"/>
              <a:t>07.04.2023</a:t>
            </a:fld>
            <a:endParaRPr lang="ru-RU" noProof="1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noProof="1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289027693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85DA753-2F52-4199-8B70-6811C82AEE0F}" type="datetime1">
              <a:rPr lang="ru-RU" noProof="1" smtClean="0"/>
              <a:t>07.04.2023</a:t>
            </a:fld>
            <a:endParaRPr lang="ru-RU" noProof="1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1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noProof="1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2297277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0D9CDEF-9B32-433C-B01A-D5B73FC8BB29}" type="datetime1">
              <a:rPr lang="ru-RU" noProof="1" smtClean="0"/>
              <a:t>07.04.2023</a:t>
            </a:fld>
            <a:endParaRPr lang="ru-RU" noProof="1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noProof="1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434567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DC1667C-2573-4637-AB7E-C51A89CA1003}" type="datetime1">
              <a:rPr lang="ru-RU" noProof="1" smtClean="0"/>
              <a:t>07.04.2023</a:t>
            </a:fld>
            <a:endParaRPr lang="ru-RU" noProof="1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noProof="1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1674792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8FB90F9-28BD-4A39-8DC4-C668CC79E405}" type="datetime1">
              <a:rPr lang="ru-RU" noProof="1" smtClean="0"/>
              <a:t>07.04.2023</a:t>
            </a:fld>
            <a:endParaRPr lang="ru-RU" noProof="1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noProof="1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879938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5B6BC9F-46C3-4D61-A6C1-65980DF182CD}" type="datetime1">
              <a:rPr lang="ru-RU" noProof="1" smtClean="0"/>
              <a:t>07.04.2023</a:t>
            </a:fld>
            <a:endParaRPr lang="ru-RU" noProof="1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noProof="1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2008105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3E829C1-6644-43E0-BEFE-9CBC3591CACE}" type="datetime1">
              <a:rPr lang="ru-RU" noProof="1" smtClean="0"/>
              <a:t>07.04.2023</a:t>
            </a:fld>
            <a:endParaRPr lang="ru-RU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rtl="0"/>
            <a:fld id="{4FAB73BC-B049-4115-A692-8D63A059BFB8}" type="slidenum">
              <a:rPr lang="ru-RU" noProof="1" smtClean="0"/>
              <a:pPr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945992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  <p:sldLayoutId id="2147483867" r:id="rId13"/>
    <p:sldLayoutId id="2147483868" r:id="rId14"/>
    <p:sldLayoutId id="2147483869" r:id="rId15"/>
    <p:sldLayoutId id="2147483870" r:id="rId16"/>
    <p:sldLayoutId id="2147483853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2A32A9-E857-46CE-8AA3-D318B7D646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0" b="9367"/>
          <a:stretch/>
        </p:blipFill>
        <p:spPr>
          <a:xfrm flipH="1">
            <a:off x="0" y="-57150"/>
            <a:ext cx="12192000" cy="691514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0" y="2165985"/>
            <a:ext cx="6443878" cy="32537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BAEEE6-69AA-4811-8D2B-F84F74D46B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9532" y="1298448"/>
            <a:ext cx="5543118" cy="3255264"/>
          </a:xfrm>
        </p:spPr>
        <p:txBody>
          <a:bodyPr rtlCol="0">
            <a:normAutofit/>
          </a:bodyPr>
          <a:lstStyle/>
          <a:p>
            <a:r>
              <a:rPr lang="ru-RU" sz="4400" b="1" noProof="1" smtClean="0">
                <a:solidFill>
                  <a:schemeClr val="accent5">
                    <a:lumMod val="75000"/>
                  </a:schemeClr>
                </a:solidFill>
              </a:rPr>
              <a:t>Проект «Наше здоровье в наших руках»</a:t>
            </a:r>
            <a:endParaRPr lang="ru-RU" sz="4400" b="1" noProof="1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286" y="468680"/>
            <a:ext cx="794760" cy="79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61657" y="513184"/>
            <a:ext cx="6923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85000"/>
                  </a:schemeClr>
                </a:solidFill>
              </a:rPr>
              <a:t>Центр общественного здоровья и медицинской профилактики РБ им. В.Р. </a:t>
            </a:r>
            <a:r>
              <a:rPr lang="ru-RU" b="1" dirty="0" err="1" smtClean="0">
                <a:solidFill>
                  <a:schemeClr val="bg1">
                    <a:lumMod val="85000"/>
                  </a:schemeClr>
                </a:solidFill>
              </a:rPr>
              <a:t>Бояновой</a:t>
            </a:r>
            <a:endParaRPr lang="ru-RU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843" y="105407"/>
            <a:ext cx="1276826" cy="127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31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2000"/>
          </a:xfrm>
        </p:spPr>
        <p:txBody>
          <a:bodyPr>
            <a:normAutofit/>
          </a:bodyPr>
          <a:lstStyle/>
          <a:p>
            <a:pPr lvl="0"/>
            <a:r>
              <a:rPr lang="ru-RU" sz="3200" b="1" dirty="0"/>
              <a:t>О</a:t>
            </a:r>
            <a:r>
              <a:rPr lang="ru-RU" sz="3200" b="1" dirty="0" smtClean="0"/>
              <a:t> ПРОЕКТЕ</a:t>
            </a:r>
            <a:endParaRPr lang="ru-RU" sz="32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4" y="1389272"/>
            <a:ext cx="8252061" cy="1801797"/>
          </a:xfrm>
        </p:spPr>
        <p:txBody>
          <a:bodyPr anchor="t"/>
          <a:lstStyle/>
          <a:p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Проект реализуется с 31 марта 2021г.</a:t>
            </a:r>
          </a:p>
          <a:p>
            <a:pPr algn="just"/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</a:rPr>
              <a:t>Цель проекта</a:t>
            </a:r>
            <a:r>
              <a:rPr lang="ru-RU" sz="1800" dirty="0" smtClean="0"/>
              <a:t>: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ценностных установок к здоровому образу жизни у женщины, для дальнейшего привития здоровых привычек в семье. Это потребность в ежедневной двигательной активности через разнообразные формы физкультурно-оздоровительных практик, в правильном питании и сохранении психического здоровья.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7336" y="3082479"/>
            <a:ext cx="8183374" cy="285179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Задачи проекта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: 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Ознакомить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с современными методами и приемами сохранения и приумножения здоровья, обучить основам здорового образа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жизни;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Выявить и нивелировать факторы риска  хронических неинфекционных заболеваний (избыточный вес, гиподинамия, высокий уровень холестерина, сахара в крови, артериального давления и др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.);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Изменить пищевые установки в семье в сторону правильного питания,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повысить физическую активность, эмоциональную гигиену, а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также отказ от употребления табачной и алкогольной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продукции.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6" name="Picture 4" descr="https://sun9-72.userapi.com/impg/aWfkV_nRD2knXqsrF6lliqEGEfmz1USFaFb_pg/EHMkKlI_pUk.jpg?size=2560x1707&amp;quality=95&amp;sign=7f6ae9b0616a5d69ea18399eac4518d4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0292" y="863650"/>
            <a:ext cx="3041362" cy="2027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s://sun9-1.userapi.com/impg/rcngYKgQiqpWbPV88awEyaJMZZ0TyOn1F3C3Og/rdXtKkyhBwo.jpg?size=2560x1707&amp;quality=95&amp;sign=b9fe072784ab269af21783ac214ec6fb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0292" y="3536303"/>
            <a:ext cx="3041362" cy="233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28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6176" y="399804"/>
            <a:ext cx="8548577" cy="710539"/>
          </a:xfrm>
        </p:spPr>
        <p:txBody>
          <a:bodyPr>
            <a:normAutofit/>
          </a:bodyPr>
          <a:lstStyle/>
          <a:p>
            <a:r>
              <a:rPr lang="ru-RU" sz="3000" b="1" dirty="0" smtClean="0"/>
              <a:t>РЕАЛИЗАЦИЯ </a:t>
            </a:r>
            <a:r>
              <a:rPr lang="ru-RU" sz="3000" b="1" dirty="0" smtClean="0"/>
              <a:t>ПРОЕКТА</a:t>
            </a:r>
            <a:endParaRPr lang="ru-RU" sz="3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76175" y="1455856"/>
            <a:ext cx="8963247" cy="37856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Знакомство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участниц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;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Комплексное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обследование специалистами Центра Здоровья на рабочем месте с углубленным профилактическим консультированием и оформлением Паспорта Здоровья;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Групповые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школы здоровья, психологические тренинги, различные мастер-классы по правильному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питанию, йога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смеха, суставная гимнастика,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школы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здоровья по отказу от табачной и алкогольной продукции, консультация специалистов, в том числе врача-диетолога, врача-дерматолога, кардиолога, психолога,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</a:rPr>
              <a:t>нутрициолога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 и др.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Завершает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проект обсуждение достигнутых результатов, обмен впечатлениями и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</a:rPr>
              <a:t>инсайтами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, совместная фотосессия.</a:t>
            </a:r>
          </a:p>
          <a:p>
            <a:pPr marL="342900" indent="-342900" algn="just">
              <a:buFontTx/>
              <a:buChar char="-"/>
            </a:pP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82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Результаты проекта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80931"/>
            <a:ext cx="8596668" cy="5169159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Количественные показатели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2022 г. в проекте приняли участие  4 группы – более 100 человек. Проведено свыше 50 занятий. Посты и ролики в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соцсетях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– около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30.Проект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активно освещался в СМИ и социальных сетях, таких как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Вконтакте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, Одноклассники, а также в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мессенджерах.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Качественные показатели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Участницы проекта приобрели навыки самодиагностики эмоционального напряжения, научились следить за рационом питания, благодаря Дневнику питания, а также изменили свое пищевое поведение (практически 80% участниц изменили свое отношение к своему питанию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Систематические занятия физической активностью позволили улучшить мышечный тонус и рельеф, снизить вес (до 40% участниц снизили вес), приобрести здоровую привычку к занятиям по физкультуре, а также улучшить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самочувствие;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Участницы проекта объединились в сообщество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здоровьеориентированных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людей, где продолжают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общение;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После окончания проекта участницы продолжают занятия физической активностью, а также следовать принципам правильного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питания;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Участницы проекта способны более грамотно сохранить и приумножить не только свое здоровье, но и здоровье своих детей, семьи, окружающих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5294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0BD8AF61-0EFE-4B67-AC63-165AA360F9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EA0254-3646-4633-AE89-92733C2D69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5A9C098-A058-4A59-AA77-E2402053F600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16c05727-aa75-4e4a-9b5f-8a80a1165891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71af3243-3dd4-4a8d-8c0d-dd76da1f02a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403</Words>
  <Application>Microsoft Office PowerPoint</Application>
  <PresentationFormat>Широкоэкранный</PresentationFormat>
  <Paragraphs>24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Raleway</vt:lpstr>
      <vt:lpstr>Trebuchet MS</vt:lpstr>
      <vt:lpstr>Wingdings</vt:lpstr>
      <vt:lpstr>Wingdings 3</vt:lpstr>
      <vt:lpstr>Аспект</vt:lpstr>
      <vt:lpstr>Проект «Наше здоровье в наших руках»</vt:lpstr>
      <vt:lpstr>О ПРОЕКТЕ</vt:lpstr>
      <vt:lpstr>РЕАЛИЗАЦИЯ ПРОЕКТА</vt:lpstr>
      <vt:lpstr>Результаты проекта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2022-03-31T01:00:07Z</dcterms:created>
  <dcterms:modified xsi:type="dcterms:W3CDTF">2023-04-07T03:58:07Z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