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67" r:id="rId13"/>
    <p:sldId id="270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21" d="100"/>
          <a:sy n="121" d="100"/>
        </p:scale>
        <p:origin x="1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13.04.2025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203200" y="977463"/>
            <a:ext cx="11552621" cy="5538951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2929688" y="1772385"/>
            <a:ext cx="4948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Региональный </a:t>
            </a:r>
            <a:r>
              <a:rPr lang="ru-RU" sz="2000" dirty="0">
                <a:solidFill>
                  <a:schemeClr val="bg1"/>
                </a:solidFill>
              </a:rPr>
              <a:t>конкурсный отбор проектов 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2520659" y="2587809"/>
            <a:ext cx="576613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ru-RU" sz="2000" dirty="0">
                <a:solidFill>
                  <a:schemeClr val="bg1"/>
                </a:solidFill>
                <a:latin typeface="Playfair Display" pitchFamily="2" charset="-52"/>
              </a:rPr>
              <a:t>Внедрение комплекса ГТО в дошкольном образовательном учреждении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5148755" y="5602342"/>
            <a:ext cx="6183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 Череватенко Елена Борисовна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Салехард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3432431" y="4249619"/>
            <a:ext cx="3942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Playfair Display" pitchFamily="2" charset="-52"/>
              </a:rPr>
              <a:t>Номинация: </a:t>
            </a:r>
            <a:r>
              <a:rPr lang="ru-RU" sz="1600" dirty="0" smtClean="0">
                <a:solidFill>
                  <a:schemeClr val="bg1"/>
                </a:solidFill>
                <a:latin typeface="Playfair Display" pitchFamily="2" charset="-52"/>
              </a:rPr>
              <a:t>Здоровый образ жизни</a:t>
            </a:r>
            <a:endParaRPr lang="ru-RU" sz="16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pic>
        <p:nvPicPr>
          <p:cNvPr id="12" name="Рисунок 6" descr="https://eduportal44.ru/Kostroma_EDU/ds_55/SiteAssets/DocLib24/%D0%94%D0%BE%D0%BC%D0%B0%D1%88%D0%BD%D1%8F%D1%8F/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17693" r="2379" b="14616"/>
          <a:stretch>
            <a:fillRect/>
          </a:stretch>
        </p:blipFill>
        <p:spPr bwMode="auto">
          <a:xfrm>
            <a:off x="10238110" y="1410000"/>
            <a:ext cx="11636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18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С внедрением данной практики дополнительного образования воспитанники  неоднократно становились победителями и призерами конкурсов, марафонов и соревнований  различного уровня: </a:t>
            </a:r>
            <a:br>
              <a:rPr lang="ru-RU" sz="18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1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9" y="1593490"/>
            <a:ext cx="21971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724025"/>
            <a:ext cx="1277937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84" y="2022909"/>
            <a:ext cx="1293813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9" r="-296" b="20726"/>
          <a:stretch>
            <a:fillRect/>
          </a:stretch>
        </p:blipFill>
        <p:spPr bwMode="auto">
          <a:xfrm>
            <a:off x="9047163" y="1646237"/>
            <a:ext cx="21812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499" r="-296" b="207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" b="13577"/>
          <a:stretch>
            <a:fillRect/>
          </a:stretch>
        </p:blipFill>
        <p:spPr bwMode="auto">
          <a:xfrm>
            <a:off x="4935463" y="1393825"/>
            <a:ext cx="1630363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994" b="1357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" b="14250"/>
          <a:stretch>
            <a:fillRect/>
          </a:stretch>
        </p:blipFill>
        <p:spPr bwMode="auto">
          <a:xfrm>
            <a:off x="4850533" y="3382962"/>
            <a:ext cx="18002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443" b="142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84725"/>
            <a:ext cx="3292475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r="5226"/>
          <a:stretch>
            <a:fillRect/>
          </a:stretch>
        </p:blipFill>
        <p:spPr bwMode="auto">
          <a:xfrm>
            <a:off x="7892905" y="4525818"/>
            <a:ext cx="3082032" cy="16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74" r="52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20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fontAlgn="base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1800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За упорство и старания ребята были отмечены грамотами и дипломами.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2" y="1440689"/>
            <a:ext cx="1365622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84" y="1369618"/>
            <a:ext cx="1339561" cy="171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b="3241"/>
          <a:stretch>
            <a:fillRect/>
          </a:stretch>
        </p:blipFill>
        <p:spPr bwMode="auto">
          <a:xfrm>
            <a:off x="5349875" y="1320539"/>
            <a:ext cx="1254125" cy="1768736"/>
          </a:xfrm>
          <a:prstGeom prst="rect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498" b="3241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367082"/>
            <a:ext cx="1294534" cy="1722193"/>
          </a:xfrm>
          <a:prstGeom prst="rect">
            <a:avLst/>
          </a:prstGeom>
          <a:noFill/>
          <a:ln w="9360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69" y="1333500"/>
            <a:ext cx="1371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3" y="3593234"/>
            <a:ext cx="132397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73" y="3595682"/>
            <a:ext cx="1796328" cy="2471870"/>
          </a:xfrm>
          <a:prstGeom prst="rect">
            <a:avLst/>
          </a:prstGeom>
          <a:noFill/>
          <a:ln w="9360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9727" b="5386"/>
          <a:stretch>
            <a:fillRect/>
          </a:stretch>
        </p:blipFill>
        <p:spPr bwMode="auto">
          <a:xfrm>
            <a:off x="4973204" y="3729758"/>
            <a:ext cx="23622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691" r="9727" b="53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11145" r="2338" b="7927"/>
          <a:stretch>
            <a:fillRect/>
          </a:stretch>
        </p:blipFill>
        <p:spPr bwMode="auto">
          <a:xfrm>
            <a:off x="8711334" y="2871788"/>
            <a:ext cx="2112963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48" t="11145" r="2338" b="79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r="2943" b="5705"/>
          <a:stretch>
            <a:fillRect/>
          </a:stretch>
        </p:blipFill>
        <p:spPr bwMode="auto">
          <a:xfrm>
            <a:off x="7948901" y="4503737"/>
            <a:ext cx="124777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829" r="2943" b="57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b="1997"/>
          <a:stretch>
            <a:fillRect/>
          </a:stretch>
        </p:blipFill>
        <p:spPr bwMode="auto">
          <a:xfrm>
            <a:off x="10284658" y="4376883"/>
            <a:ext cx="1351907" cy="192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585" b="19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04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1881229" y="2638093"/>
            <a:ext cx="3341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Череватенко Елена Борисовна,  инструктор по физической культуре, педагог дополнительного образования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Россия, Ямало – Ненецкий автономный округ, город Салехард,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26.05.1971 интересы: здоровый образ жизни, физическая культура спорт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1827899" y="1729114"/>
            <a:ext cx="3341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pic>
        <p:nvPicPr>
          <p:cNvPr id="1026" name="Picture 2" descr="E:\Женщина Ямала за ЗОЖ\фото для ролика\1 фото Череватенко инструктор по Ф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02" y="1729114"/>
            <a:ext cx="2246305" cy="32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527" y="624896"/>
            <a:ext cx="10781942" cy="5526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DejaVu Sans" pitchFamily="16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DejaVu Sans" pitchFamily="16" charset="0"/>
              </a:rPr>
            </a:br>
            <a:r>
              <a:rPr lang="ru-RU" sz="1800" dirty="0">
                <a:solidFill>
                  <a:srgbClr val="2D2DB9"/>
                </a:solidFill>
                <a:latin typeface="Times New Roman" pitchFamily="16" charset="0"/>
                <a:cs typeface="Calibri" charset="0"/>
              </a:rPr>
              <a:t>Сдать ГТО совсем непросто,</a:t>
            </a:r>
            <a: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</a:br>
            <a:r>
              <a:rPr lang="ru-RU" sz="1800" dirty="0">
                <a:solidFill>
                  <a:srgbClr val="2D2DB9"/>
                </a:solidFill>
                <a:latin typeface="Times New Roman" pitchFamily="16" charset="0"/>
                <a:cs typeface="Calibri" charset="0"/>
              </a:rPr>
              <a:t>Ты ловким, сильным должен быть,</a:t>
            </a:r>
            <a: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</a:br>
            <a:r>
              <a:rPr lang="ru-RU" sz="1800" dirty="0">
                <a:solidFill>
                  <a:srgbClr val="2D2DB9"/>
                </a:solidFill>
                <a:latin typeface="Times New Roman" pitchFamily="16" charset="0"/>
                <a:cs typeface="Calibri" charset="0"/>
              </a:rPr>
              <a:t>Чтоб нормативы победить,</a:t>
            </a:r>
            <a: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</a:br>
            <a:r>
              <a:rPr lang="ru-RU" sz="1800" dirty="0">
                <a:solidFill>
                  <a:srgbClr val="2D2DB9"/>
                </a:solidFill>
                <a:latin typeface="Times New Roman" pitchFamily="16" charset="0"/>
                <a:cs typeface="Calibri" charset="0"/>
              </a:rPr>
              <a:t>Значок в итоге получить.</a:t>
            </a:r>
            <a: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</a:br>
            <a:r>
              <a:rPr lang="ru-RU" sz="1800" dirty="0">
                <a:solidFill>
                  <a:srgbClr val="2D2DB9"/>
                </a:solidFill>
                <a:latin typeface="Times New Roman" pitchFamily="16" charset="0"/>
                <a:cs typeface="Calibri" charset="0"/>
              </a:rPr>
              <a:t>Пройдя же все ступени вверх -</a:t>
            </a:r>
            <a: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</a:br>
            <a:r>
              <a:rPr lang="ru-RU" sz="1800" dirty="0">
                <a:solidFill>
                  <a:srgbClr val="2D2DB9"/>
                </a:solidFill>
                <a:latin typeface="Times New Roman" pitchFamily="16" charset="0"/>
                <a:cs typeface="Calibri" charset="0"/>
              </a:rPr>
              <a:t>Ты будешь верить в свой успех.</a:t>
            </a:r>
            <a: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</a:br>
            <a:r>
              <a:rPr lang="ru-RU" sz="1800" dirty="0">
                <a:solidFill>
                  <a:srgbClr val="2D2DB9"/>
                </a:solidFill>
                <a:latin typeface="Times New Roman" pitchFamily="16" charset="0"/>
                <a:cs typeface="Calibri" charset="0"/>
              </a:rPr>
              <a:t>И олимпийцем можешь стать,</a:t>
            </a:r>
            <a: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</a:br>
            <a:r>
              <a:rPr lang="ru-RU" sz="1800" dirty="0">
                <a:solidFill>
                  <a:srgbClr val="2D2DB9"/>
                </a:solidFill>
                <a:latin typeface="Times New Roman" pitchFamily="16" charset="0"/>
                <a:cs typeface="Calibri" charset="0"/>
              </a:rPr>
              <a:t>Медали точно получать</a:t>
            </a:r>
            <a:r>
              <a:rPr lang="ru-RU" sz="1800" dirty="0" smtClean="0">
                <a:solidFill>
                  <a:srgbClr val="2D2DB9"/>
                </a:solidFill>
                <a:latin typeface="Times New Roman" pitchFamily="16" charset="0"/>
                <a:cs typeface="Calibri" charset="0"/>
              </a:rPr>
              <a:t>.</a:t>
            </a:r>
          </a:p>
          <a:p>
            <a:endParaRPr lang="ru-RU" sz="1800" dirty="0">
              <a:solidFill>
                <a:srgbClr val="2D2DB9"/>
              </a:solidFill>
              <a:latin typeface="Times New Roman" pitchFamily="16" charset="0"/>
              <a:cs typeface="Calibri" charset="0"/>
            </a:endParaRPr>
          </a:p>
          <a:p>
            <a:endParaRPr lang="ru-RU" sz="1800" dirty="0" smtClean="0">
              <a:solidFill>
                <a:srgbClr val="2D2DB9"/>
              </a:solidFill>
              <a:latin typeface="Times New Roman" pitchFamily="16" charset="0"/>
              <a:cs typeface="Calibri" charset="0"/>
            </a:endParaRPr>
          </a:p>
          <a:p>
            <a:endParaRPr lang="ru-RU" sz="1800" dirty="0">
              <a:solidFill>
                <a:srgbClr val="2D2DB9"/>
              </a:solidFill>
              <a:latin typeface="Times New Roman" pitchFamily="16" charset="0"/>
              <a:cs typeface="Calibri" charset="0"/>
            </a:endParaRPr>
          </a:p>
          <a:p>
            <a:endParaRPr lang="ru-RU" sz="1800" dirty="0" smtClean="0">
              <a:solidFill>
                <a:srgbClr val="2D2DB9"/>
              </a:solidFill>
              <a:latin typeface="Times New Roman" pitchFamily="16" charset="0"/>
              <a:cs typeface="Calibri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2D2DB9"/>
                </a:solidFill>
                <a:latin typeface="Times New Roman" pitchFamily="16" charset="0"/>
                <a:cs typeface="Calibri" charset="0"/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2D2DB9"/>
                </a:solidFill>
                <a:latin typeface="Times New Roman" pitchFamily="16" charset="0"/>
                <a:cs typeface="Calibri" charset="0"/>
              </a:rPr>
              <a:t>Будьте здоровы!</a:t>
            </a:r>
            <a: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</a:br>
            <a:endParaRPr lang="ru-RU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786245"/>
            <a:ext cx="2573338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42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1974335" y="639951"/>
            <a:ext cx="845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545021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19495" y="1445654"/>
            <a:ext cx="929565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Тезис 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практики состоит в том, чтобы привлечь наибольшее количество детей к участию в сдаче норм ВФСК «ГТО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526999" y="2270614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Тезис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Положительно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мотивировать к увеличению двигательной активности через желание улучшить свои результаты при сдаче  норм ГТО.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19495" y="3088367"/>
            <a:ext cx="51462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Принципиальным  отличием программы от имеющихся в дошкольном образовании программ физкультурно-спортивной направленности является обогащение содержания двигательной деятельности за счёт обучения детей выполнению физических упражнений в соответствии с требованиями методики комплекса ГТО, формирование прикладных двигательных умений и навыков.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50" y="3202805"/>
            <a:ext cx="4129087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770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– воспитанники подготовительной к школе группы  6-7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детского сада «Умка».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85" y="2809389"/>
            <a:ext cx="6484022" cy="31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Завершённый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проект/успешная практика 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4" descr="J:\Женщина Ямала за ЗОЖ\дети\грамоты\награждение г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2" y="3341702"/>
            <a:ext cx="3532438" cy="265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J:\Женщина Ямала за ЗОЖ\дети\грамоты\знаки ГТО 2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26" y="3810165"/>
            <a:ext cx="3746816" cy="277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5" descr="J:\Женщина Ямала за ЗОЖ\дети\грамоты\золотые знаки Г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5748" b="2937"/>
          <a:stretch>
            <a:fillRect/>
          </a:stretch>
        </p:blipFill>
        <p:spPr bwMode="auto">
          <a:xfrm>
            <a:off x="8261544" y="3286009"/>
            <a:ext cx="3446222" cy="276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1111797"/>
            <a:ext cx="1069471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Цель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приобщение к здоровому активному образу жизни,  развитие физической культуры и формирование интереса к спорту  через физкультурно-оздоровительную работу в ДОУ в условиях внедрения Всероссийского физкультурно-спортивного комплекса ГТО.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Playfair Display SemiBold" pitchFamily="2" charset="-52"/>
              </a:rPr>
              <a:t>задачи</a:t>
            </a:r>
            <a:r>
              <a:rPr lang="ru-RU" sz="2800" dirty="0" smtClean="0">
                <a:latin typeface="Times New Roman"/>
                <a:ea typeface="Times New Roman"/>
              </a:rPr>
              <a:t>:</a:t>
            </a:r>
          </a:p>
          <a:p>
            <a:r>
              <a:rPr lang="ru-RU" sz="2000" b="1" dirty="0" smtClean="0">
                <a:latin typeface="Times New Roman"/>
                <a:ea typeface="Times New Roman"/>
              </a:rPr>
              <a:t>Обучающие</a:t>
            </a:r>
            <a:r>
              <a:rPr lang="ru-RU" sz="2000" b="1" dirty="0">
                <a:latin typeface="Times New Roman"/>
                <a:ea typeface="Times New Roman"/>
              </a:rPr>
              <a:t>: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Обеспечение </a:t>
            </a:r>
            <a:r>
              <a:rPr lang="ru-RU" sz="2000" dirty="0">
                <a:latin typeface="Times New Roman"/>
                <a:ea typeface="Times New Roman"/>
              </a:rPr>
              <a:t>психолого-педагогической помощи дошкольникам по </a:t>
            </a:r>
            <a:r>
              <a:rPr lang="ru-RU" sz="2000" dirty="0" smtClean="0">
                <a:latin typeface="Times New Roman"/>
                <a:ea typeface="Times New Roman"/>
              </a:rPr>
              <a:t>приобретению  опыта</a:t>
            </a:r>
            <a:r>
              <a:rPr lang="ru-RU" sz="2000" dirty="0">
                <a:latin typeface="Times New Roman"/>
                <a:ea typeface="Times New Roman"/>
              </a:rPr>
              <a:t>	в различных видах 	физкультурно-спортивной деятельности, связанной с выполнением общеразвивающих и спортивных упражнений, упражнений на становление ценностей здорового образа жизни. Приобщение детей дошкольного возраста к реализации норм ВФСК ГТО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Развивающие</a:t>
            </a:r>
            <a:r>
              <a:rPr lang="ru-RU" sz="2000" dirty="0">
                <a:latin typeface="Times New Roman"/>
                <a:ea typeface="Times New Roman"/>
              </a:rPr>
              <a:t>: Создание условий, способствующих формированию и развитию физической культуры дошкольника как интегративного качества личности, способствующего социально-коммуникативному, познавательному, речевому, художественно-эстетическому и физическому развитию, и обеспечивающего становление индивидуального, группового и общественного здоровья.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Воспитательные: </a:t>
            </a:r>
            <a:r>
              <a:rPr lang="ru-RU" sz="2000" dirty="0">
                <a:latin typeface="Times New Roman"/>
                <a:ea typeface="Times New Roman"/>
              </a:rPr>
              <a:t>Формирование социокультурной среды развития, отвечающей требованиям современного общества и соответствующей возрастным, индивидуальным, психофизиологическим особенностям </a:t>
            </a:r>
            <a:r>
              <a:rPr lang="ru-RU" sz="2000" dirty="0" smtClean="0">
                <a:latin typeface="Times New Roman"/>
                <a:ea typeface="Times New Roman"/>
              </a:rPr>
              <a:t>дошкольников.</a:t>
            </a:r>
          </a:p>
          <a:p>
            <a:pPr>
              <a:spcAft>
                <a:spcPts val="0"/>
              </a:spcAft>
            </a:pPr>
            <a:endParaRPr lang="ru-RU" sz="1400" dirty="0" smtClean="0">
              <a:latin typeface="Times New Roman"/>
              <a:ea typeface="Times New Roman"/>
            </a:endParaRP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Playfair Display SemiBold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-1770764" y="6375413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Цли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-1770765" y="5772691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-1684471" y="6695009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-1591888" y="6761387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-2144338" y="5595171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Возрождение </a:t>
            </a:r>
            <a:r>
              <a:rPr lang="ru-RU" dirty="0">
                <a:latin typeface="Times New Roman"/>
                <a:ea typeface="Calibri"/>
              </a:rPr>
              <a:t>системы ГТО влияет на повышение уровня как психического, так и физического здоровья нации</a:t>
            </a:r>
            <a:r>
              <a:rPr lang="ru-RU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Комплекс </a:t>
            </a:r>
            <a:r>
              <a:rPr lang="ru-RU" dirty="0">
                <a:latin typeface="Times New Roman"/>
                <a:ea typeface="Calibri"/>
              </a:rPr>
              <a:t>ГТО способствует не только физическому развитию дошкольников, повышению индекса здоровья, но и является центром системы спортивно - патриотического воспитания. 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Путем вовлечения в спортивную деятельность у детей формируется опыт патриотического поведения, что в свою очередь способствует формированию ценностных ориентаций в контексте почётного гражданского достижения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1382804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Получение допуска к сдаче нормативов ГТО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Регистрация и получение дошкольниками УИН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Сдача нормативов ГТО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Вручение знаков отличия ГТО и удостоверений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H:\доп конкурс\доп конкурс 2024\сканы\20241112_140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7" y="4170276"/>
            <a:ext cx="3540732" cy="240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User\Downloads\IMG-0a78be0eb0c2009c65aca4743ff80f94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88" y="3345659"/>
            <a:ext cx="1648083" cy="33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:\Женщина Ямала за ЗОЖ\дети\гто бе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60" y="4162663"/>
            <a:ext cx="39687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до 5 основных результатов проекта, которые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2023- 2024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Победители в Спартакиаде детских дошкольных учреждений города Салехард 2023.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2023 </a:t>
            </a:r>
            <a:r>
              <a:rPr lang="ru-RU" sz="2000" dirty="0">
                <a:latin typeface="Times New Roman"/>
                <a:ea typeface="Times New Roman"/>
              </a:rPr>
              <a:t>г. – 2 место в соревнованиях по отдельным видам нормативов ВФСК ГТО  в зачёт Спартакиады детских дошкольных учреждений города Салехард 2023.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>
                <a:latin typeface="Times New Roman"/>
                <a:ea typeface="Times New Roman"/>
              </a:rPr>
              <a:t>2024 г. – 2 место в соревнованиях по отдельным видам нормативов ВФСК ГТО  в зачёт Спартакиады детских дошкольных учреждений города Салехард 2024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093914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/>
                <a:ea typeface="Times New Roman"/>
              </a:rPr>
              <a:t>2024 </a:t>
            </a:r>
            <a:r>
              <a:rPr lang="ru-RU" sz="2000" dirty="0">
                <a:latin typeface="Times New Roman"/>
                <a:ea typeface="Times New Roman"/>
              </a:rPr>
              <a:t>г. – Победители в Спартакиаде детских дошкольных учреждений города Салехард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4776484"/>
            <a:ext cx="1050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показателей по количеству полученных значков по результатам сдачи норм ГТО в период 2018-2024гг. Так, в 2018 году воспитанниками было получено 4 бронзовых, 2 серебряных и 3 золотых значка, в 2024 году – 1 бронзовый, 11 серебряных и 36 золотых.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20263" y="1970433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https://nsportal.ru/detskiy-sad/fizkultura/2025/03/16/prezentatsiya-raboty-kruzhka-gto-shagaet-v-detskiy-sad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9973" y="1970433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СМИ </a:t>
            </a:r>
            <a:r>
              <a:rPr lang="en-US" dirty="0"/>
              <a:t>https://vk.com/video701233872_456273661?list=07af238fdacf93ca83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019437"/>
            <a:ext cx="8572619" cy="227580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представленной диаграмме прослеживается положительная динамика показателей по количеству полученных значков по результатам сдачи норм ГТО в период 2018-2024гг. Так, в 2018 году воспитанниками было получено 4 бронзовых, 2 серебряных и 3 золотых значка, в 2024 году – 1 бронзовый, 11 серебряных и 36 золотых.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полученных знаков ГТО за 2018-2024гг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70484" y="2994935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solidFill>
                  <a:schemeClr val="bg1"/>
                </a:solidFill>
                <a:ea typeface="Calibri"/>
                <a:cs typeface="Times New Roman"/>
              </a:rPr>
              <a:t>https</a:t>
            </a:r>
            <a:r>
              <a:rPr lang="ru-RU" sz="1400" u="sng" dirty="0">
                <a:solidFill>
                  <a:schemeClr val="bg1"/>
                </a:solidFill>
                <a:ea typeface="Calibri"/>
                <a:cs typeface="Times New Roman"/>
              </a:rPr>
              <a:t>://mdou13.edushd.ru/index.php?option=com_content&amp;view=article&amp;id=164:pozdravlyaem-nashikh-sportsmenov&amp;catid=8&amp;Itemid=101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1" t="27448" r="25342" b="20251"/>
          <a:stretch>
            <a:fillRect/>
          </a:stretch>
        </p:blipFill>
        <p:spPr bwMode="auto">
          <a:xfrm>
            <a:off x="9176965" y="4453378"/>
            <a:ext cx="2779283" cy="15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615</Words>
  <Application>Microsoft Office PowerPoint</Application>
  <PresentationFormat>Широкоэкранный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Unicode MS</vt:lpstr>
      <vt:lpstr>Calibri</vt:lpstr>
      <vt:lpstr>Calibri Light</vt:lpstr>
      <vt:lpstr>DejaVu Sans</vt:lpstr>
      <vt:lpstr>Dita Sweet</vt:lpstr>
      <vt:lpstr>Playfair Display</vt:lpstr>
      <vt:lpstr>Playfair Display SemiBold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внедрением данной практики дополнительного образования воспитанники  неоднократно становились победителями и призерами конкурсов, марафонов и соревнований  различного уровня:  </vt:lpstr>
      <vt:lpstr>За упорство и старания ребята были отмечены грамотами и дипломами.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trrbidggs@gmail.com</cp:lastModifiedBy>
  <cp:revision>36</cp:revision>
  <dcterms:created xsi:type="dcterms:W3CDTF">2025-03-26T12:04:55Z</dcterms:created>
  <dcterms:modified xsi:type="dcterms:W3CDTF">2025-04-13T09:34:08Z</dcterms:modified>
</cp:coreProperties>
</file>