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19"/>
  </p:notesMasterIdLst>
  <p:sldIdLst>
    <p:sldId id="256" r:id="rId2"/>
    <p:sldId id="262" r:id="rId3"/>
    <p:sldId id="266" r:id="rId4"/>
    <p:sldId id="265" r:id="rId5"/>
    <p:sldId id="258" r:id="rId6"/>
    <p:sldId id="267" r:id="rId7"/>
    <p:sldId id="273" r:id="rId8"/>
    <p:sldId id="274" r:id="rId9"/>
    <p:sldId id="261" r:id="rId10"/>
    <p:sldId id="259" r:id="rId11"/>
    <p:sldId id="257" r:id="rId12"/>
    <p:sldId id="260" r:id="rId13"/>
    <p:sldId id="275" r:id="rId14"/>
    <p:sldId id="276" r:id="rId15"/>
    <p:sldId id="27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580" autoAdjust="0"/>
  </p:normalViewPr>
  <p:slideViewPr>
    <p:cSldViewPr>
      <p:cViewPr varScale="1">
        <p:scale>
          <a:sx n="76" d="100"/>
          <a:sy n="76" d="100"/>
        </p:scale>
        <p:origin x="6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69641-8CBB-46E8-B37B-7D3DE3ADEB5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F22BE-609B-4A22-B0F1-BD7283BD9456}">
      <dgm:prSet phldrT="[Текст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b="0" i="0" dirty="0"/>
            <a:t>полный отказ от использования острых приправ при приготовлении любых блюд;</a:t>
          </a:r>
        </a:p>
      </dgm:t>
    </dgm:pt>
    <dgm:pt modelId="{2935D450-CE1E-4226-A53B-949FD251155B}" type="parTrans" cxnId="{AC6AA194-1E91-427A-B361-312C94ADC45D}">
      <dgm:prSet/>
      <dgm:spPr/>
      <dgm:t>
        <a:bodyPr/>
        <a:lstStyle/>
        <a:p>
          <a:endParaRPr lang="ru-RU"/>
        </a:p>
      </dgm:t>
    </dgm:pt>
    <dgm:pt modelId="{ED064CA0-8282-4910-8CC0-6E2A5606BA68}" type="sibTrans" cxnId="{AC6AA194-1E91-427A-B361-312C94ADC45D}">
      <dgm:prSet/>
      <dgm:spPr/>
      <dgm:t>
        <a:bodyPr/>
        <a:lstStyle/>
        <a:p>
          <a:endParaRPr lang="ru-RU"/>
        </a:p>
      </dgm:t>
    </dgm:pt>
    <dgm:pt modelId="{CAD8662C-F1F7-4376-A36D-65F473282F58}">
      <dgm:prSet/>
      <dgm:spPr/>
      <dgm:t>
        <a:bodyPr/>
        <a:lstStyle/>
        <a:p>
          <a:r>
            <a:rPr lang="ru-RU" dirty="0" err="1"/>
            <a:t>нейрогимнастика</a:t>
          </a:r>
          <a:r>
            <a:rPr lang="ru-RU" baseline="0" dirty="0"/>
            <a:t> для мозга</a:t>
          </a:r>
          <a:endParaRPr lang="ru-RU" dirty="0"/>
        </a:p>
      </dgm:t>
    </dgm:pt>
    <dgm:pt modelId="{A4A162BD-36BD-4DB7-A8CA-ADD2444B3E68}" type="parTrans" cxnId="{6903891D-9A97-4A0C-A4C5-2937E0830B09}">
      <dgm:prSet/>
      <dgm:spPr/>
      <dgm:t>
        <a:bodyPr/>
        <a:lstStyle/>
        <a:p>
          <a:endParaRPr lang="ru-RU"/>
        </a:p>
      </dgm:t>
    </dgm:pt>
    <dgm:pt modelId="{7E6E562B-3183-4941-9B0A-A5248B242EFD}" type="sibTrans" cxnId="{6903891D-9A97-4A0C-A4C5-2937E0830B09}">
      <dgm:prSet/>
      <dgm:spPr/>
      <dgm:t>
        <a:bodyPr/>
        <a:lstStyle/>
        <a:p>
          <a:endParaRPr lang="ru-RU"/>
        </a:p>
      </dgm:t>
    </dgm:pt>
    <dgm:pt modelId="{98CFAE8A-C446-4039-B826-825DB1CCC6F2}">
      <dgm:prSet/>
      <dgm:spPr/>
      <dgm:t>
        <a:bodyPr/>
        <a:lstStyle/>
        <a:p>
          <a:r>
            <a:rPr lang="ru-RU" dirty="0"/>
            <a:t>ограничение мясных продуктов и соли;</a:t>
          </a:r>
        </a:p>
      </dgm:t>
    </dgm:pt>
    <dgm:pt modelId="{3D6EAC51-9CBD-4E97-9D4B-8C5FB31022FB}" type="parTrans" cxnId="{40E1B8BA-3878-4593-97AF-2D0AE33F8A82}">
      <dgm:prSet/>
      <dgm:spPr/>
      <dgm:t>
        <a:bodyPr/>
        <a:lstStyle/>
        <a:p>
          <a:endParaRPr lang="ru-RU"/>
        </a:p>
      </dgm:t>
    </dgm:pt>
    <dgm:pt modelId="{450DE36E-1594-4308-B9BC-55BA9F9033EE}" type="sibTrans" cxnId="{40E1B8BA-3878-4593-97AF-2D0AE33F8A82}">
      <dgm:prSet/>
      <dgm:spPr/>
      <dgm:t>
        <a:bodyPr/>
        <a:lstStyle/>
        <a:p>
          <a:endParaRPr lang="ru-RU"/>
        </a:p>
      </dgm:t>
    </dgm:pt>
    <dgm:pt modelId="{271173CE-4A44-478E-BA21-B05E8E923280}">
      <dgm:prSet/>
      <dgm:spPr/>
      <dgm:t>
        <a:bodyPr/>
        <a:lstStyle/>
        <a:p>
          <a:r>
            <a:rPr lang="ru-RU"/>
            <a:t>исключение из рациона крепкого чая или кофе, полный отказ от алкоголя;</a:t>
          </a:r>
        </a:p>
      </dgm:t>
    </dgm:pt>
    <dgm:pt modelId="{1B82FD87-8B0A-4857-8026-DB1002129E2F}" type="parTrans" cxnId="{3920C638-5FFA-41EA-B8EA-A2012DA7FAF3}">
      <dgm:prSet/>
      <dgm:spPr/>
      <dgm:t>
        <a:bodyPr/>
        <a:lstStyle/>
        <a:p>
          <a:endParaRPr lang="ru-RU"/>
        </a:p>
      </dgm:t>
    </dgm:pt>
    <dgm:pt modelId="{16632931-AD31-4BB1-85F7-8378A776AC0B}" type="sibTrans" cxnId="{3920C638-5FFA-41EA-B8EA-A2012DA7FAF3}">
      <dgm:prSet/>
      <dgm:spPr/>
      <dgm:t>
        <a:bodyPr/>
        <a:lstStyle/>
        <a:p>
          <a:endParaRPr lang="ru-RU"/>
        </a:p>
      </dgm:t>
    </dgm:pt>
    <dgm:pt modelId="{06A8CE79-D05B-4064-AD32-B2BD7351D16D}">
      <dgm:prSet/>
      <dgm:spPr/>
      <dgm:t>
        <a:bodyPr/>
        <a:lstStyle/>
        <a:p>
          <a:r>
            <a:rPr lang="ru-RU" dirty="0"/>
            <a:t>отказ от употребления в пищу копченостей, наваристых мясных супов, жареного и жирного, а также других продуктов, возбуждающих нервную систему;</a:t>
          </a:r>
        </a:p>
      </dgm:t>
    </dgm:pt>
    <dgm:pt modelId="{9B03E573-E9F5-4DCD-A7E5-7A762725575F}" type="parTrans" cxnId="{D85AF75F-DC40-4B47-9E6F-4DCBEAAED3F9}">
      <dgm:prSet/>
      <dgm:spPr/>
      <dgm:t>
        <a:bodyPr/>
        <a:lstStyle/>
        <a:p>
          <a:endParaRPr lang="ru-RU"/>
        </a:p>
      </dgm:t>
    </dgm:pt>
    <dgm:pt modelId="{15EA4D56-3611-491A-A562-6B055605D52E}" type="sibTrans" cxnId="{D85AF75F-DC40-4B47-9E6F-4DCBEAAED3F9}">
      <dgm:prSet/>
      <dgm:spPr/>
      <dgm:t>
        <a:bodyPr/>
        <a:lstStyle/>
        <a:p>
          <a:endParaRPr lang="ru-RU"/>
        </a:p>
      </dgm:t>
    </dgm:pt>
    <dgm:pt modelId="{085E0AE8-ACFD-4EDA-AFCC-26B762FF3C26}" type="pres">
      <dgm:prSet presAssocID="{B9069641-8CBB-46E8-B37B-7D3DE3ADEB5C}" presName="diagram" presStyleCnt="0">
        <dgm:presLayoutVars>
          <dgm:dir/>
          <dgm:resizeHandles val="exact"/>
        </dgm:presLayoutVars>
      </dgm:prSet>
      <dgm:spPr/>
    </dgm:pt>
    <dgm:pt modelId="{31D67887-403E-437E-9974-93DB7E219B69}" type="pres">
      <dgm:prSet presAssocID="{B82F22BE-609B-4A22-B0F1-BD7283BD9456}" presName="node" presStyleLbl="node1" presStyleIdx="0" presStyleCnt="5">
        <dgm:presLayoutVars>
          <dgm:bulletEnabled val="1"/>
        </dgm:presLayoutVars>
      </dgm:prSet>
      <dgm:spPr/>
    </dgm:pt>
    <dgm:pt modelId="{96BF6B96-CCFF-4636-A046-53A966BB730D}" type="pres">
      <dgm:prSet presAssocID="{ED064CA0-8282-4910-8CC0-6E2A5606BA68}" presName="sibTrans" presStyleCnt="0"/>
      <dgm:spPr/>
    </dgm:pt>
    <dgm:pt modelId="{5EDC90AA-9A21-4E0F-B9A0-D82F56CCE2FB}" type="pres">
      <dgm:prSet presAssocID="{06A8CE79-D05B-4064-AD32-B2BD7351D16D}" presName="node" presStyleLbl="node1" presStyleIdx="1" presStyleCnt="5">
        <dgm:presLayoutVars>
          <dgm:bulletEnabled val="1"/>
        </dgm:presLayoutVars>
      </dgm:prSet>
      <dgm:spPr/>
    </dgm:pt>
    <dgm:pt modelId="{BBD65724-6BD4-4CE2-AC8E-02D2651A3EAC}" type="pres">
      <dgm:prSet presAssocID="{15EA4D56-3611-491A-A562-6B055605D52E}" presName="sibTrans" presStyleCnt="0"/>
      <dgm:spPr/>
    </dgm:pt>
    <dgm:pt modelId="{C0487A9F-97AA-4889-A370-D97D28EB85E8}" type="pres">
      <dgm:prSet presAssocID="{271173CE-4A44-478E-BA21-B05E8E923280}" presName="node" presStyleLbl="node1" presStyleIdx="2" presStyleCnt="5">
        <dgm:presLayoutVars>
          <dgm:bulletEnabled val="1"/>
        </dgm:presLayoutVars>
      </dgm:prSet>
      <dgm:spPr/>
    </dgm:pt>
    <dgm:pt modelId="{E28C0574-7BCC-4C79-9412-362AD409575E}" type="pres">
      <dgm:prSet presAssocID="{16632931-AD31-4BB1-85F7-8378A776AC0B}" presName="sibTrans" presStyleCnt="0"/>
      <dgm:spPr/>
    </dgm:pt>
    <dgm:pt modelId="{820987C4-B4F1-4C0D-B61F-BC2CD84B121F}" type="pres">
      <dgm:prSet presAssocID="{98CFAE8A-C446-4039-B826-825DB1CCC6F2}" presName="node" presStyleLbl="node1" presStyleIdx="3" presStyleCnt="5">
        <dgm:presLayoutVars>
          <dgm:bulletEnabled val="1"/>
        </dgm:presLayoutVars>
      </dgm:prSet>
      <dgm:spPr/>
    </dgm:pt>
    <dgm:pt modelId="{ED7ACB84-9975-452A-BB87-60DD6DD5CB83}" type="pres">
      <dgm:prSet presAssocID="{450DE36E-1594-4308-B9BC-55BA9F9033EE}" presName="sibTrans" presStyleCnt="0"/>
      <dgm:spPr/>
    </dgm:pt>
    <dgm:pt modelId="{AFBCA9B6-1EAF-406B-B3B6-B90FCE331219}" type="pres">
      <dgm:prSet presAssocID="{CAD8662C-F1F7-4376-A36D-65F473282F58}" presName="node" presStyleLbl="node1" presStyleIdx="4" presStyleCnt="5" custLinFactNeighborY="-8115">
        <dgm:presLayoutVars>
          <dgm:bulletEnabled val="1"/>
        </dgm:presLayoutVars>
      </dgm:prSet>
      <dgm:spPr/>
    </dgm:pt>
  </dgm:ptLst>
  <dgm:cxnLst>
    <dgm:cxn modelId="{6903891D-9A97-4A0C-A4C5-2937E0830B09}" srcId="{B9069641-8CBB-46E8-B37B-7D3DE3ADEB5C}" destId="{CAD8662C-F1F7-4376-A36D-65F473282F58}" srcOrd="4" destOrd="0" parTransId="{A4A162BD-36BD-4DB7-A8CA-ADD2444B3E68}" sibTransId="{7E6E562B-3183-4941-9B0A-A5248B242EFD}"/>
    <dgm:cxn modelId="{02920738-07BA-4DD7-B530-0F502C40B0C7}" type="presOf" srcId="{CAD8662C-F1F7-4376-A36D-65F473282F58}" destId="{AFBCA9B6-1EAF-406B-B3B6-B90FCE331219}" srcOrd="0" destOrd="0" presId="urn:microsoft.com/office/officeart/2005/8/layout/default"/>
    <dgm:cxn modelId="{3920C638-5FFA-41EA-B8EA-A2012DA7FAF3}" srcId="{B9069641-8CBB-46E8-B37B-7D3DE3ADEB5C}" destId="{271173CE-4A44-478E-BA21-B05E8E923280}" srcOrd="2" destOrd="0" parTransId="{1B82FD87-8B0A-4857-8026-DB1002129E2F}" sibTransId="{16632931-AD31-4BB1-85F7-8378A776AC0B}"/>
    <dgm:cxn modelId="{D85AF75F-DC40-4B47-9E6F-4DCBEAAED3F9}" srcId="{B9069641-8CBB-46E8-B37B-7D3DE3ADEB5C}" destId="{06A8CE79-D05B-4064-AD32-B2BD7351D16D}" srcOrd="1" destOrd="0" parTransId="{9B03E573-E9F5-4DCD-A7E5-7A762725575F}" sibTransId="{15EA4D56-3611-491A-A562-6B055605D52E}"/>
    <dgm:cxn modelId="{942EA342-FBB6-4E5F-B905-B81B60191728}" type="presOf" srcId="{B9069641-8CBB-46E8-B37B-7D3DE3ADEB5C}" destId="{085E0AE8-ACFD-4EDA-AFCC-26B762FF3C26}" srcOrd="0" destOrd="0" presId="urn:microsoft.com/office/officeart/2005/8/layout/default"/>
    <dgm:cxn modelId="{6FEA4264-0ED0-44D0-859F-8527121D61FC}" type="presOf" srcId="{B82F22BE-609B-4A22-B0F1-BD7283BD9456}" destId="{31D67887-403E-437E-9974-93DB7E219B69}" srcOrd="0" destOrd="0" presId="urn:microsoft.com/office/officeart/2005/8/layout/default"/>
    <dgm:cxn modelId="{AC6AA194-1E91-427A-B361-312C94ADC45D}" srcId="{B9069641-8CBB-46E8-B37B-7D3DE3ADEB5C}" destId="{B82F22BE-609B-4A22-B0F1-BD7283BD9456}" srcOrd="0" destOrd="0" parTransId="{2935D450-CE1E-4226-A53B-949FD251155B}" sibTransId="{ED064CA0-8282-4910-8CC0-6E2A5606BA68}"/>
    <dgm:cxn modelId="{40E1B8BA-3878-4593-97AF-2D0AE33F8A82}" srcId="{B9069641-8CBB-46E8-B37B-7D3DE3ADEB5C}" destId="{98CFAE8A-C446-4039-B826-825DB1CCC6F2}" srcOrd="3" destOrd="0" parTransId="{3D6EAC51-9CBD-4E97-9D4B-8C5FB31022FB}" sibTransId="{450DE36E-1594-4308-B9BC-55BA9F9033EE}"/>
    <dgm:cxn modelId="{F9595ADA-FDB9-405C-8D0A-222099056487}" type="presOf" srcId="{06A8CE79-D05B-4064-AD32-B2BD7351D16D}" destId="{5EDC90AA-9A21-4E0F-B9A0-D82F56CCE2FB}" srcOrd="0" destOrd="0" presId="urn:microsoft.com/office/officeart/2005/8/layout/default"/>
    <dgm:cxn modelId="{F2AD7DF2-66CE-467C-B032-6B0C5A38C804}" type="presOf" srcId="{98CFAE8A-C446-4039-B826-825DB1CCC6F2}" destId="{820987C4-B4F1-4C0D-B61F-BC2CD84B121F}" srcOrd="0" destOrd="0" presId="urn:microsoft.com/office/officeart/2005/8/layout/default"/>
    <dgm:cxn modelId="{0E80E7FB-86CD-41DA-9817-94CD8E5FBE66}" type="presOf" srcId="{271173CE-4A44-478E-BA21-B05E8E923280}" destId="{C0487A9F-97AA-4889-A370-D97D28EB85E8}" srcOrd="0" destOrd="0" presId="urn:microsoft.com/office/officeart/2005/8/layout/default"/>
    <dgm:cxn modelId="{779B19D4-B36E-4627-AD60-D3954D49C006}" type="presParOf" srcId="{085E0AE8-ACFD-4EDA-AFCC-26B762FF3C26}" destId="{31D67887-403E-437E-9974-93DB7E219B69}" srcOrd="0" destOrd="0" presId="urn:microsoft.com/office/officeart/2005/8/layout/default"/>
    <dgm:cxn modelId="{39D61A1F-7FB3-477E-92BB-83312607E980}" type="presParOf" srcId="{085E0AE8-ACFD-4EDA-AFCC-26B762FF3C26}" destId="{96BF6B96-CCFF-4636-A046-53A966BB730D}" srcOrd="1" destOrd="0" presId="urn:microsoft.com/office/officeart/2005/8/layout/default"/>
    <dgm:cxn modelId="{6628A4EF-5E77-47BB-B6C3-E2B7C0B99AD0}" type="presParOf" srcId="{085E0AE8-ACFD-4EDA-AFCC-26B762FF3C26}" destId="{5EDC90AA-9A21-4E0F-B9A0-D82F56CCE2FB}" srcOrd="2" destOrd="0" presId="urn:microsoft.com/office/officeart/2005/8/layout/default"/>
    <dgm:cxn modelId="{63244A10-E3C6-4D4C-B75D-AC27E209FDAD}" type="presParOf" srcId="{085E0AE8-ACFD-4EDA-AFCC-26B762FF3C26}" destId="{BBD65724-6BD4-4CE2-AC8E-02D2651A3EAC}" srcOrd="3" destOrd="0" presId="urn:microsoft.com/office/officeart/2005/8/layout/default"/>
    <dgm:cxn modelId="{06A628D4-9450-42EA-B4B8-5D00D630D847}" type="presParOf" srcId="{085E0AE8-ACFD-4EDA-AFCC-26B762FF3C26}" destId="{C0487A9F-97AA-4889-A370-D97D28EB85E8}" srcOrd="4" destOrd="0" presId="urn:microsoft.com/office/officeart/2005/8/layout/default"/>
    <dgm:cxn modelId="{BF208156-FAEA-43C2-9C7A-D0542454D4BB}" type="presParOf" srcId="{085E0AE8-ACFD-4EDA-AFCC-26B762FF3C26}" destId="{E28C0574-7BCC-4C79-9412-362AD409575E}" srcOrd="5" destOrd="0" presId="urn:microsoft.com/office/officeart/2005/8/layout/default"/>
    <dgm:cxn modelId="{33311017-CDD3-4AA7-B822-BB204772A5C2}" type="presParOf" srcId="{085E0AE8-ACFD-4EDA-AFCC-26B762FF3C26}" destId="{820987C4-B4F1-4C0D-B61F-BC2CD84B121F}" srcOrd="6" destOrd="0" presId="urn:microsoft.com/office/officeart/2005/8/layout/default"/>
    <dgm:cxn modelId="{1B22C499-A910-489E-B5F2-38F633A33383}" type="presParOf" srcId="{085E0AE8-ACFD-4EDA-AFCC-26B762FF3C26}" destId="{ED7ACB84-9975-452A-BB87-60DD6DD5CB83}" srcOrd="7" destOrd="0" presId="urn:microsoft.com/office/officeart/2005/8/layout/default"/>
    <dgm:cxn modelId="{34CB0738-FAB3-4EEB-B025-CECD12F24C2E}" type="presParOf" srcId="{085E0AE8-ACFD-4EDA-AFCC-26B762FF3C26}" destId="{AFBCA9B6-1EAF-406B-B3B6-B90FCE3312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67887-403E-437E-9974-93DB7E219B69}">
      <dsp:nvSpPr>
        <dsp:cNvPr id="0" name=""/>
        <dsp:cNvSpPr/>
      </dsp:nvSpPr>
      <dsp:spPr>
        <a:xfrm>
          <a:off x="490817" y="1156"/>
          <a:ext cx="2527011" cy="15162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dirty="0"/>
            <a:t>полный отказ от использования острых приправ при приготовлении любых блюд;</a:t>
          </a:r>
        </a:p>
      </dsp:txBody>
      <dsp:txXfrm>
        <a:off x="490817" y="1156"/>
        <a:ext cx="2527011" cy="1516207"/>
      </dsp:txXfrm>
    </dsp:sp>
    <dsp:sp modelId="{5EDC90AA-9A21-4E0F-B9A0-D82F56CCE2FB}">
      <dsp:nvSpPr>
        <dsp:cNvPr id="0" name=""/>
        <dsp:cNvSpPr/>
      </dsp:nvSpPr>
      <dsp:spPr>
        <a:xfrm>
          <a:off x="3270530" y="1156"/>
          <a:ext cx="2527011" cy="15162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отказ от употребления в пищу копченостей, наваристых мясных супов, жареного и жирного, а также других продуктов, возбуждающих нервную систему;</a:t>
          </a:r>
        </a:p>
      </dsp:txBody>
      <dsp:txXfrm>
        <a:off x="3270530" y="1156"/>
        <a:ext cx="2527011" cy="1516207"/>
      </dsp:txXfrm>
    </dsp:sp>
    <dsp:sp modelId="{C0487A9F-97AA-4889-A370-D97D28EB85E8}">
      <dsp:nvSpPr>
        <dsp:cNvPr id="0" name=""/>
        <dsp:cNvSpPr/>
      </dsp:nvSpPr>
      <dsp:spPr>
        <a:xfrm>
          <a:off x="490817" y="1770064"/>
          <a:ext cx="2527011" cy="15162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исключение из рациона крепкого чая или кофе, полный отказ от алкоголя;</a:t>
          </a:r>
        </a:p>
      </dsp:txBody>
      <dsp:txXfrm>
        <a:off x="490817" y="1770064"/>
        <a:ext cx="2527011" cy="1516207"/>
      </dsp:txXfrm>
    </dsp:sp>
    <dsp:sp modelId="{820987C4-B4F1-4C0D-B61F-BC2CD84B121F}">
      <dsp:nvSpPr>
        <dsp:cNvPr id="0" name=""/>
        <dsp:cNvSpPr/>
      </dsp:nvSpPr>
      <dsp:spPr>
        <a:xfrm>
          <a:off x="3270530" y="1770064"/>
          <a:ext cx="2527011" cy="15162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ограничение мясных продуктов и соли;</a:t>
          </a:r>
        </a:p>
      </dsp:txBody>
      <dsp:txXfrm>
        <a:off x="3270530" y="1770064"/>
        <a:ext cx="2527011" cy="1516207"/>
      </dsp:txXfrm>
    </dsp:sp>
    <dsp:sp modelId="{AFBCA9B6-1EAF-406B-B3B6-B90FCE331219}">
      <dsp:nvSpPr>
        <dsp:cNvPr id="0" name=""/>
        <dsp:cNvSpPr/>
      </dsp:nvSpPr>
      <dsp:spPr>
        <a:xfrm>
          <a:off x="1880674" y="3415932"/>
          <a:ext cx="2527011" cy="15162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нейрогимнастика</a:t>
          </a:r>
          <a:r>
            <a:rPr lang="ru-RU" sz="1400" kern="1200" baseline="0" dirty="0"/>
            <a:t> для мозга</a:t>
          </a:r>
          <a:endParaRPr lang="ru-RU" sz="1400" kern="1200" dirty="0"/>
        </a:p>
      </dsp:txBody>
      <dsp:txXfrm>
        <a:off x="1880674" y="3415932"/>
        <a:ext cx="2527011" cy="151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F275-6399-48CA-852E-970FCE1B735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FC87B-D442-4923-BD56-F27559200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9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C87B-D442-4923-BD56-F275592005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ru-RU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</a:t>
            </a:r>
          </a:p>
          <a:p>
            <a:pPr rtl="0" eaLnBrk="1" fontAlgn="t" latinLnBrk="0" hangingPunct="1"/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865</a:t>
            </a:r>
          </a:p>
          <a:p>
            <a:pPr rtl="0" eaLnBrk="1" fontAlgn="t" latinLnBrk="0" hangingPunct="1"/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1358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C87B-D442-4923-BD56-F275592005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6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26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6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9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2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4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0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3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82608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Здоровый образ жизни старшего поколения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A87B5-6136-4272-8A73-3F7FBEA71C55}"/>
              </a:ext>
            </a:extLst>
          </p:cNvPr>
          <p:cNvSpPr txBox="1"/>
          <p:nvPr/>
        </p:nvSpPr>
        <p:spPr>
          <a:xfrm rot="21600000">
            <a:off x="2558143" y="908721"/>
            <a:ext cx="6624736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+mj-lt"/>
              </a:rPr>
              <a:t>Профилактика </a:t>
            </a:r>
            <a:r>
              <a:rPr lang="ru-RU" sz="3200" i="1" dirty="0" err="1">
                <a:latin typeface="+mj-lt"/>
              </a:rPr>
              <a:t>нейродегенеративных</a:t>
            </a:r>
            <a:r>
              <a:rPr lang="ru-RU" sz="3200" i="1" dirty="0">
                <a:latin typeface="+mj-lt"/>
              </a:rPr>
              <a:t> заболеваний посредством питания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680" y="638132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Черникова Татьяна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0781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36F8C-C508-455C-BB78-E8A6D6AE8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5" t="-2223" r="-1485" b="2223"/>
          <a:stretch/>
        </p:blipFill>
        <p:spPr>
          <a:xfrm>
            <a:off x="7752184" y="3429000"/>
            <a:ext cx="4848225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12051C-4C14-4AD7-A8F0-AFC5D0F78ED4}"/>
              </a:ext>
            </a:extLst>
          </p:cNvPr>
          <p:cNvSpPr/>
          <p:nvPr/>
        </p:nvSpPr>
        <p:spPr>
          <a:xfrm>
            <a:off x="2063552" y="413266"/>
            <a:ext cx="7380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Bahnschrift SemiBold" panose="020B0502040204020203" pitchFamily="34" charset="0"/>
              </a:rPr>
              <a:t>Медицинскими исследованиями было установлено, что фрукты и овощи богаты различными</a:t>
            </a:r>
          </a:p>
          <a:p>
            <a:r>
              <a:rPr lang="ru-RU" i="1" dirty="0">
                <a:latin typeface="Bahnschrift SemiBold" panose="020B0502040204020203" pitchFamily="34" charset="0"/>
              </a:rPr>
              <a:t>витаминами, такими как фолиевая кислота, и существует сильная связь между высоким</a:t>
            </a:r>
          </a:p>
          <a:p>
            <a:r>
              <a:rPr lang="ru-RU" i="1" dirty="0">
                <a:latin typeface="Bahnschrift SemiBold" panose="020B0502040204020203" pitchFamily="34" charset="0"/>
              </a:rPr>
              <a:t>потреблением фолиевой кислоты и когнитивными способностями. Кроме того, фрукты, в</a:t>
            </a:r>
          </a:p>
          <a:p>
            <a:r>
              <a:rPr lang="ru-RU" i="1" dirty="0">
                <a:latin typeface="Bahnschrift SemiBold" panose="020B0502040204020203" pitchFamily="34" charset="0"/>
              </a:rPr>
              <a:t>том числе цитрусовые и ягоды, а также зеленые листовые овощи, богаты полифенолами,</a:t>
            </a:r>
          </a:p>
          <a:p>
            <a:r>
              <a:rPr lang="ru-RU" i="1" dirty="0">
                <a:latin typeface="Bahnschrift SemiBold" panose="020B0502040204020203" pitchFamily="34" charset="0"/>
              </a:rPr>
              <a:t>которые благоприятно влияют на когнитивное благополучие.</a:t>
            </a:r>
          </a:p>
        </p:txBody>
      </p:sp>
    </p:spTree>
    <p:extLst>
      <p:ext uri="{BB962C8B-B14F-4D97-AF65-F5344CB8AC3E}">
        <p14:creationId xmlns:p14="http://schemas.microsoft.com/office/powerpoint/2010/main" val="29990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631504" y="0"/>
            <a:ext cx="9036496" cy="6453336"/>
          </a:xfrm>
        </p:spPr>
        <p:txBody>
          <a:bodyPr>
            <a:normAutofit/>
          </a:bodyPr>
          <a:lstStyle/>
          <a:p>
            <a:pPr lvl="0"/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C1A65FE-267F-404A-9432-F43BA2BB4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802351"/>
              </p:ext>
            </p:extLst>
          </p:nvPr>
        </p:nvGraphicFramePr>
        <p:xfrm>
          <a:off x="3005572" y="1381224"/>
          <a:ext cx="628836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054BA8-3F78-4C3A-98AC-1622F51542B9}"/>
              </a:ext>
            </a:extLst>
          </p:cNvPr>
          <p:cNvSpPr txBox="1"/>
          <p:nvPr/>
        </p:nvSpPr>
        <p:spPr>
          <a:xfrm>
            <a:off x="3005572" y="476672"/>
            <a:ext cx="62883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Общие рекомендации для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30078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4542"/>
          <a:stretch/>
        </p:blipFill>
        <p:spPr>
          <a:xfrm rot="-360000">
            <a:off x="7969255" y="2160030"/>
            <a:ext cx="3430357" cy="2955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1584" y="694167"/>
            <a:ext cx="46805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+mj-lt"/>
              </a:rPr>
              <a:t>Завтрак</a:t>
            </a:r>
          </a:p>
          <a:p>
            <a:r>
              <a:rPr lang="ru-RU" dirty="0"/>
              <a:t>Цель — получить энергию</a:t>
            </a:r>
          </a:p>
          <a:p>
            <a:r>
              <a:rPr lang="ru-RU" dirty="0"/>
              <a:t>на текущий день.</a:t>
            </a:r>
          </a:p>
          <a:p>
            <a:r>
              <a:rPr lang="ru-RU" dirty="0"/>
              <a:t>Добавление медленных углеводов</a:t>
            </a:r>
          </a:p>
          <a:p>
            <a:r>
              <a:rPr lang="ru-RU" dirty="0"/>
              <a:t>● Гречневая, овсяная каша, зерновой хлеб,</a:t>
            </a:r>
          </a:p>
          <a:p>
            <a:r>
              <a:rPr lang="ru-RU" dirty="0"/>
              <a:t>хлебцы, минимально обработанные хлопья</a:t>
            </a:r>
          </a:p>
          <a:p>
            <a:r>
              <a:rPr lang="ru-RU" dirty="0"/>
              <a:t>Качественный белок</a:t>
            </a:r>
          </a:p>
          <a:p>
            <a:r>
              <a:rPr lang="ru-RU" dirty="0"/>
              <a:t>● Яйцо, орехи, натуральный йогурт, бобовые</a:t>
            </a:r>
          </a:p>
          <a:p>
            <a:r>
              <a:rPr lang="ru-RU" dirty="0"/>
              <a:t>Клетчатка</a:t>
            </a:r>
          </a:p>
          <a:p>
            <a:r>
              <a:rPr lang="ru-RU" dirty="0"/>
              <a:t>● Овощи соломкой, дольки фруктов, горсть ягод</a:t>
            </a:r>
          </a:p>
          <a:p>
            <a:r>
              <a:rPr lang="ru-RU" dirty="0"/>
              <a:t>Жиры</a:t>
            </a:r>
          </a:p>
          <a:p>
            <a:r>
              <a:rPr lang="ru-RU" dirty="0"/>
              <a:t>● Семена, масла, авокадо</a:t>
            </a:r>
          </a:p>
        </p:txBody>
      </p:sp>
    </p:spTree>
    <p:extLst>
      <p:ext uri="{BB962C8B-B14F-4D97-AF65-F5344CB8AC3E}">
        <p14:creationId xmlns:p14="http://schemas.microsoft.com/office/powerpoint/2010/main" val="39601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5560" y="1484784"/>
            <a:ext cx="37352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Варианты: суп, овощное рагу,</a:t>
            </a:r>
          </a:p>
          <a:p>
            <a:r>
              <a:rPr lang="ru-RU" sz="2000" dirty="0" err="1"/>
              <a:t>цельнозерновая</a:t>
            </a:r>
            <a:r>
              <a:rPr lang="ru-RU" sz="2000" dirty="0"/>
              <a:t> паста с мясом,</a:t>
            </a:r>
          </a:p>
          <a:p>
            <a:r>
              <a:rPr lang="ru-RU" sz="2000" dirty="0"/>
              <a:t>нутом, овощи</a:t>
            </a:r>
          </a:p>
          <a:p>
            <a:endParaRPr lang="ru-RU" sz="2000" dirty="0"/>
          </a:p>
          <a:p>
            <a:r>
              <a:rPr lang="ru-RU" sz="2000" dirty="0"/>
              <a:t>Избегать </a:t>
            </a:r>
            <a:r>
              <a:rPr lang="ru-RU" sz="2000" dirty="0" err="1"/>
              <a:t>ультрапереработанных</a:t>
            </a:r>
            <a:endParaRPr lang="ru-RU" sz="2000" dirty="0"/>
          </a:p>
          <a:p>
            <a:r>
              <a:rPr lang="ru-RU" sz="2000" dirty="0"/>
              <a:t>обедов с высоким содержанием</a:t>
            </a:r>
          </a:p>
          <a:p>
            <a:r>
              <a:rPr lang="ru-RU" sz="2000" dirty="0" err="1"/>
              <a:t>трансжиров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6758" y="163461"/>
            <a:ext cx="7325285" cy="1202485"/>
          </a:xfrm>
        </p:spPr>
        <p:txBody>
          <a:bodyPr>
            <a:normAutofit/>
          </a:bodyPr>
          <a:lstStyle/>
          <a:p>
            <a:r>
              <a:rPr lang="ru-RU" sz="4800" dirty="0"/>
              <a:t>ОБЕД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20" y="764704"/>
            <a:ext cx="325944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УЖИН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b="18350"/>
          <a:stretch>
            <a:fillRect/>
          </a:stretch>
        </p:blipFill>
        <p:spPr/>
      </p:pic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Рыба или морепродукты</a:t>
            </a:r>
          </a:p>
          <a:p>
            <a:r>
              <a:rPr lang="ru-RU" sz="2400" dirty="0"/>
              <a:t>Овощи в любом виде</a:t>
            </a:r>
          </a:p>
        </p:txBody>
      </p:sp>
    </p:spTree>
    <p:extLst>
      <p:ext uri="{BB962C8B-B14F-4D97-AF65-F5344CB8AC3E}">
        <p14:creationId xmlns:p14="http://schemas.microsoft.com/office/powerpoint/2010/main" val="327122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80177" y="26651"/>
            <a:ext cx="4248471" cy="6183560"/>
          </a:xfrm>
        </p:spPr>
        <p:txBody>
          <a:bodyPr>
            <a:normAutofit/>
          </a:bodyPr>
          <a:lstStyle/>
          <a:p>
            <a:r>
              <a:rPr lang="ru-RU" sz="2000" dirty="0"/>
              <a:t>Также для здоровья мозга и профилактики </a:t>
            </a:r>
            <a:r>
              <a:rPr lang="ru-RU" sz="2000" dirty="0" err="1"/>
              <a:t>нейрозаболеваний</a:t>
            </a:r>
            <a:r>
              <a:rPr lang="ru-RU" sz="2000" dirty="0"/>
              <a:t> рекомендуется проводить гимнастику для пластичности мозга. Когнитивные нарушения обычно начинаются с малозаметных симптомов, которые часто путают с возрастными изменениями, усталостью или депрессией. И очень важно, как можно быстрее выявить любые отклонения и обратиться к врачу. 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82" y="58519"/>
            <a:ext cx="5369495" cy="6804000"/>
          </a:xfrm>
        </p:spPr>
      </p:pic>
    </p:spTree>
    <p:extLst>
      <p:ext uri="{BB962C8B-B14F-4D97-AF65-F5344CB8AC3E}">
        <p14:creationId xmlns:p14="http://schemas.microsoft.com/office/powerpoint/2010/main" val="402332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CCE1E-90E9-481F-AAD5-7AB86F85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0"/>
            <a:ext cx="7420558" cy="60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681" y="2060848"/>
            <a:ext cx="6495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+mj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180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EDEFA4-ED1A-4177-B594-F79CABD372F4}"/>
              </a:ext>
            </a:extLst>
          </p:cNvPr>
          <p:cNvSpPr/>
          <p:nvPr/>
        </p:nvSpPr>
        <p:spPr>
          <a:xfrm>
            <a:off x="1631504" y="335845"/>
            <a:ext cx="4824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Нейродегенеративные</a:t>
            </a:r>
            <a:r>
              <a:rPr lang="ru-RU" dirty="0"/>
              <a:t> заболевания – особое направление в неврологии, которое активно развивается в последнее время. Все заболевания, которые относят к этой группе, проявляются в разных возрастах, поэтому их не следует воспринимать как признак наступившей старости. К факторам риска относят вредные привычки, ожирение, травмы головы, почечная и печеночная недостаточность, эндокринные нарушения, а также низкая физическая и интеллектуальная деятельность. Питание является базовым фактором здоровья и благополучия людей, влияющим на качество и продолжительность жизни. Пациенты с </a:t>
            </a:r>
            <a:r>
              <a:rPr lang="ru-RU" dirty="0" err="1"/>
              <a:t>нейродегенеративными</a:t>
            </a:r>
            <a:r>
              <a:rPr lang="ru-RU" dirty="0"/>
              <a:t> заболеваниями ЦНС особенно подвержены риску недоедания и обезвоживания с серьезными последствиями для здоровья.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6E1A6-6187-4356-8881-639851B7528B}"/>
              </a:ext>
            </a:extLst>
          </p:cNvPr>
          <p:cNvSpPr txBox="1"/>
          <p:nvPr/>
        </p:nvSpPr>
        <p:spPr>
          <a:xfrm>
            <a:off x="7752184" y="348827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Когнитивные нарушения обычно начинаются с малозаметных симптомов, которые часто путают с возрастными изменениями, усталостью или депрессией. </a:t>
            </a:r>
          </a:p>
          <a:p>
            <a:r>
              <a:rPr lang="ru-RU" dirty="0"/>
              <a:t>Доказано, что </a:t>
            </a:r>
            <a:r>
              <a:rPr lang="ru-RU" dirty="0" err="1"/>
              <a:t>нутритивная</a:t>
            </a:r>
            <a:r>
              <a:rPr lang="ru-RU" dirty="0"/>
              <a:t> поддержка положительно влияет на когнитивный статус человека, который улучшается с приведением в норму массы тела. </a:t>
            </a:r>
          </a:p>
        </p:txBody>
      </p:sp>
    </p:spTree>
    <p:extLst>
      <p:ext uri="{BB962C8B-B14F-4D97-AF65-F5344CB8AC3E}">
        <p14:creationId xmlns:p14="http://schemas.microsoft.com/office/powerpoint/2010/main" val="22676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999656" y="476672"/>
            <a:ext cx="7776864" cy="5073744"/>
          </a:xfrm>
        </p:spPr>
        <p:txBody>
          <a:bodyPr>
            <a:normAutofit/>
          </a:bodyPr>
          <a:lstStyle/>
          <a:p>
            <a:r>
              <a:rPr lang="ru-RU" dirty="0"/>
              <a:t>Суть данного проекта заключается в информировании целевой аудитории о возможностях коррекции питания для избежание последствий развития когнитивных нарушений посредством питания.</a:t>
            </a:r>
          </a:p>
          <a:p>
            <a:r>
              <a:rPr lang="ru-RU" dirty="0"/>
              <a:t>Питание — фундаментальный фактор, влияющий на эмоции, мышление и поведение.</a:t>
            </a:r>
          </a:p>
          <a:p>
            <a:r>
              <a:rPr lang="ru-RU" dirty="0" err="1"/>
              <a:t>Нейронутрициологические</a:t>
            </a:r>
            <a:r>
              <a:rPr lang="ru-RU" dirty="0"/>
              <a:t> воздействия (культура питания, диетические паттерны и нутриенты) представляют собой</a:t>
            </a:r>
          </a:p>
          <a:p>
            <a:r>
              <a:rPr lang="ru-RU" dirty="0"/>
              <a:t>эффективный инструмент для профилактики и лечения многих</a:t>
            </a:r>
          </a:p>
          <a:p>
            <a:r>
              <a:rPr lang="ru-RU" dirty="0"/>
              <a:t>хронических заболеваний: хронической боли, мигрени, болезни</a:t>
            </a:r>
          </a:p>
          <a:p>
            <a:r>
              <a:rPr lang="ru-RU" dirty="0"/>
              <a:t>Паркинсона, болезни Альцгеймера и др.</a:t>
            </a:r>
          </a:p>
        </p:txBody>
      </p:sp>
    </p:spTree>
    <p:extLst>
      <p:ext uri="{BB962C8B-B14F-4D97-AF65-F5344CB8AC3E}">
        <p14:creationId xmlns:p14="http://schemas.microsoft.com/office/powerpoint/2010/main" val="17389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Направления в профилактике</a:t>
            </a:r>
          </a:p>
        </p:txBody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1991544" y="1916832"/>
            <a:ext cx="5616624" cy="4320480"/>
          </a:xfrm>
        </p:spPr>
        <p:txBody>
          <a:bodyPr>
            <a:normAutofit/>
          </a:bodyPr>
          <a:lstStyle/>
          <a:p>
            <a:r>
              <a:rPr lang="ru-RU" sz="1800" dirty="0"/>
              <a:t>Культура питания  включает в себя:               </a:t>
            </a:r>
          </a:p>
          <a:p>
            <a:r>
              <a:rPr lang="ru-RU" sz="1800" dirty="0"/>
              <a:t>• Здоровый образ жизни, который включает в себя здоровое питание, сон, физическую нагрузку</a:t>
            </a:r>
          </a:p>
          <a:p>
            <a:r>
              <a:rPr lang="ru-RU" sz="1800" dirty="0"/>
              <a:t>• Формирование  осознанного пищевого поведения</a:t>
            </a:r>
          </a:p>
          <a:p>
            <a:r>
              <a:rPr lang="ru-RU" sz="1800" dirty="0"/>
              <a:t>• Развитие новых пищевых привычек</a:t>
            </a:r>
          </a:p>
          <a:p>
            <a:r>
              <a:rPr lang="ru-RU" sz="1100" dirty="0"/>
              <a:t> ●   </a:t>
            </a:r>
            <a:r>
              <a:rPr lang="ru-RU" sz="1800" dirty="0"/>
              <a:t>Умение грамотно выбирать продукты в супермаркетах (читать этикетки)</a:t>
            </a:r>
          </a:p>
          <a:p>
            <a:r>
              <a:rPr lang="ru-RU" sz="1800" dirty="0"/>
              <a:t> </a:t>
            </a:r>
            <a:r>
              <a:rPr lang="ru-RU" sz="1200" dirty="0"/>
              <a:t>●</a:t>
            </a:r>
            <a:r>
              <a:rPr lang="ru-RU" sz="1800" dirty="0"/>
              <a:t> Соблюдение </a:t>
            </a:r>
            <a:r>
              <a:rPr lang="ru-RU" sz="1800"/>
              <a:t>питьевого режима </a:t>
            </a:r>
            <a:endParaRPr lang="ru-RU" sz="1800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508B939-690A-4215-AE2A-4A1CC19FA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996" y="2280326"/>
            <a:ext cx="5976000" cy="2614500"/>
          </a:xfrm>
        </p:spPr>
      </p:pic>
    </p:spTree>
    <p:extLst>
      <p:ext uri="{BB962C8B-B14F-4D97-AF65-F5344CB8AC3E}">
        <p14:creationId xmlns:p14="http://schemas.microsoft.com/office/powerpoint/2010/main" val="23913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5520" y="350100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8900EA-267F-48D2-9937-4E9CD941B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2" r="2422"/>
          <a:stretch/>
        </p:blipFill>
        <p:spPr>
          <a:xfrm>
            <a:off x="2927648" y="980728"/>
            <a:ext cx="6579352" cy="4500000"/>
          </a:xfrm>
          <a:prstGeom prst="rect">
            <a:avLst/>
          </a:prstGeom>
          <a:noFill/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96" y="260648"/>
            <a:ext cx="51125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i="1" dirty="0"/>
              <a:t>Стресс также имеет негативное влияние на организм. Для снижения воздействия рекомендуется:</a:t>
            </a:r>
          </a:p>
          <a:p>
            <a:endParaRPr lang="ru-RU" sz="2400" i="1" dirty="0"/>
          </a:p>
          <a:p>
            <a:r>
              <a:rPr lang="ru-RU" sz="2400" i="1" dirty="0"/>
              <a:t>1)Не пропускать завтрак, завтракать</a:t>
            </a:r>
          </a:p>
          <a:p>
            <a:r>
              <a:rPr lang="ru-RU" sz="2400" i="1" dirty="0"/>
              <a:t>в течение часа после пробуждения</a:t>
            </a:r>
          </a:p>
          <a:p>
            <a:endParaRPr lang="ru-RU" sz="2400" i="1" dirty="0"/>
          </a:p>
          <a:p>
            <a:r>
              <a:rPr lang="ru-RU" sz="2400" i="1" dirty="0"/>
              <a:t>2)По возможности питаться</a:t>
            </a:r>
          </a:p>
          <a:p>
            <a:r>
              <a:rPr lang="ru-RU" sz="2400" i="1" dirty="0"/>
              <a:t>свежеприготовленной пищей</a:t>
            </a:r>
          </a:p>
          <a:p>
            <a:endParaRPr lang="ru-RU" sz="2400" i="1" dirty="0"/>
          </a:p>
          <a:p>
            <a:r>
              <a:rPr lang="ru-RU" sz="2400" i="1" dirty="0"/>
              <a:t>3)Соблюдать правило рациона 80% полезной еды и 20% не очень.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B7E1C4B-6454-4D44-9B85-19F9AAD28D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052736"/>
            <a:ext cx="4471987" cy="2978150"/>
          </a:xfrm>
        </p:spPr>
      </p:pic>
    </p:spTree>
    <p:extLst>
      <p:ext uri="{BB962C8B-B14F-4D97-AF65-F5344CB8AC3E}">
        <p14:creationId xmlns:p14="http://schemas.microsoft.com/office/powerpoint/2010/main" val="33869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037884"/>
            <a:ext cx="4320480" cy="3759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9576" y="620688"/>
            <a:ext cx="4176464" cy="501675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Снижению скорости</a:t>
            </a:r>
          </a:p>
          <a:p>
            <a:r>
              <a:rPr lang="ru-RU" sz="2000" dirty="0"/>
              <a:t>прогрессирования </a:t>
            </a:r>
            <a:r>
              <a:rPr lang="ru-RU" sz="2000" dirty="0" err="1"/>
              <a:t>нейрозаболеваний</a:t>
            </a:r>
            <a:r>
              <a:rPr lang="ru-RU" sz="2000" dirty="0"/>
              <a:t> </a:t>
            </a:r>
          </a:p>
          <a:p>
            <a:r>
              <a:rPr lang="ru-RU" sz="2000" dirty="0"/>
              <a:t>способствуют:</a:t>
            </a:r>
          </a:p>
          <a:p>
            <a:r>
              <a:rPr lang="ru-RU" sz="2000" i="1" dirty="0"/>
              <a:t>• Свежие овощи и фрукты</a:t>
            </a:r>
          </a:p>
          <a:p>
            <a:r>
              <a:rPr lang="ru-RU" sz="2000" i="1" dirty="0"/>
              <a:t>• Орехи</a:t>
            </a:r>
          </a:p>
          <a:p>
            <a:r>
              <a:rPr lang="ru-RU" sz="2000" i="1" dirty="0"/>
              <a:t>• Нежирные сорта рыбы (сельдь,</a:t>
            </a:r>
          </a:p>
          <a:p>
            <a:r>
              <a:rPr lang="ru-RU" sz="2000" i="1" dirty="0"/>
              <a:t>сардина, скумбрия, лосось)</a:t>
            </a:r>
          </a:p>
          <a:p>
            <a:r>
              <a:rPr lang="ru-RU" sz="2000" i="1" dirty="0"/>
              <a:t>• Оливковое и кокосовое масла</a:t>
            </a:r>
          </a:p>
          <a:p>
            <a:r>
              <a:rPr lang="ru-RU" sz="2000" i="1" dirty="0"/>
              <a:t>• Зелень и специи</a:t>
            </a:r>
          </a:p>
          <a:p>
            <a:r>
              <a:rPr lang="ru-RU" sz="2000" i="1" dirty="0"/>
              <a:t>• Вино</a:t>
            </a:r>
          </a:p>
          <a:p>
            <a:r>
              <a:rPr lang="ru-RU" sz="2000" i="1" dirty="0"/>
              <a:t>• Пищевые добавки с </a:t>
            </a:r>
            <a:r>
              <a:rPr lang="ru-RU" sz="2000" i="1" dirty="0" err="1"/>
              <a:t>коэнзимом</a:t>
            </a:r>
            <a:r>
              <a:rPr lang="ru-RU" sz="2000" i="1" dirty="0"/>
              <a:t> Q1О</a:t>
            </a:r>
          </a:p>
          <a:p>
            <a:r>
              <a:rPr lang="ru-RU" sz="2000" i="1" dirty="0"/>
              <a:t>и рыбьим жиром </a:t>
            </a:r>
          </a:p>
        </p:txBody>
      </p:sp>
    </p:spTree>
    <p:extLst>
      <p:ext uri="{BB962C8B-B14F-4D97-AF65-F5344CB8AC3E}">
        <p14:creationId xmlns:p14="http://schemas.microsoft.com/office/powerpoint/2010/main" val="200819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0" y="1305343"/>
            <a:ext cx="4572000" cy="4247317"/>
          </a:xfrm>
          <a:prstGeom prst="rect">
            <a:avLst/>
          </a:prstGeom>
        </p:spPr>
        <p:txBody>
          <a:bodyPr/>
          <a:lstStyle/>
          <a:p>
            <a:pPr lvl="5">
              <a:buChar char="•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5943" y="2420889"/>
            <a:ext cx="4572000" cy="2952328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ru-RU" dirty="0"/>
              <a:t> </a:t>
            </a:r>
            <a:r>
              <a:rPr lang="ru-RU" sz="2000" i="1" dirty="0"/>
              <a:t>Газировка </a:t>
            </a:r>
          </a:p>
          <a:p>
            <a:pPr lvl="0" rtl="0"/>
            <a:r>
              <a:rPr lang="ru-RU" sz="2000" i="1" dirty="0"/>
              <a:t>• Жареная пища (стимулирует</a:t>
            </a:r>
          </a:p>
          <a:p>
            <a:pPr lvl="0" rtl="0">
              <a:buChar char="•"/>
            </a:pPr>
            <a:r>
              <a:rPr lang="ru-RU" sz="2000" i="1" dirty="0"/>
              <a:t>перекисное окисление липидов)</a:t>
            </a:r>
          </a:p>
          <a:p>
            <a:pPr lvl="0" rtl="0"/>
            <a:r>
              <a:rPr lang="ru-RU" sz="2000" i="1" dirty="0"/>
              <a:t>• Молочные продукты и говядина</a:t>
            </a:r>
          </a:p>
          <a:p>
            <a:pPr lvl="0" rtl="0">
              <a:buChar char="•"/>
            </a:pPr>
            <a:r>
              <a:rPr lang="ru-RU" sz="2000" i="1" dirty="0"/>
              <a:t>Консервированные фрукты и овощи</a:t>
            </a:r>
          </a:p>
          <a:p>
            <a:pPr lvl="0" rtl="0">
              <a:buChar char="•"/>
            </a:pPr>
            <a:r>
              <a:rPr lang="ru-RU" sz="2000" i="1" dirty="0"/>
              <a:t>(мороженое, йогурт и сыр) </a:t>
            </a:r>
          </a:p>
          <a:p>
            <a:pPr lvl="0"/>
            <a:r>
              <a:rPr lang="ru-RU" sz="2000" i="1" dirty="0"/>
              <a:t>• Пищевые добавки с </a:t>
            </a:r>
            <a:r>
              <a:rPr lang="ru-RU" sz="2000" i="1" dirty="0" err="1"/>
              <a:t>Fe</a:t>
            </a:r>
            <a:r>
              <a:rPr lang="ru-RU" sz="2000" i="1" dirty="0"/>
              <a:t> (не</a:t>
            </a:r>
          </a:p>
          <a:p>
            <a:pPr lvl="0"/>
            <a:r>
              <a:rPr lang="ru-RU" sz="2000" i="1" dirty="0"/>
              <a:t>рекомендуются лицам без</a:t>
            </a:r>
          </a:p>
          <a:p>
            <a:pPr lvl="0"/>
            <a:r>
              <a:rPr lang="ru-RU" sz="2000" i="1" dirty="0" err="1"/>
              <a:t>железодефицита</a:t>
            </a:r>
            <a:r>
              <a:rPr lang="ru-RU" sz="2000" i="1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0" y="643620"/>
            <a:ext cx="4038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 более быстрым </a:t>
            </a:r>
          </a:p>
          <a:p>
            <a:r>
              <a:rPr lang="ru-RU" sz="2000" dirty="0"/>
              <a:t>прогрессированием   связано употребление таких продуктов, как:</a:t>
            </a:r>
          </a:p>
        </p:txBody>
      </p:sp>
    </p:spTree>
    <p:extLst>
      <p:ext uri="{BB962C8B-B14F-4D97-AF65-F5344CB8AC3E}">
        <p14:creationId xmlns:p14="http://schemas.microsoft.com/office/powerpoint/2010/main" val="319792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3A303A-CDBA-4B66-9F36-4E7D0EA5E002}"/>
              </a:ext>
            </a:extLst>
          </p:cNvPr>
          <p:cNvSpPr/>
          <p:nvPr/>
        </p:nvSpPr>
        <p:spPr>
          <a:xfrm>
            <a:off x="2999656" y="188640"/>
            <a:ext cx="7488832" cy="3096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tx1"/>
                </a:solidFill>
              </a:rPr>
              <a:t>Приверженность средиземноморской диете обратно пропорционально связана с риском деменции и когнитивных нарушений. Результаты крупномасштабных исследований и долгосрочных испытаний подтверждают защитный эффект этой модели питания против нескольких </a:t>
            </a:r>
            <a:r>
              <a:rPr lang="ru-RU" i="1" dirty="0" err="1">
                <a:solidFill>
                  <a:schemeClr val="tx1"/>
                </a:solidFill>
              </a:rPr>
              <a:t>нейродегенеративных</a:t>
            </a:r>
            <a:r>
              <a:rPr lang="ru-RU" i="1" dirty="0">
                <a:solidFill>
                  <a:schemeClr val="tx1"/>
                </a:solidFill>
              </a:rPr>
              <a:t> расстройств. Эти исследования показали, что более высокая приверженность средиземноморской диете была связана со значительно более низким риском развития деменции от всех причин, болезни Альцгеймера или умеренных когнитивных нарушений.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8C6A7-0299-43B6-B74A-6D906E2E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717032"/>
            <a:ext cx="3935379" cy="2700000"/>
          </a:xfrm>
          <a:prstGeom prst="flowChartMagneticTape">
            <a:avLst/>
          </a:prstGeom>
        </p:spPr>
      </p:pic>
    </p:spTree>
    <p:extLst>
      <p:ext uri="{BB962C8B-B14F-4D97-AF65-F5344CB8AC3E}">
        <p14:creationId xmlns:p14="http://schemas.microsoft.com/office/powerpoint/2010/main" val="9380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1436</TotalTime>
  <Words>742</Words>
  <Application>Microsoft Office PowerPoint</Application>
  <PresentationFormat>Широкоэкранный</PresentationFormat>
  <Paragraphs>101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SemiBold</vt:lpstr>
      <vt:lpstr>Calibri</vt:lpstr>
      <vt:lpstr>Century Gothic</vt:lpstr>
      <vt:lpstr>Times New Roman</vt:lpstr>
      <vt:lpstr>Wingdings 3</vt:lpstr>
      <vt:lpstr>Легкий дым</vt:lpstr>
      <vt:lpstr> </vt:lpstr>
      <vt:lpstr>Презентация PowerPoint</vt:lpstr>
      <vt:lpstr>Презентация PowerPoint</vt:lpstr>
      <vt:lpstr>Направления в профилактике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ОБЕД</vt:lpstr>
      <vt:lpstr>УЖИН</vt:lpstr>
      <vt:lpstr>Также для здоровья мозга и профилактики нейрозаболеваний рекомендуется проводить гимнастику для пластичности мозга. Когнитивные нарушения обычно начинаются с малозаметных симптомов, которые часто путают с возрастными изменениями, усталостью или депрессией. И очень важно, как можно быстрее выявить любые отклонения и обратиться к врачу.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 о работе отделения срочного социального обслуживания   за 2015 год</dc:title>
  <dc:creator>андрей</dc:creator>
  <cp:lastModifiedBy>user</cp:lastModifiedBy>
  <cp:revision>259</cp:revision>
  <dcterms:created xsi:type="dcterms:W3CDTF">2016-02-13T08:10:08Z</dcterms:created>
  <dcterms:modified xsi:type="dcterms:W3CDTF">2025-03-26T23:15:44Z</dcterms:modified>
</cp:coreProperties>
</file>