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00" r:id="rId4"/>
    <p:sldId id="287" r:id="rId5"/>
    <p:sldId id="275" r:id="rId6"/>
    <p:sldId id="261" r:id="rId7"/>
    <p:sldId id="260" r:id="rId8"/>
    <p:sldId id="276" r:id="rId9"/>
    <p:sldId id="278" r:id="rId10"/>
    <p:sldId id="279" r:id="rId11"/>
    <p:sldId id="28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tags" Target="../tags/tag4.xml"/><Relationship Id="rId2" Type="http://schemas.openxmlformats.org/officeDocument/2006/relationships/image" Target="../media/image16.jpe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jpeg"/><Relationship Id="rId7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tags" Target="../tags/tag5.xml"/><Relationship Id="rId4" Type="http://schemas.openxmlformats.org/officeDocument/2006/relationships/image" Target="../media/image6.jpeg"/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tags" Target="../tags/tag2.xml"/><Relationship Id="rId2" Type="http://schemas.openxmlformats.org/officeDocument/2006/relationships/image" Target="../media/image15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/>
              <a:t>СТУДЕНЧЕСКИЕ МАЛЫШИ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идеи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мед. н.  доцент кафедры общей врачебной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 медицинской реабилитации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ЛГМУ им. Свт. Луки МЗ РФ,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МОО  «СЖД» г. Луганска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Ковалева И.С.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Изображение 1" descr="IMG_2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188970" y="384810"/>
            <a:ext cx="2221230" cy="1665605"/>
          </a:xfrm>
          <a:prstGeom prst="rect">
            <a:avLst/>
          </a:prstGeom>
        </p:spPr>
      </p:pic>
      <p:pic>
        <p:nvPicPr>
          <p:cNvPr id="4" name="Изображение 3" descr="IMG_2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635635"/>
            <a:ext cx="1532255" cy="1919605"/>
          </a:xfrm>
          <a:prstGeom prst="rect">
            <a:avLst/>
          </a:prstGeom>
        </p:spPr>
      </p:pic>
      <p:pic>
        <p:nvPicPr>
          <p:cNvPr id="5" name="Изображение 4" descr="IMG_2180"/>
          <p:cNvPicPr>
            <a:picLocks noChangeAspect="1"/>
          </p:cNvPicPr>
          <p:nvPr/>
        </p:nvPicPr>
        <p:blipFill>
          <a:blip r:embed="rId3"/>
          <a:srcRect l="31802" t="10102" r="1000" b="30056"/>
          <a:stretch>
            <a:fillRect/>
          </a:stretch>
        </p:blipFill>
        <p:spPr>
          <a:xfrm>
            <a:off x="5147310" y="591185"/>
            <a:ext cx="1661160" cy="1973580"/>
          </a:xfrm>
          <a:prstGeom prst="rect">
            <a:avLst/>
          </a:prstGeom>
        </p:spPr>
      </p:pic>
      <p:pic>
        <p:nvPicPr>
          <p:cNvPr id="6" name="Изображение 5" descr="IMG_2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51460" y="1772920"/>
            <a:ext cx="1971040" cy="1312545"/>
          </a:xfrm>
          <a:prstGeom prst="rect">
            <a:avLst/>
          </a:prstGeom>
        </p:spPr>
      </p:pic>
      <p:pic>
        <p:nvPicPr>
          <p:cNvPr id="7" name="Изображение 6" descr="IMG_21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760" y="1844675"/>
            <a:ext cx="1938655" cy="1292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645" y="-171450"/>
            <a:ext cx="7630795" cy="1981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ym typeface="+mn-ea"/>
              </a:rPr>
              <a:t>ПОЛЬЗА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95" y="1652905"/>
            <a:ext cx="7623810" cy="45542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/>
              <a:t>Молодые мамочки могут получать Высшее образование, не прерывая обучение и не уходить в декретный отпуск.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В целом проект позволит также решить вопрос повышения уровня рождаемости и улучшения демографической ситуации в стране.</a:t>
            </a:r>
            <a:endParaRPr lang="ru-RU" dirty="0"/>
          </a:p>
          <a:p>
            <a:pPr marL="0" indent="45720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cs typeface="+mj-lt"/>
              </a:rPr>
              <a:t>ПОМОЩЬ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cs typeface="+mj-lt"/>
            </a:endParaRP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органов власти на региогальном и федеральном уровне о создании комнат-яслей при ВУЗах.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332740"/>
            <a:ext cx="1976120" cy="13773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59625" y="5495290"/>
            <a:ext cx="1584325" cy="1289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345" y="572770"/>
            <a:ext cx="5953760" cy="127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b="1" dirty="0">
                <a:sym typeface="+mn-ea"/>
              </a:rPr>
              <a:t>На фото ординаторы нашей кафедры и их Студенческие малыши</a:t>
            </a:r>
            <a:endParaRPr lang="ru-RU" sz="3110" b="1" dirty="0">
              <a:sym typeface="+mn-ea"/>
            </a:endParaRPr>
          </a:p>
        </p:txBody>
      </p:sp>
      <p:pic>
        <p:nvPicPr>
          <p:cNvPr id="8" name="Изображение 7" descr="IMG_2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124585"/>
            <a:ext cx="2262505" cy="2834005"/>
          </a:xfrm>
          <a:prstGeom prst="rect">
            <a:avLst/>
          </a:prstGeom>
        </p:spPr>
      </p:pic>
      <p:pic>
        <p:nvPicPr>
          <p:cNvPr id="9" name="Изображение 8" descr="IMG_2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2090" y="1929765"/>
            <a:ext cx="3371850" cy="2244725"/>
          </a:xfrm>
          <a:prstGeom prst="rect">
            <a:avLst/>
          </a:prstGeom>
        </p:spPr>
      </p:pic>
      <p:pic>
        <p:nvPicPr>
          <p:cNvPr id="10" name="Изображение 9" descr="IMG_2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5" y="3648710"/>
            <a:ext cx="3264535" cy="2171065"/>
          </a:xfrm>
          <a:prstGeom prst="rect">
            <a:avLst/>
          </a:prstGeom>
        </p:spPr>
      </p:pic>
      <p:pic>
        <p:nvPicPr>
          <p:cNvPr id="11" name="Изображение 10" descr="IMG_2197 — копи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" y="4751070"/>
            <a:ext cx="3023870" cy="201549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04025" y="5085080"/>
            <a:ext cx="1949450" cy="13589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47720" y="2277110"/>
            <a:ext cx="1551940" cy="1263650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3838575" y="6405245"/>
            <a:ext cx="4825365" cy="614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 b="1">
                <a:solidFill>
                  <a:schemeClr val="bg2">
                    <a:lumMod val="25000"/>
                  </a:schemeClr>
                </a:solidFill>
              </a:rPr>
              <a:t>Верим в поддержку проета</a:t>
            </a:r>
            <a:endParaRPr lang="ru-RU" alt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818515"/>
            <a:ext cx="7929880" cy="767715"/>
          </a:xfrm>
        </p:spPr>
        <p:txBody>
          <a:bodyPr>
            <a:normAutofit fontScale="90000"/>
          </a:bodyPr>
          <a:p>
            <a:pPr algn="ctr"/>
            <a:r>
              <a:rPr lang="ru-RU" altLang="en-US" sz="3110" b="1">
                <a:sym typeface="+mn-ea"/>
              </a:rPr>
              <a:t>Ковалева Ирина Станиславна</a:t>
            </a:r>
            <a:br>
              <a:rPr lang="ru-RU" altLang="en-US" sz="3110" b="1"/>
            </a:br>
            <a:endParaRPr lang="ru-RU" altLang="en-US" sz="3110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66370" y="1450340"/>
            <a:ext cx="5955030" cy="4904740"/>
          </a:xfrm>
        </p:spPr>
        <p:txBody>
          <a:bodyPr>
            <a:noAutofit/>
          </a:bodyPr>
          <a:p>
            <a:r>
              <a:rPr lang="ru-RU" altLang="en-US" sz="1400"/>
              <a:t>К. мед. н., доцент кафедры общей врачебной практики и медицинской реабилитации ФГБОУ ВО ЛГМУ им. Свт. Луки Минздрава России.</a:t>
            </a:r>
            <a:endParaRPr lang="ru-RU" altLang="en-US" sz="1400"/>
          </a:p>
          <a:p>
            <a:r>
              <a:rPr lang="ru-RU" altLang="en-US" sz="1400"/>
              <a:t>директор Луганской МОО «Союз женщин Донбасса».</a:t>
            </a:r>
            <a:endParaRPr lang="ru-RU" altLang="en-US" sz="1400"/>
          </a:p>
          <a:p>
            <a:r>
              <a:rPr lang="ru-RU" altLang="en-US" sz="1400"/>
              <a:t>Автор идеи «Студенческие малыши».</a:t>
            </a:r>
            <a:endParaRPr lang="ru-RU" altLang="en-US" sz="1400"/>
          </a:p>
          <a:p>
            <a:r>
              <a:rPr lang="ru-RU" altLang="en-US" sz="1400"/>
              <a:t>Руководитель проекта победителя ФПГ «Реабилитация демобилизованных участников СВО – Один за всех и все за одного».</a:t>
            </a:r>
            <a:endParaRPr lang="ru-RU" altLang="en-US" sz="1400"/>
          </a:p>
          <a:p>
            <a:r>
              <a:rPr lang="ru-RU" altLang="en-US" sz="1400"/>
              <a:t>Магистр юриспруденции.</a:t>
            </a:r>
            <a:endParaRPr lang="ru-RU" altLang="en-US" sz="1400"/>
          </a:p>
          <a:p>
            <a:r>
              <a:rPr lang="ru-RU" altLang="en-US" sz="1400"/>
              <a:t>Выпускница образовательной программы «Женщина-лидер». Международный поток.</a:t>
            </a:r>
            <a:endParaRPr lang="ru-RU" altLang="en-US" sz="1400"/>
          </a:p>
          <a:p>
            <a:r>
              <a:rPr lang="ru-RU" altLang="en-US" sz="1400"/>
              <a:t>ИП Руководитель «Центр красоты и здоровья Доктор Ковалева» с 2015 года.</a:t>
            </a:r>
            <a:endParaRPr lang="ru-RU" altLang="en-US" sz="1400"/>
          </a:p>
          <a:p>
            <a:r>
              <a:rPr lang="ru-RU" altLang="en-US" sz="1400"/>
              <a:t>Член партии «Единая Россия».</a:t>
            </a:r>
            <a:endParaRPr lang="ru-RU" altLang="en-US" sz="1400"/>
          </a:p>
          <a:p>
            <a:r>
              <a:rPr lang="ru-RU" altLang="en-US" sz="1400"/>
              <a:t>Член Совета ЛРОО «Союз женщин Донбасса».</a:t>
            </a:r>
            <a:endParaRPr lang="ru-RU" altLang="en-US" sz="1400"/>
          </a:p>
          <a:p>
            <a:r>
              <a:rPr lang="ru-RU" altLang="en-US" sz="1400"/>
              <a:t>Победитель Всероссийского Конкурса проектов в области социального предпринимательства и СОНКО «Мой добрый бизнес» 2023. </a:t>
            </a:r>
            <a:endParaRPr lang="ru-RU" altLang="en-US" sz="1400"/>
          </a:p>
          <a:p>
            <a:r>
              <a:rPr lang="ru-RU" altLang="en-US" sz="1400"/>
              <a:t>Выпускница первой Школы социальных предпринимателей на Донбассе.</a:t>
            </a:r>
            <a:endParaRPr lang="ru-RU" altLang="en-US" sz="1400"/>
          </a:p>
          <a:p>
            <a:r>
              <a:rPr lang="ru-RU" altLang="en-US" sz="1400"/>
              <a:t>Эксперт и докладчик Международных конференций и форумов.</a:t>
            </a:r>
            <a:endParaRPr lang="ru-RU" altLang="en-US" sz="1400"/>
          </a:p>
          <a:p>
            <a:r>
              <a:rPr lang="ru-RU" altLang="en-US" sz="1400"/>
              <a:t>Наставник проекта «Спасибо, братцы!», образовательной платформы АНО «Россия - страна возможностей».</a:t>
            </a:r>
            <a:endParaRPr lang="ru-RU" altLang="en-US" sz="1400"/>
          </a:p>
        </p:txBody>
      </p:sp>
      <p:pic>
        <p:nvPicPr>
          <p:cNvPr id="5" name="Изображение 4" descr="фото Ковалева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1772920"/>
            <a:ext cx="2679065" cy="4005580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04215"/>
            <a:ext cx="8105775" cy="862965"/>
          </a:xfr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lang="ru-RU" altLang="en-US" sz="2220" b="1"/>
              <a:t> </a:t>
            </a:r>
            <a:r>
              <a:rPr lang="ru-RU" altLang="en-US" sz="2220" b="1">
                <a:sym typeface="+mn-ea"/>
              </a:rPr>
              <a:t>Указ Президента РФ от 21 июля 2020 г. № 474 “О национальных целях развития Российской Федерации на период до 2030 года”</a:t>
            </a:r>
            <a:endParaRPr lang="ru-RU" altLang="en-US" sz="2220" b="1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1460" y="2780665"/>
            <a:ext cx="4038600" cy="2692400"/>
          </a:xfrm>
          <a:prstGeom prst="rect">
            <a:avLst/>
          </a:prstGeom>
        </p:spPr>
      </p:pic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4473575" y="1849755"/>
            <a:ext cx="4426585" cy="5016500"/>
          </a:xfrm>
        </p:spPr>
        <p:txBody>
          <a:bodyPr>
            <a:normAutofit fontScale="60000"/>
          </a:bodyPr>
          <a:p>
            <a:pPr marL="0" indent="0">
              <a:buNone/>
            </a:pPr>
            <a:r>
              <a:rPr lang="ru-RU" altLang="en-US" sz="2335"/>
              <a:t>В целях осуществления прорывного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 также раскрытия таланта каждого человека постановляю:</a:t>
            </a:r>
            <a:endParaRPr lang="ru-RU" altLang="en-US" sz="2335"/>
          </a:p>
          <a:p>
            <a:pPr marL="0" indent="0">
              <a:buNone/>
            </a:pPr>
            <a:r>
              <a:rPr lang="ru-RU" altLang="en-US" sz="2335"/>
              <a:t>1. Определить следующие </a:t>
            </a:r>
            <a:r>
              <a:rPr lang="ru-RU" altLang="en-US" sz="2335" b="1"/>
              <a:t>национальные цели</a:t>
            </a:r>
            <a:r>
              <a:rPr lang="ru-RU" altLang="en-US" sz="2335"/>
              <a:t> развития Российской Федерации (далее - национальные цели) на период до 2030 года:</a:t>
            </a:r>
            <a:endParaRPr lang="ru-RU" altLang="en-US" sz="2335"/>
          </a:p>
          <a:p>
            <a:pPr marL="0" indent="0">
              <a:buNone/>
            </a:pPr>
            <a:r>
              <a:rPr lang="ru-RU" altLang="en-US" sz="2335" b="1"/>
              <a:t>а) сохранение населения, здоровье и благополучие людей;</a:t>
            </a:r>
            <a:endParaRPr lang="ru-RU" altLang="en-US" sz="2335" b="1"/>
          </a:p>
          <a:p>
            <a:pPr marL="0" indent="0">
              <a:buNone/>
            </a:pPr>
            <a:r>
              <a:rPr lang="ru-RU" altLang="en-US" sz="2335"/>
              <a:t>....</a:t>
            </a:r>
            <a:endParaRPr lang="ru-RU" altLang="en-US" sz="2335"/>
          </a:p>
          <a:p>
            <a:pPr marL="0" indent="0">
              <a:buNone/>
            </a:pPr>
            <a:r>
              <a:rPr lang="ru-RU" altLang="en-US" sz="2335"/>
              <a:t>2. Установить следующие </a:t>
            </a:r>
            <a:r>
              <a:rPr lang="ru-RU" altLang="en-US" sz="2335" b="1"/>
              <a:t>целевые показатели</a:t>
            </a:r>
            <a:r>
              <a:rPr lang="ru-RU" altLang="en-US" sz="2335"/>
              <a:t>, характеризующие достижение национальных целей к 2030 году:</a:t>
            </a:r>
            <a:endParaRPr lang="ru-RU" altLang="en-US" sz="2335"/>
          </a:p>
          <a:p>
            <a:pPr marL="0" indent="0">
              <a:buNone/>
            </a:pPr>
            <a:r>
              <a:rPr lang="ru-RU" altLang="en-US" sz="2335"/>
              <a:t>а) в рамках национальной цели "Сохранение населения, здоровье и благополучие людей":</a:t>
            </a:r>
            <a:endParaRPr lang="ru-RU" altLang="en-US" sz="2335"/>
          </a:p>
          <a:p>
            <a:pPr marL="0" indent="0">
              <a:buNone/>
            </a:pPr>
            <a:r>
              <a:rPr lang="ru-RU" altLang="en-US" sz="2335" b="1"/>
              <a:t>обеспечение устойчивого роста численности населения Российской Федерации;</a:t>
            </a:r>
            <a:endParaRPr lang="ru-RU" altLang="en-US" sz="2335" b="1"/>
          </a:p>
          <a:p>
            <a:pPr marL="0" indent="0">
              <a:buNone/>
            </a:pPr>
            <a:r>
              <a:rPr lang="ru-RU" altLang="en-US" sz="2335"/>
              <a:t>....</a:t>
            </a:r>
            <a:endParaRPr lang="ru-RU" altLang="en-US" sz="2335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 sz="5335"/>
          </a:p>
        </p:txBody>
      </p:sp>
      <p:sp>
        <p:nvSpPr>
          <p:cNvPr id="9" name="Текстовое поле 8"/>
          <p:cNvSpPr txBox="1"/>
          <p:nvPr/>
        </p:nvSpPr>
        <p:spPr>
          <a:xfrm flipV="1">
            <a:off x="8225790" y="1330960"/>
            <a:ext cx="1175385" cy="219773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ts val="1600"/>
              </a:lnSpc>
              <a:spcAft>
                <a:spcPts val="800"/>
              </a:spcAft>
            </a:pPr>
            <a:endParaRPr b="0" i="0">
              <a:solidFill>
                <a:srgbClr val="333333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СУТЬ ПРОЕКТА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/>
              <a:t>Проект направлен на создание комнат-яслей при Высших учебных заведениях для детей- грудничков и раннего возраста, мамы которых учатся на очной форме обучения. 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Определенная часть современных молодых людей запрограммирована на сценарий: закончу ВУЗ, сделаю карьеру, стану на ноги, куплю свою квартиру, и вот тогда уже можно рожать. 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Однако, по большинству социологических опросов финансовая независимость у граждан РФ достигается после 27 лет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(т.е. после окончания ВУЗа).</a:t>
            </a: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170" y="5229225"/>
            <a:ext cx="1911350" cy="1553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20" y="704215"/>
            <a:ext cx="8196580" cy="94551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665" b="1" dirty="0">
                <a:solidFill>
                  <a:schemeClr val="tx2"/>
                </a:solidFill>
              </a:rPr>
              <a:t>Хочу развеять мифы своим примером и примером успешных женщин, которых знаю лично</a:t>
            </a:r>
            <a:endParaRPr lang="ru-RU" sz="2665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922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endParaRPr lang="ru-RU" sz="2800" dirty="0"/>
          </a:p>
        </p:txBody>
      </p:sp>
      <p:pic>
        <p:nvPicPr>
          <p:cNvPr id="4" name="Изображение 3" descr="IMG_2183 — копи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2924810"/>
            <a:ext cx="2769235" cy="3726815"/>
          </a:xfrm>
          <a:prstGeom prst="rect">
            <a:avLst/>
          </a:prstGeom>
        </p:spPr>
      </p:pic>
      <p:pic>
        <p:nvPicPr>
          <p:cNvPr id="5" name="Изображение 4" descr="IMG_2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56965" y="2255520"/>
            <a:ext cx="3287395" cy="246570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429895" y="1861820"/>
            <a:ext cx="3299460" cy="4936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ru-RU" altLang="en-US"/>
              <a:t>На фото я со свом сыном-первенцем Ярославом, когда ему было 1 год и сейчас в 19 лет.</a:t>
            </a:r>
            <a:endParaRPr lang="ru-RU" altLang="en-US"/>
          </a:p>
          <a:p>
            <a:pPr algn="just"/>
            <a:r>
              <a:rPr lang="ru-RU" altLang="en-US"/>
              <a:t>Родила после пятого курса. </a:t>
            </a:r>
            <a:endParaRPr lang="ru-RU" altLang="en-US"/>
          </a:p>
          <a:p>
            <a:pPr algn="just"/>
            <a:r>
              <a:rPr lang="ru-RU" altLang="en-US"/>
              <a:t>Закончила ВУЗ, интернатуру, прошла профессиональную переподготовку и в 28 лет защитила кандидатскую диссертацию и имела бизнес в бьюти индустрии.</a:t>
            </a:r>
            <a:endParaRPr lang="ru-RU" altLang="en-US"/>
          </a:p>
          <a:p>
            <a:pPr algn="just"/>
            <a:r>
              <a:rPr lang="ru-RU" altLang="en-US"/>
              <a:t>Помогали все: бабушки и дедушки, прабабушки и прадедушки.</a:t>
            </a:r>
            <a:endParaRPr lang="ru-RU" altLang="en-US"/>
          </a:p>
          <a:p>
            <a:pPr algn="just"/>
            <a:endParaRPr lang="ru-RU" altLang="en-US"/>
          </a:p>
          <a:p>
            <a:pPr algn="just"/>
            <a:r>
              <a:rPr lang="ru-RU" altLang="en-US"/>
              <a:t>Однако не у всех есть такая опора.</a:t>
            </a:r>
            <a:endParaRPr lang="ru-RU" altLang="en-US"/>
          </a:p>
          <a:p>
            <a:pPr algn="just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7165" y="586740"/>
            <a:ext cx="5619750" cy="1757045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Еще один пример</a:t>
            </a:r>
            <a:br>
              <a:rPr lang="ru-RU" altLang="uk-UA" sz="40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r>
              <a:rPr lang="ru-RU" altLang="uk-UA" sz="4000" b="1" dirty="0" err="1">
                <a:solidFill>
                  <a:schemeClr val="bg2">
                    <a:lumMod val="25000"/>
                  </a:schemeClr>
                </a:solidFill>
              </a:rPr>
              <a:t>Кристина Бондарева</a:t>
            </a:r>
            <a:b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4000" b="1" dirty="0"/>
          </a:p>
        </p:txBody>
      </p:sp>
      <p:pic>
        <p:nvPicPr>
          <p:cNvPr id="6" name="Изображение 5" descr="IMG_2180"/>
          <p:cNvPicPr>
            <a:picLocks noChangeAspect="1"/>
          </p:cNvPicPr>
          <p:nvPr/>
        </p:nvPicPr>
        <p:blipFill>
          <a:blip r:embed="rId1"/>
          <a:srcRect l="27151" t="11888" b="38883"/>
          <a:stretch>
            <a:fillRect/>
          </a:stretch>
        </p:blipFill>
        <p:spPr>
          <a:xfrm>
            <a:off x="5220335" y="1125220"/>
            <a:ext cx="2966085" cy="2673350"/>
          </a:xfrm>
          <a:prstGeom prst="rect">
            <a:avLst/>
          </a:prstGeom>
        </p:spPr>
      </p:pic>
      <p:pic>
        <p:nvPicPr>
          <p:cNvPr id="7" name="Изображение 6" descr="IMG_2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35" y="3789045"/>
            <a:ext cx="3477260" cy="23177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98805" y="1765935"/>
            <a:ext cx="4338955" cy="33089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457200" algn="just" defTabSz="266700">
              <a:spcAft>
                <a:spcPct val="0"/>
              </a:spcAft>
            </a:pPr>
            <a:r>
              <a:rPr lang="ru-RU" sz="2400">
                <a:latin typeface="Calibri" panose="020F0502020204030204"/>
                <a:ea typeface="SimSun" panose="02010600030101010101" pitchFamily="2" charset="-122"/>
              </a:rPr>
              <a:t>Ж</a:t>
            </a:r>
            <a:r>
              <a:rPr sz="2400">
                <a:latin typeface="Calibri" panose="020F0502020204030204"/>
                <a:ea typeface="SimSun" panose="02010600030101010101" pitchFamily="2" charset="-122"/>
              </a:rPr>
              <a:t>енщина-лидер, главный врач Ветковской центральной районной больницы, депутат Ветковского районного Совета Депутатов.</a:t>
            </a:r>
            <a:endParaRPr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457200" algn="just" defTabSz="266700">
              <a:spcAft>
                <a:spcPct val="0"/>
              </a:spcAft>
            </a:pPr>
            <a:r>
              <a:rPr sz="2400">
                <a:latin typeface="Calibri" panose="020F0502020204030204"/>
                <a:ea typeface="SimSun" panose="02010600030101010101" pitchFamily="2" charset="-122"/>
              </a:rPr>
              <a:t>Родила дочь в студенческие годы , что не помешало построить успешную карьеру, состояться как мать служить своему народу.</a:t>
            </a:r>
            <a:endParaRPr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457200" algn="just" defTabSz="266700">
              <a:spcAft>
                <a:spcPct val="0"/>
              </a:spcAft>
            </a:pPr>
            <a:r>
              <a:rPr sz="2400">
                <a:latin typeface="Calibri" panose="020F0502020204030204"/>
                <a:ea typeface="SimSun" panose="02010600030101010101" pitchFamily="2" charset="-122"/>
              </a:rPr>
              <a:t>На фото с дочерью Валерией и супругом Виталием.</a:t>
            </a:r>
            <a:endParaRPr sz="2400"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95" y="704215"/>
            <a:ext cx="8193405" cy="797560"/>
          </a:xfrm>
        </p:spPr>
        <p:txBody>
          <a:bodyPr/>
          <a:lstStyle/>
          <a:p>
            <a:pPr algn="ctr"/>
            <a:r>
              <a:rPr lang="ru-RU" sz="3200" b="1" dirty="0" smtClean="0"/>
              <a:t>ЦЕЛЕВАЯ АУДИТОРИЯ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Молодые мамочки-обучающиеся, которые имеют детей в возрасте от 2 месяцев до 1.5 лет и учатся на очной форме обучения в ВУЗах, желающие продолжить учебу без академического отпуска по уходу за ребенком.</a:t>
            </a:r>
            <a:endParaRPr lang="ru-RU" sz="3200" dirty="0"/>
          </a:p>
        </p:txBody>
      </p:sp>
      <p:pic>
        <p:nvPicPr>
          <p:cNvPr id="4" name="Изображение 3" descr="IMG_21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8670" y="4580890"/>
            <a:ext cx="2940685" cy="195516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12700"/>
          </a:effectLst>
        </p:spPr>
      </p:pic>
      <p:pic>
        <p:nvPicPr>
          <p:cNvPr id="5" name="Изображение 4" descr="IMG_2196"/>
          <p:cNvPicPr>
            <a:picLocks noChangeAspect="1"/>
          </p:cNvPicPr>
          <p:nvPr/>
        </p:nvPicPr>
        <p:blipFill>
          <a:blip r:embed="rId2"/>
          <a:srcRect l="1302" t="7512"/>
          <a:stretch>
            <a:fillRect/>
          </a:stretch>
        </p:blipFill>
        <p:spPr>
          <a:xfrm>
            <a:off x="828040" y="4509135"/>
            <a:ext cx="1877695" cy="220472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5085080"/>
            <a:ext cx="1946275" cy="1354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352"/>
            <a:ext cx="7632848" cy="538384"/>
          </a:xfrm>
        </p:spPr>
        <p:txBody>
          <a:bodyPr/>
          <a:lstStyle/>
          <a:p>
            <a:pPr algn="ctr"/>
            <a:r>
              <a:rPr lang="ru-RU" sz="2800" b="1" dirty="0"/>
              <a:t>СОЦИАЛЬНЫЙ РЕЗУЛЬТАТ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4635" y="1115060"/>
            <a:ext cx="5598795" cy="5554345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</a:pPr>
            <a:r>
              <a:rPr lang="ru-RU" sz="1800" dirty="0"/>
              <a:t>1</a:t>
            </a:r>
            <a:r>
              <a:rPr lang="ru-RU" sz="2000" dirty="0"/>
              <a:t>.Снижение уровня тревоги у будущей матери-студентки, что ей не с кем оставить ребенка во время учебного процесса, что нужно брать академический отпуск на несколько лет, а дальше получится доучиться и получить высшее образование. При создании комнат-яслей студентка рожает и не думает, а кто же мне поможет, у меня нет бабушек-нянюшек и денег на няней. Выучусь, построю карьеру, заработаю, тогда можно рожать. </a:t>
            </a:r>
            <a:endParaRPr lang="ru-RU" sz="2000" dirty="0"/>
          </a:p>
          <a:p>
            <a:pPr algn="l">
              <a:buFont typeface="Arial" panose="020B0604020202020204" pitchFamily="34" charset="0"/>
            </a:pPr>
            <a:r>
              <a:rPr lang="ru-RU" sz="2000" dirty="0"/>
              <a:t>2.Нет страха прерывания первой/неплановой беременности. Ведь есть вероятность, что в дальнейшем женщина не сможет родить из-за неудачного аборта. </a:t>
            </a:r>
            <a:endParaRPr lang="ru-RU" sz="2000" dirty="0"/>
          </a:p>
          <a:p>
            <a:pPr algn="l">
              <a:buFont typeface="Arial" panose="020B0604020202020204" pitchFamily="34" charset="0"/>
            </a:pPr>
            <a:r>
              <a:rPr lang="ru-RU" sz="2000" dirty="0"/>
              <a:t>3.Поддержка грудного вскармливания.</a:t>
            </a:r>
            <a:endParaRPr lang="ru-RU" sz="2000" dirty="0"/>
          </a:p>
          <a:p>
            <a:pPr algn="l">
              <a:buFont typeface="Arial" panose="020B0604020202020204" pitchFamily="34" charset="0"/>
            </a:pPr>
            <a:r>
              <a:rPr lang="ru-RU" sz="2000" dirty="0"/>
              <a:t>4.Повышение уровня рождаемости и улучшения демографической ситуации в России.</a:t>
            </a:r>
            <a:endParaRPr lang="ru-RU" sz="2000" dirty="0"/>
          </a:p>
        </p:txBody>
      </p:sp>
      <p:pic>
        <p:nvPicPr>
          <p:cNvPr id="4" name="Изображение 3" descr="attachment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255" y="1493520"/>
            <a:ext cx="3013075" cy="4522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3610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ym typeface="+mn-ea"/>
              </a:rPr>
              <a:t>Реализация проекта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Создание ясельных комнат для малышей от 2 месяцев до 1.5 лет, рожденных мамочками-студентками.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Такие комнаты можно открыть при каждом профилактории университета или в студенческом общежитии. Пока мама учится, квалифицированные, с многолетним опытом воспитатели заботятся об их детях.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0515" y="5013325"/>
            <a:ext cx="1911350" cy="15557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850" y="404495"/>
            <a:ext cx="1949450" cy="1358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4775</Words>
  <Application>WPS Presentation</Application>
  <PresentationFormat>Экран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Wingdings 2</vt:lpstr>
      <vt:lpstr>Times New Roman</vt:lpstr>
      <vt:lpstr>Arial</vt:lpstr>
      <vt:lpstr>Calibri</vt:lpstr>
      <vt:lpstr>Constantia</vt:lpstr>
      <vt:lpstr>Microsoft YaHei</vt:lpstr>
      <vt:lpstr>Arial Unicode MS</vt:lpstr>
      <vt:lpstr>Поток</vt:lpstr>
      <vt:lpstr>PowerPoint 演示文稿</vt:lpstr>
      <vt:lpstr>Ковалева Ирина Станиславна </vt:lpstr>
      <vt:lpstr> Указ Президента РФ от 21 июля 2020 г. № 474 “О национальных целях развития Российской Федерации на период до 2030 года”</vt:lpstr>
      <vt:lpstr>PowerPoint 演示文稿</vt:lpstr>
      <vt:lpstr> Хочу развеять мифы своим примером и примером успешных женщин, которых знаю лично</vt:lpstr>
      <vt:lpstr>     Еще один пример Кристина Бондарева </vt:lpstr>
      <vt:lpstr>ЦЕЛЕВАЯ АУДИТОРИЯ</vt:lpstr>
      <vt:lpstr>СОЦИАЛЬНЫЙ РЕЗУЛЬТАТ </vt:lpstr>
      <vt:lpstr>Реализация проекта </vt:lpstr>
      <vt:lpstr>ПОЛЬЗА </vt:lpstr>
      <vt:lpstr>На фото ординаторы нашей кафедры и их Студенческие малыши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«ЛГМУ» Кафедра внутренней и семейной медицины</dc:title>
  <dc:creator>PC</dc:creator>
  <cp:lastModifiedBy>Asus</cp:lastModifiedBy>
  <cp:revision>34</cp:revision>
  <dcterms:created xsi:type="dcterms:W3CDTF">2016-03-22T09:06:00Z</dcterms:created>
  <dcterms:modified xsi:type="dcterms:W3CDTF">2024-08-15T21:40:45Z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E0F095255596460E9F2829D736B75EFC_12</vt:lpwstr>
  </property>
  <property fmtid="{D5CDD505-2E9C-101B-9397-08002B2CF9AE}" pid="3" name="KSOProductBuildVer">
    <vt:lpwstr>1049-12.2.0.17153</vt:lpwstr>
  </property>
</Properties>
</file>