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5.1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custDataLst>
    <p:tags r:id="rId15"/>
  </p:custDataLst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 showGuides="1">
      <p:cViewPr>
        <p:scale>
          <a:sx n="100" d="100"/>
          <a:sy n="100" d="100"/>
        </p:scale>
        <p:origin x="87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tags" Target="tags/tag1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val="201309905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val="62923307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val="402137450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val="386647035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val="375933287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val="1969106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val="259824251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val="41868258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val="152530181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val="418075620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val="129454153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hyperlink" Target="https://m.vk.com/ikc66?from=post" TargetMode="External" /><Relationship Id="rId4" Type="http://schemas.openxmlformats.org/officeDocument/2006/relationships/hyperlink" Target="https://ikc66.ru/nashi-napravleniya/shkola-kognitivnogo-razvitiya/" TargetMode="External" /><Relationship Id="rId5" Type="http://schemas.openxmlformats.org/officeDocument/2006/relationships/image" Target="../media/image7.jpeg" /><Relationship Id="rId6" Type="http://schemas.openxmlformats.org/officeDocument/2006/relationships/image" Target="../media/image8.jpeg" /><Relationship Id="rId7" Type="http://schemas.openxmlformats.org/officeDocument/2006/relationships/image" Target="../media/image9.png" /><Relationship Id="rId8" Type="http://schemas.openxmlformats.org/officeDocument/2006/relationships/image" Target="../media/image10.png" /><Relationship Id="rId9" Type="http://schemas.openxmlformats.org/officeDocument/2006/relationships/image" Target="../media/image1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1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Relationship Id="rId6" Type="http://schemas.openxmlformats.org/officeDocument/2006/relationships/image" Target="../media/image17.jpeg" /><Relationship Id="rId7" Type="http://schemas.openxmlformats.org/officeDocument/2006/relationships/image" Target="../media/image18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hyperlink" Target="https://ikc66.ru/nashi-napravleniya/shkola-kognitivnogo-razvitiya/" TargetMode="External" /><Relationship Id="rId4" Type="http://schemas.openxmlformats.org/officeDocument/2006/relationships/hyperlink" Target="https://vk.com/id6338832" TargetMode="External" /><Relationship Id="rId5" Type="http://schemas.openxmlformats.org/officeDocument/2006/relationships/image" Target="../media/image19.png" /><Relationship Id="rId6" Type="http://schemas.openxmlformats.org/officeDocument/2006/relationships/image" Target="../media/image20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hyperlink" Target="https://vk.com/wall315925054_1418" TargetMode="External" /><Relationship Id="rId4" Type="http://schemas.openxmlformats.org/officeDocument/2006/relationships/hyperlink" Target="https://ikc66.ru/nashi-napravleniya/shkola-kognitivnogo-razvitiya/" TargetMode="External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98785" y="1627867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Всероссийский конкурсный отбор проектов 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ru-RU" sz="240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98785" y="3235443"/>
            <a:ext cx="6010667" cy="877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7000" b="1">
                <a:solidFill>
                  <a:schemeClr val="bg1"/>
                </a:solidFill>
                <a:latin typeface="Playfair Display" pitchFamily="2" charset="-52"/>
              </a:rPr>
              <a:t>НЕЙРОБИКА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4" y="5294425"/>
            <a:ext cx="10857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Государственное автономное учреждение культуры Свердловской области </a:t>
            </a:r>
          </a:p>
          <a:p>
            <a:r>
              <a:rPr lang="ru-RU" sz="2000">
                <a:solidFill>
                  <a:schemeClr val="bg1"/>
                </a:solidFill>
              </a:rPr>
              <a:t>«Инновационный культурный центр»</a:t>
            </a:r>
          </a:p>
          <a:p>
            <a:r>
              <a:rPr lang="ru-RU" sz="2000">
                <a:solidFill>
                  <a:schemeClr val="bg1"/>
                </a:solidFill>
              </a:rPr>
              <a:t>Россия, Свердловская область, город Первоуральск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470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Playfair Display" pitchFamily="2" charset="-52"/>
              </a:rPr>
              <a:t>Ментальное здоровье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C39378-7D2D-4DC3-9D70-864FDF9663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06" t="3678" r="3331"/>
          <a:stretch>
            <a:fillRect/>
          </a:stretch>
        </p:blipFill>
        <p:spPr>
          <a:xfrm rot="16200000">
            <a:off x="7657771" y="1227075"/>
            <a:ext cx="3173380" cy="4360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val="219624850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9"/>
            <a:ext cx="11542329" cy="627178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609604" y="399240"/>
            <a:ext cx="109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609604" y="1166952"/>
            <a:ext cx="2390957" cy="1281757"/>
          </a:xfrm>
          <a:prstGeom prst="roundRect">
            <a:avLst>
              <a:gd name="adj" fmla="val 15840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err="1"/>
              <a:t>Медиаэкран</a:t>
            </a:r>
            <a:r>
              <a:rPr lang="en-US"/>
              <a:t> </a:t>
            </a:r>
            <a:br>
              <a:rPr lang="ru-RU"/>
            </a:br>
            <a:r>
              <a:rPr lang="ru-RU"/>
              <a:t>и медиафасад</a:t>
            </a:r>
          </a:p>
          <a:p>
            <a:r>
              <a:rPr lang="ru-RU"/>
              <a:t>Инновационного культурного центра</a:t>
            </a: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183321" y="1153551"/>
            <a:ext cx="8409588" cy="2110948"/>
          </a:xfrm>
          <a:prstGeom prst="roundRect">
            <a:avLst>
              <a:gd name="adj" fmla="val 1584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b="1">
                <a:solidFill>
                  <a:schemeClr val="tx1"/>
                </a:solidFill>
              </a:rPr>
              <a:t>Общее число просмотров:</a:t>
            </a:r>
          </a:p>
          <a:p>
            <a:pPr marL="447675" indent="-266700">
              <a:buFont typeface="Arial" panose="020b0604020202020204" pitchFamily="34" charset="0"/>
              <a:buChar char="•"/>
            </a:pPr>
            <a:r>
              <a:rPr lang="ru-RU">
                <a:solidFill>
                  <a:schemeClr val="tx1"/>
                </a:solidFill>
              </a:rPr>
              <a:t>в будни — более 50 000 чел.</a:t>
            </a:r>
          </a:p>
          <a:p>
            <a:pPr marL="447675" indent="-266700">
              <a:buFont typeface="Arial" panose="020b0604020202020204" pitchFamily="34" charset="0"/>
              <a:buChar char="•"/>
            </a:pPr>
            <a:r>
              <a:rPr lang="ru-RU">
                <a:solidFill>
                  <a:schemeClr val="tx1"/>
                </a:solidFill>
              </a:rPr>
              <a:t>в выходные – более 70 000 чел.</a:t>
            </a:r>
            <a:endParaRPr lang="en-US">
              <a:solidFill>
                <a:schemeClr val="tx1"/>
              </a:solidFill>
            </a:endParaRPr>
          </a:p>
          <a:p>
            <a:r>
              <a:rPr lang="ru-RU" b="1">
                <a:solidFill>
                  <a:schemeClr val="tx1"/>
                </a:solidFill>
              </a:rPr>
              <a:t>Время работы медиаэкрана: 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ru-RU">
                <a:solidFill>
                  <a:schemeClr val="tx1"/>
                </a:solidFill>
              </a:rPr>
              <a:t>ежедневно 05:00 – 01:00</a:t>
            </a:r>
          </a:p>
          <a:p>
            <a:r>
              <a:rPr lang="ru-RU" b="1">
                <a:solidFill>
                  <a:schemeClr val="tx1"/>
                </a:solidFill>
              </a:rPr>
              <a:t>Время работы медиафасада: 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ru-RU">
                <a:solidFill>
                  <a:schemeClr val="tx1"/>
                </a:solidFill>
              </a:rPr>
              <a:t>круглогодично в тёмное время суток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3426908"/>
            <a:ext cx="2390957" cy="897508"/>
          </a:xfrm>
          <a:prstGeom prst="roundRect">
            <a:avLst>
              <a:gd name="adj" fmla="val 15840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/>
              <a:t>Социальные сети ГАУК СО «ИКЦ»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181350" y="3426908"/>
            <a:ext cx="8409588" cy="1281757"/>
          </a:xfrm>
          <a:prstGeom prst="roundRect">
            <a:avLst>
              <a:gd name="adj" fmla="val 1584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>
                <a:solidFill>
                  <a:srgbClr val="0070C0"/>
                </a:solidFill>
                <a:hlinkClick r:id="rId3"/>
              </a:rPr>
              <a:t>https://m.vk.com/ikc66?from=post</a:t>
            </a:r>
            <a:r>
              <a:rPr lang="ru-RU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0" y="4854719"/>
            <a:ext cx="2390957" cy="1281757"/>
          </a:xfrm>
          <a:prstGeom prst="roundRect">
            <a:avLst>
              <a:gd name="adj" fmla="val 15840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/>
              <a:t>Сайт ГАУК СО «ИКЦ»</a:t>
            </a:r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181348" y="4871074"/>
            <a:ext cx="8409588" cy="1281757"/>
          </a:xfrm>
          <a:prstGeom prst="roundRect">
            <a:avLst>
              <a:gd name="adj" fmla="val 1584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>
                <a:hlinkClick r:id="rId4"/>
              </a:rPr>
              <a:t>https://ikc66.ru/nashi-napravleniya/</a:t>
            </a:r>
            <a:br>
              <a:rPr lang="ru-RU">
                <a:hlinkClick r:id="rId4"/>
              </a:rPr>
            </a:br>
            <a:r>
              <a:rPr lang="en-US" err="1">
                <a:hlinkClick r:id="rId4"/>
              </a:rPr>
              <a:t>shkola-kognitivnogo-razvitiya/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D2D938-0334-4663-B6DB-A442C2B51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184" y="1391073"/>
            <a:ext cx="1970969" cy="147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A547E5-D9E1-4B6E-9B12-A96270779F6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4852" b="28899"/>
          <a:stretch>
            <a:fillRect/>
          </a:stretch>
        </p:blipFill>
        <p:spPr>
          <a:xfrm>
            <a:off x="9460046" y="1378657"/>
            <a:ext cx="1970969" cy="147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320FA1-D15A-4983-B3B5-6DB36DDE96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0046" y="3344313"/>
            <a:ext cx="1811492" cy="136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77CB6A-AA85-4036-B361-BE81ECEBC7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4435" y="3347576"/>
            <a:ext cx="1564257" cy="136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B565B6-BE62-4EB6-BBC6-063388FA16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1157" y="4878619"/>
            <a:ext cx="3930381" cy="127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val="276251371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9"/>
            <a:ext cx="11542329" cy="627178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651650" y="422711"/>
            <a:ext cx="1095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A72E87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6524950" y="1204405"/>
            <a:ext cx="49543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chemeClr val="accent6">
                    <a:lumMod val="75000"/>
                  </a:schemeClr>
                </a:solidFill>
              </a:rPr>
              <a:t>Ресурсы проекта: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помещение;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специалисты;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рабочая программа;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оборудование;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инструменты продвижения.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C94A25-EB24-4D30-AE65-C3C9F3067437}"/>
              </a:ext>
            </a:extLst>
          </p:cNvPr>
          <p:cNvSpPr/>
          <p:nvPr/>
        </p:nvSpPr>
        <p:spPr>
          <a:xfrm>
            <a:off x="6524949" y="3388139"/>
            <a:ext cx="465740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accent6">
                    <a:lumMod val="75000"/>
                  </a:schemeClr>
                </a:solidFill>
              </a:rPr>
              <a:t>Ресурсы проекта для дальнейшего развития: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повышение квалификации специалистов;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закупка амортизируемого оборудования </a:t>
            </a:r>
            <a:br>
              <a:rPr lang="ru-RU"/>
            </a:br>
            <a:r>
              <a:rPr lang="ru-RU"/>
              <a:t>и расходных рабочих материалов;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расходные материалы для производства методических материалов, рабочих тетрадей  и многоразовых пособий.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04DB157-FD26-4490-8456-487CF9C7C9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230" b="11878"/>
          <a:stretch>
            <a:fillRect/>
          </a:stretch>
        </p:blipFill>
        <p:spPr>
          <a:xfrm>
            <a:off x="807326" y="1280440"/>
            <a:ext cx="5328740" cy="482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val="280629297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044BE-0563-4803-B931-D037EA1C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985" y="365125"/>
            <a:ext cx="4763813" cy="1106323"/>
          </a:xfrm>
        </p:spPr>
        <p:txBody>
          <a:bodyPr>
            <a:normAutofit fontScale="90000"/>
          </a:bodyPr>
          <a:lstStyle/>
          <a:p>
            <a:br>
              <a:rPr lang="ru-RU">
                <a:solidFill>
                  <a:schemeClr val="accent6">
                    <a:lumMod val="75000"/>
                  </a:schemeClr>
                </a:solidFill>
                <a:latin typeface="Playfair Display SemiBold" pitchFamily="2" charset="-52"/>
              </a:rPr>
            </a:br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2D8EC74-FF71-40E1-AFB5-F8E82097A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330" y="272923"/>
            <a:ext cx="6043513" cy="3357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CEA2E3-786D-4E7B-826A-7DAAF377E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825" y="3177914"/>
            <a:ext cx="5967184" cy="3326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8CC652-7FD4-487F-A2C5-5F25026696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700" b="10551"/>
          <a:stretch>
            <a:fillRect/>
          </a:stretch>
        </p:blipFill>
        <p:spPr>
          <a:xfrm>
            <a:off x="6690292" y="272923"/>
            <a:ext cx="2941084" cy="2584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2A69E92-4D51-4160-84D1-F13343BB33B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736" t="24828" r="11380"/>
          <a:stretch>
            <a:fillRect/>
          </a:stretch>
        </p:blipFill>
        <p:spPr>
          <a:xfrm>
            <a:off x="1911883" y="3957116"/>
            <a:ext cx="3608827" cy="254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E9A8B1E-18C6-4BD1-8751-75315C4F268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2414" t="55706" r="23218"/>
          <a:stretch>
            <a:fillRect/>
          </a:stretch>
        </p:blipFill>
        <p:spPr>
          <a:xfrm>
            <a:off x="9910428" y="272923"/>
            <a:ext cx="1895581" cy="2584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A359BE9-C3FB-4B22-920B-D5FAC81F5C8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1169" r="8723" b="24213"/>
          <a:stretch>
            <a:fillRect/>
          </a:stretch>
        </p:blipFill>
        <p:spPr>
          <a:xfrm>
            <a:off x="336330" y="3957116"/>
            <a:ext cx="1257438" cy="2535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val="43609500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537" y="282597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2" y="252248"/>
            <a:ext cx="11532804" cy="6206723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763416" y="387531"/>
            <a:ext cx="1089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A72E87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122954" y="1550019"/>
            <a:ext cx="371391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/>
              <a:t>Руководитель проекта: </a:t>
            </a:r>
          </a:p>
          <a:p>
            <a:r>
              <a:rPr lang="ru-RU" sz="1400" b="1"/>
              <a:t>Никулина Екатерина Павловна, </a:t>
            </a:r>
          </a:p>
          <a:p>
            <a:r>
              <a:rPr lang="ru-RU" sz="1400"/>
              <a:t>ведущий специалист по проектно-издательской деятельности ГАУК СО «ИКЦ»</a:t>
            </a:r>
          </a:p>
          <a:p>
            <a:endParaRPr lang="ru-RU" sz="1400"/>
          </a:p>
          <a:p>
            <a:r>
              <a:rPr lang="ru-RU" sz="1400"/>
              <a:t>Россия, Свердловская область, </a:t>
            </a:r>
            <a:br>
              <a:rPr lang="ru-RU" sz="1400"/>
            </a:br>
            <a:r>
              <a:rPr lang="ru-RU" sz="1400"/>
              <a:t>город Первоуральск, 12.05.1979</a:t>
            </a:r>
          </a:p>
          <a:p>
            <a:endParaRPr lang="ru-RU" sz="1400"/>
          </a:p>
          <a:p>
            <a:r>
              <a:rPr lang="ru-RU" sz="1400"/>
              <a:t>Интересы: детская и возрастная когнитивная психология, нейропсихология (принципы </a:t>
            </a:r>
            <a:br>
              <a:rPr lang="ru-RU" sz="1400"/>
            </a:br>
            <a:r>
              <a:rPr lang="ru-RU" sz="1400"/>
              <a:t>и алгоритмы психологической помощи </a:t>
            </a:r>
            <a:br>
              <a:rPr lang="ru-RU" sz="1400"/>
            </a:br>
            <a:r>
              <a:rPr lang="ru-RU" sz="1400"/>
              <a:t>и реабилитации).</a:t>
            </a:r>
          </a:p>
          <a:p>
            <a:endParaRPr lang="ru-RU" sz="1400"/>
          </a:p>
          <a:p>
            <a:r>
              <a:rPr lang="ru-RU" sz="1400"/>
              <a:t>Успешные аналогичные проекты: «Школа когнитивного развития», курс «Когнитивная гимнастика» для детей от 4-х лет. </a:t>
            </a:r>
          </a:p>
          <a:p>
            <a:endParaRPr lang="ru-RU" sz="1400"/>
          </a:p>
          <a:p>
            <a:r>
              <a:rPr lang="ru-RU" sz="1400"/>
              <a:t>Ссылка: </a:t>
            </a:r>
            <a:r>
              <a:rPr lang="en-US" sz="1400">
                <a:hlinkClick r:id="rId3"/>
              </a:rPr>
              <a:t>https://ikc66.ru/nashi-napravleniya/shkola-kognitivnogo-razvitiya/</a:t>
            </a:r>
            <a:endParaRPr lang="ru-RU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7981949" y="1550019"/>
            <a:ext cx="36801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/>
              <a:t>Член команды: </a:t>
            </a:r>
          </a:p>
          <a:p>
            <a:r>
              <a:rPr lang="ru-RU" sz="1400" b="1"/>
              <a:t>Бирюкова Екатерина Владимировна, </a:t>
            </a:r>
          </a:p>
          <a:p>
            <a:r>
              <a:rPr lang="ru-RU" sz="1400"/>
              <a:t>главный специалист по проектно-издательской деятельности ГАУК СО «ИКЦ»</a:t>
            </a:r>
          </a:p>
          <a:p>
            <a:endParaRPr lang="ru-RU" sz="1400"/>
          </a:p>
          <a:p>
            <a:r>
              <a:rPr lang="ru-RU" sz="1400"/>
              <a:t>Ссылка: </a:t>
            </a:r>
            <a:r>
              <a:rPr lang="en-US" sz="1400">
                <a:hlinkClick r:id="rId4"/>
              </a:rPr>
              <a:t>https://vk.com/id6338832</a:t>
            </a:r>
            <a:endParaRPr lang="ru-RU" sz="1400"/>
          </a:p>
          <a:p>
            <a:endParaRPr lang="ru-RU" sz="1400"/>
          </a:p>
          <a:p>
            <a:r>
              <a:rPr lang="ru-RU" sz="1400"/>
              <a:t>Россия, Свердловская область, </a:t>
            </a:r>
            <a:br>
              <a:rPr lang="ru-RU" sz="1400"/>
            </a:br>
            <a:r>
              <a:rPr lang="ru-RU" sz="1400"/>
              <a:t>город Первоуральск, 15.02.1973</a:t>
            </a:r>
          </a:p>
          <a:p>
            <a:endParaRPr lang="ru-RU" sz="1400"/>
          </a:p>
          <a:p>
            <a:r>
              <a:rPr lang="ru-RU" sz="1400"/>
              <a:t>Интересы: арт-терапевт с правом психологического консультирования, искусствовед, графический дизайнер.</a:t>
            </a:r>
          </a:p>
          <a:p>
            <a:endParaRPr lang="ru-RU" sz="1400"/>
          </a:p>
          <a:p>
            <a:r>
              <a:rPr lang="ru-RU" sz="1400"/>
              <a:t>Успешные аналогичные проекты: «Школа когнитивного развития», групповая арт-терапия «Время чудес».</a:t>
            </a:r>
          </a:p>
          <a:p>
            <a:endParaRPr lang="ru-RU" sz="1400"/>
          </a:p>
          <a:p>
            <a:r>
              <a:rPr lang="ru-RU" sz="1400"/>
              <a:t>Ссылка: </a:t>
            </a:r>
            <a:r>
              <a:rPr lang="en-US" sz="1400">
                <a:hlinkClick r:id="rId3"/>
              </a:rPr>
              <a:t>https://ikc66.ru/nashi-napravleniya/shkola-kognitivnogo-razvitiya/</a:t>
            </a:r>
            <a:endParaRPr lang="ru-RU" sz="1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763416" y="1108672"/>
            <a:ext cx="5332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accent6">
                    <a:lumMod val="50000"/>
                  </a:schemeClr>
                </a:solidFill>
                <a:latin typeface="Playfair Display SemiBold" pitchFamily="2" charset="-52"/>
              </a:rPr>
              <a:t>Руководитель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096000" y="1124022"/>
            <a:ext cx="5927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A65A7B9-29D5-4FB7-8978-043366AF1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132" y="1645269"/>
            <a:ext cx="1575632" cy="1575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84430D2-352F-4947-BE34-ACD5768AAAC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4200"/>
          <a:stretch>
            <a:fillRect/>
          </a:stretch>
        </p:blipFill>
        <p:spPr>
          <a:xfrm>
            <a:off x="763417" y="1645269"/>
            <a:ext cx="1220668" cy="1571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val="162178552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9"/>
            <a:ext cx="11539345" cy="627178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1066800" y="484622"/>
            <a:ext cx="9999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A72E87"/>
                </a:solidFill>
                <a:latin typeface="Playfair Display SemiBold" pitchFamily="2" charset="-52"/>
              </a:rPr>
              <a:t>ПРОБЛЕМАТИЗАЦИЯ. АКТУАЛЬНОСТЬ ПРОЕКТА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809296" y="1129861"/>
            <a:ext cx="10731062" cy="1639616"/>
          </a:xfrm>
          <a:prstGeom prst="roundRect">
            <a:avLst>
              <a:gd name="adj" fmla="val 6704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lang="ru-RU" sz="2000"/>
              <a:t>1. В современном мире наблюдается беспрецедентный рост доли пожилого населения. </a:t>
            </a:r>
            <a:br>
              <a:rPr lang="ru-RU" sz="2000"/>
            </a:br>
            <a:r>
              <a:rPr lang="ru-RU" sz="2000"/>
              <a:t>По данным ВОЗ, к 2050 году число людей старше 60 лет превысит 2 миллиарда, что составляет более 20% мирового населения. В России этот показатель на начало 2024 года составил 17,1 % от общей численности населения.</a:t>
            </a: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70752" y="4324794"/>
            <a:ext cx="929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Прямоугольник: скругленные углы 5">
            <a:extLst>
              <a:ext uri="{FF2B5EF4-FFF2-40B4-BE49-F238E27FC236}">
                <a16:creationId xmlns:a16="http://schemas.microsoft.com/office/drawing/2014/main" id="{B79564F4-26EA-40C6-84CB-8A088B40C722}"/>
              </a:ext>
            </a:extLst>
          </p:cNvPr>
          <p:cNvSpPr/>
          <p:nvPr/>
        </p:nvSpPr>
        <p:spPr>
          <a:xfrm>
            <a:off x="809296" y="2939941"/>
            <a:ext cx="10731062" cy="1601785"/>
          </a:xfrm>
          <a:prstGeom prst="roundRect">
            <a:avLst>
              <a:gd name="adj" fmla="val 6704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lang="ru-RU" sz="2000"/>
              <a:t>2. В эпоху стремительного старения населения особую актуальность приобретает сохранение когнитивного потенциала старших возрастных групп. Статистические данные свидетельствуют о прогрессирующем росте нейродегенеративных заболеваний, что обусловливает необходимость внедрения превентивных нейропсихологических программ.</a:t>
            </a:r>
          </a:p>
        </p:txBody>
      </p:sp>
      <p:sp>
        <p:nvSpPr>
          <p:cNvPr id="16" name="Прямоугольник: скругленные углы 5">
            <a:extLst>
              <a:ext uri="{FF2B5EF4-FFF2-40B4-BE49-F238E27FC236}">
                <a16:creationId xmlns:a16="http://schemas.microsoft.com/office/drawing/2014/main" id="{1D2CE493-CE5E-40C1-8497-7670DF241051}"/>
              </a:ext>
            </a:extLst>
          </p:cNvPr>
          <p:cNvSpPr/>
          <p:nvPr/>
        </p:nvSpPr>
        <p:spPr>
          <a:xfrm>
            <a:off x="809296" y="4712190"/>
            <a:ext cx="10731062" cy="1659438"/>
          </a:xfrm>
          <a:prstGeom prst="roundRect">
            <a:avLst>
              <a:gd name="adj" fmla="val 6704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lvl="0" indent="-265113"/>
            <a:r>
              <a:rPr lang="ru-RU" sz="2000"/>
              <a:t>3. Данный проект реализуется на территории Свердловской области, в рамках профилактики когнитивных рисков взрослого населения: естественного возрастного снижения когнитивных функций, повышения рисков развития деменции, роста заболеваемости болезнью Альцгеймера и увеличение случаев сосудистой деменции.</a:t>
            </a:r>
          </a:p>
        </p:txBody>
      </p:sp>
    </p:spTree>
    <p:extLst>
      <p:ext uri="{BB962C8B-B14F-4D97-AF65-F5344CB8AC3E}">
        <p14:creationId val="30535551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9"/>
            <a:ext cx="11539345" cy="627178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4282965" y="552952"/>
            <a:ext cx="362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chemeClr val="accent6">
                    <a:lumMod val="50000"/>
                  </a:schemeClr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8184931" y="1355827"/>
            <a:ext cx="36802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/>
              <a:t>Лица старше 55 лет, заинтересованные </a:t>
            </a:r>
          </a:p>
          <a:p>
            <a:r>
              <a:rPr lang="ru-RU" sz="1600"/>
              <a:t>в поддержании высокого уровня когнитивного функционирования </a:t>
            </a:r>
            <a:br>
              <a:rPr lang="ru-RU" sz="1600"/>
            </a:br>
            <a:r>
              <a:rPr lang="ru-RU" sz="1600"/>
              <a:t>и профилактике нейродегенеративных заболеваний.</a:t>
            </a:r>
          </a:p>
          <a:p>
            <a:endParaRPr lang="ru-RU" sz="1600"/>
          </a:p>
          <a:p>
            <a:r>
              <a:rPr lang="ru-RU" sz="1600"/>
              <a:t>Проект может быть использован для людей с ментальной инвалидностью </a:t>
            </a:r>
          </a:p>
          <a:p>
            <a:r>
              <a:rPr lang="ru-RU" sz="1600"/>
              <a:t>от 18 лет, в рамках  абилитации </a:t>
            </a:r>
          </a:p>
          <a:p>
            <a:r>
              <a:rPr lang="ru-RU" sz="1600"/>
              <a:t>и социальной интеграции.</a:t>
            </a:r>
          </a:p>
          <a:p>
            <a:endParaRPr lang="ru-RU" sz="1600"/>
          </a:p>
          <a:p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Особенности целевой аудитории:</a:t>
            </a: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ru-RU" sz="1600"/>
              <a:t>учёт возрастных особенностей восприятия;</a:t>
            </a: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ru-RU" sz="1600"/>
              <a:t>адаптация программ под физические возможности;</a:t>
            </a: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ru-RU" sz="1600"/>
              <a:t>создание комфортной психологической среды;</a:t>
            </a: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ru-RU" sz="1600"/>
              <a:t>фокус на социальную интеграцию.</a:t>
            </a:r>
          </a:p>
          <a:p>
            <a:endParaRPr lang="ru-RU" sz="1600"/>
          </a:p>
          <a:p>
            <a:endParaRPr lang="ru-RU" sz="200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F9F4B-99D1-49A0-90BA-72676AE2B2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862" t="5330" r="9689" b="19540"/>
          <a:stretch>
            <a:fillRect/>
          </a:stretch>
        </p:blipFill>
        <p:spPr>
          <a:xfrm>
            <a:off x="617483" y="1378974"/>
            <a:ext cx="7275786" cy="4926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val="153252227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9"/>
            <a:ext cx="11539345" cy="627178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1057618" y="588577"/>
            <a:ext cx="10069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A72E87"/>
                </a:solidFill>
                <a:latin typeface="Playfair Display SemiBold" pitchFamily="2" charset="-52"/>
              </a:rPr>
              <a:t>СТАДИЯ ПРОЕКТА. ЗРЕЛОСТЬ ПРОЕКТА.</a:t>
            </a:r>
          </a:p>
          <a:p>
            <a:endParaRPr lang="ru-RU" sz="280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935420" y="1413573"/>
            <a:ext cx="70559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b="1"/>
              <a:t>Активный проект </a:t>
            </a:r>
          </a:p>
          <a:p>
            <a:pPr>
              <a:spcAft>
                <a:spcPts val="1800"/>
              </a:spcAft>
            </a:pPr>
            <a:r>
              <a:rPr lang="ru-RU" sz="2000"/>
              <a:t>Проект «Нейробика» реализуется в городе Первоуральске Свердловской области на площадке Инновационного культурного центра с октября 2022 года по настоящее время.</a:t>
            </a:r>
          </a:p>
          <a:p>
            <a:pPr>
              <a:spcAft>
                <a:spcPts val="1800"/>
              </a:spcAft>
            </a:pPr>
            <a:r>
              <a:rPr lang="ru-RU" sz="2000"/>
              <a:t>На данном этапе осуществляется работа по двум программам:</a:t>
            </a:r>
            <a:br>
              <a:rPr lang="en-US" sz="2000"/>
            </a:br>
            <a:r>
              <a:rPr lang="ru-RU" sz="2000"/>
              <a:t>«Нейробика» и «Нейробика. Интенсив».</a:t>
            </a:r>
          </a:p>
          <a:p>
            <a:pPr>
              <a:spcAft>
                <a:spcPts val="600"/>
              </a:spcAft>
            </a:pPr>
            <a:r>
              <a:rPr lang="ru-RU" sz="2000"/>
              <a:t>Набор групп для занятий курса проводится 3 раза в год:</a:t>
            </a:r>
            <a:endParaRPr lang="en-US" sz="200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I</a:t>
            </a:r>
            <a:r>
              <a:rPr lang="ru-RU" sz="2000"/>
              <a:t> модуль «Нейробика»: октябрь, ноябрь, декабрь;</a:t>
            </a:r>
            <a:endParaRPr lang="en-US" sz="200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II</a:t>
            </a:r>
            <a:r>
              <a:rPr lang="ru-RU" sz="2000"/>
              <a:t> модуль «Нейробика»: февраль, март, апрель;</a:t>
            </a:r>
            <a:endParaRPr lang="en-US" sz="200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/>
              <a:t>«Нейробика. Интенсив»: март, апрель, май.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672661" y="1490132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2BEE7D-89EA-4DE4-9BE8-6C3F7BDCC0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343" t="20612" b="23984"/>
          <a:stretch>
            <a:fillRect/>
          </a:stretch>
        </p:blipFill>
        <p:spPr>
          <a:xfrm>
            <a:off x="8137093" y="1413573"/>
            <a:ext cx="3466329" cy="4862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val="240677861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41232"/>
            <a:ext cx="11540357" cy="6282796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1057619" y="486250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chemeClr val="accent6">
                    <a:lumMod val="50000"/>
                  </a:schemeClr>
                </a:solidFill>
                <a:latin typeface="Playfair Display SemiBold" pitchFamily="2" charset="-52"/>
              </a:rPr>
              <a:t>МИССИЯ ПРОЕКТА: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735724" y="1010073"/>
            <a:ext cx="11130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Программа представляет собой инновационный подход к превентивной нейропсихологической реабилитации, направленный на поддержание высокого уровня ментального здоровья в пожилом возрасте. Интеграция современных технологий и классических методов нейропсихологии создает синергетический эффект, способствующий сохранению когнитивного потенциала и улучшению качества жизни.</a:t>
            </a:r>
            <a:endParaRPr lang="ru-RU" sz="2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1057619" y="2332075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chemeClr val="accent6">
                    <a:lumMod val="50000"/>
                  </a:schemeClr>
                </a:solidFill>
                <a:latin typeface="Playfair Display SemiBold" pitchFamily="2" charset="-52"/>
              </a:rPr>
              <a:t>ЦЕЛЬ ПРОЕКТА: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4035973" y="2828835"/>
            <a:ext cx="7830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Формирование устойчивой нейрокогнитивной архитектуры посредством комплексного воздействия на церебральные структуры головного мозга </a:t>
            </a:r>
            <a:br>
              <a:rPr lang="ru-RU"/>
            </a:br>
            <a:r>
              <a:rPr lang="ru-RU"/>
              <a:t>с целью поддержания высокого уровня ментального функционирования.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375B0B-97CD-4839-AD69-12D6880E6703}"/>
              </a:ext>
            </a:extLst>
          </p:cNvPr>
          <p:cNvSpPr/>
          <p:nvPr/>
        </p:nvSpPr>
        <p:spPr>
          <a:xfrm>
            <a:off x="1057619" y="3923578"/>
            <a:ext cx="1005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solidFill>
                  <a:schemeClr val="accent6">
                    <a:lumMod val="50000"/>
                  </a:schemeClr>
                </a:solidFill>
                <a:latin typeface="Playfair Display SemiBold" pitchFamily="2" charset="-52"/>
              </a:rPr>
              <a:t>ЗАДАЧИ ПРОЕКТА: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4BF5E3-375A-4662-8364-CC6F6823D31A}"/>
              </a:ext>
            </a:extLst>
          </p:cNvPr>
          <p:cNvSpPr/>
          <p:nvPr/>
        </p:nvSpPr>
        <p:spPr>
          <a:xfrm>
            <a:off x="4092959" y="4446798"/>
            <a:ext cx="72731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457200"/>
              </a:tabLst>
            </a:pPr>
            <a:r>
              <a:rPr lang="ru-RU">
                <a:ea typeface="Times New Roman" panose="02020603050405020304" pitchFamily="18" charset="0"/>
                <a:cs typeface="Times New Roman" panose="02020603050405020304" pitchFamily="18" charset="0"/>
              </a:rPr>
              <a:t>Активация компенсаторных механизмов нейропластичности;</a:t>
            </a:r>
            <a:endParaRPr lang="ru-RU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457200"/>
              </a:tabLst>
            </a:pPr>
            <a:r>
              <a:rPr lang="ru-RU">
                <a:ea typeface="Times New Roman" panose="02020603050405020304" pitchFamily="18" charset="0"/>
                <a:cs typeface="Times New Roman" panose="02020603050405020304" pitchFamily="18" charset="0"/>
              </a:rPr>
              <a:t>Стабилизация когнитивного профиля;</a:t>
            </a:r>
            <a:endParaRPr lang="ru-RU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457200"/>
              </a:tabLst>
            </a:pPr>
            <a:r>
              <a:rPr lang="ru-RU">
                <a:ea typeface="Times New Roman" panose="02020603050405020304" pitchFamily="18" charset="0"/>
                <a:cs typeface="Times New Roman" panose="02020603050405020304" pitchFamily="18" charset="0"/>
              </a:rPr>
              <a:t>Оптимизация нейродинамических процессов;</a:t>
            </a:r>
            <a:endParaRPr lang="ru-RU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457200"/>
              </a:tabLst>
            </a:pPr>
            <a:r>
              <a:rPr lang="ru-RU"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Коррекция аффективной сферы;</a:t>
            </a:r>
            <a:endParaRPr lang="ru-RU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457200"/>
              </a:tabLst>
            </a:pPr>
            <a:r>
              <a:rPr lang="ru-RU"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новых нейронных связей.</a:t>
            </a:r>
            <a:endParaRPr lang="ru-RU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3DDCD07-72A2-47C5-8BF9-9B3D48A15F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123" t="4870" b="13103"/>
          <a:stretch>
            <a:fillRect/>
          </a:stretch>
        </p:blipFill>
        <p:spPr>
          <a:xfrm>
            <a:off x="735724" y="2474764"/>
            <a:ext cx="2848304" cy="380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val="147870734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539345" cy="6302459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1046602" y="413842"/>
            <a:ext cx="10080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A72E87"/>
                </a:solidFill>
                <a:latin typeface="Playfair Display SemiBold" pitchFamily="2" charset="-52"/>
              </a:rPr>
              <a:t>СУТЬ ПРОЕКТА</a:t>
            </a:r>
            <a:endParaRPr lang="ru-RU" sz="2800" b="1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057396" y="1078164"/>
            <a:ext cx="10069639" cy="1497728"/>
          </a:xfrm>
          <a:prstGeom prst="roundRect">
            <a:avLst>
              <a:gd name="adj" fmla="val 15840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/>
              <a:t>Сохранение ментального здоровья старшего поколения — это комплексная проблема, требующая системного подхода и междисциплинарного взаимодействия. Без своевременных превентивных мер общество столкнется с серьезными социально-экономическими последствиями, что делает разработку и внедрение программ нейрокоррекции критически важной задачей современности.</a:t>
            </a: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060674" y="2781459"/>
            <a:ext cx="10069638" cy="1844309"/>
          </a:xfrm>
          <a:prstGeom prst="roundRect">
            <a:avLst>
              <a:gd name="adj" fmla="val 15840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</a:pPr>
            <a:r>
              <a:rPr lang="ru-RU"/>
              <a:t>На данном этапе осуществляется работа по двум программам: «Нейробика» и «Нейробика. Интенсив». </a:t>
            </a:r>
          </a:p>
          <a:p>
            <a:pPr lvl="0">
              <a:spcAft>
                <a:spcPts val="600"/>
              </a:spcAft>
            </a:pPr>
            <a:r>
              <a:rPr lang="ru-RU"/>
              <a:t>Сочетание нейропсихологических методик: мультисенсорный подход, сочетание зрительных, слуховых и кинестетических стимулов, тактильные практики с использованием кинезиологических инструментов, нейропсихологические тренажёры, интеграция арт-терапии.</a:t>
            </a:r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046602" y="4831334"/>
            <a:ext cx="10069638" cy="1497728"/>
          </a:xfrm>
          <a:prstGeom prst="roundRect">
            <a:avLst>
              <a:gd name="adj" fmla="val 15840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/>
              <a:t>Этот проект создает уникальную систему, где нейрокоррекция органично вплетается в культурную среду и сочетается с культурными практиками, что усиливает терапевтический эффект и создает дополнительную ценность для пожилых людей, помогая им сохранять активность, когнитивные функции и социальную вовлеченность.</a:t>
            </a:r>
          </a:p>
        </p:txBody>
      </p:sp>
    </p:spTree>
    <p:extLst>
      <p:ext uri="{BB962C8B-B14F-4D97-AF65-F5344CB8AC3E}">
        <p14:creationId val="261039710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9"/>
            <a:ext cx="11561379" cy="627178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1057275" y="388224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A72E87"/>
                </a:solidFill>
                <a:latin typeface="Playfair Display SemiBold" pitchFamily="2" charset="-52"/>
              </a:rPr>
              <a:t>МЕХАНИКА ПРОЕКТА</a:t>
            </a:r>
            <a:endParaRPr lang="ru-RU" sz="2800" b="1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838200" y="1069099"/>
            <a:ext cx="6295697" cy="2921875"/>
          </a:xfrm>
          <a:prstGeom prst="roundRect">
            <a:avLst>
              <a:gd name="adj" fmla="val 1584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>
              <a:spcAft>
                <a:spcPts val="600"/>
              </a:spcAft>
            </a:pPr>
            <a:r>
              <a:rPr lang="ru-RU" sz="2000" b="1"/>
              <a:t>ОПИСАНИЕ ЗАПУСКА ПРОЕКТА</a:t>
            </a:r>
          </a:p>
          <a:p>
            <a:r>
              <a:rPr lang="ru-RU" b="1"/>
              <a:t>Подготовительный этап: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/>
              <a:t>создание междисциплинарной команды (нейропсихологи, арт-терапевты);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/>
              <a:t>разработка специальных программ.</a:t>
            </a:r>
          </a:p>
          <a:p>
            <a:r>
              <a:rPr lang="ru-RU" b="1"/>
              <a:t>Диагностический этап: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/>
              <a:t>первичная оценка когнитивных функций;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/>
              <a:t>психологическое тестирование;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/>
              <a:t>определение групп по уровню подготовки.</a:t>
            </a: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C99722BC-85BA-A140-9E9E-71C5F0D0B7CC}"/>
              </a:ext>
            </a:extLst>
          </p:cNvPr>
          <p:cNvSpPr/>
          <p:nvPr/>
        </p:nvSpPr>
        <p:spPr>
          <a:xfrm>
            <a:off x="7448222" y="1069099"/>
            <a:ext cx="3905578" cy="2921875"/>
          </a:xfrm>
          <a:prstGeom prst="roundRect">
            <a:avLst>
              <a:gd name="adj" fmla="val 1584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t"/>
          <a:lstStyle/>
          <a:p>
            <a:pPr algn="ctr">
              <a:spcAft>
                <a:spcPts val="600"/>
              </a:spcAft>
              <a:tabLst>
                <a:tab pos="361950"/>
              </a:tabLst>
            </a:pPr>
            <a:r>
              <a:rPr lang="ru-RU" sz="2000" b="1"/>
              <a:t>ИНСТРУМЕНТЫ:</a:t>
            </a:r>
          </a:p>
          <a:p>
            <a:pPr marL="266700" lvl="0" indent="-266700">
              <a:buFont typeface="+mj-lt"/>
              <a:buAutoNum type="arabicPeriod"/>
            </a:pPr>
            <a:r>
              <a:rPr lang="ru-RU"/>
              <a:t>Традиционные методы;</a:t>
            </a:r>
          </a:p>
          <a:p>
            <a:pPr marL="266700" lvl="0" indent="-266700">
              <a:buFont typeface="+mj-lt"/>
              <a:buAutoNum type="arabicPeriod"/>
            </a:pPr>
            <a:r>
              <a:rPr lang="ru-RU"/>
              <a:t>Нейропсихологические тесты;</a:t>
            </a:r>
          </a:p>
          <a:p>
            <a:pPr marL="266700" lvl="0" indent="-266700">
              <a:buFont typeface="+mj-lt"/>
              <a:buAutoNum type="arabicPeriod"/>
            </a:pPr>
            <a:r>
              <a:rPr lang="ru-RU"/>
              <a:t>Когнитивные тренировки;</a:t>
            </a:r>
          </a:p>
          <a:p>
            <a:pPr marL="266700" lvl="0" indent="-266700">
              <a:buFont typeface="+mj-lt"/>
              <a:buAutoNum type="arabicPeriod"/>
            </a:pPr>
            <a:r>
              <a:rPr lang="ru-RU"/>
              <a:t>Сенсорная интеграция;</a:t>
            </a:r>
          </a:p>
          <a:p>
            <a:pPr marL="266700" indent="-266700">
              <a:buFont typeface="+mj-lt"/>
              <a:buAutoNum type="arabicPeriod"/>
            </a:pPr>
            <a:r>
              <a:rPr lang="ru-RU"/>
              <a:t>Инновационные решения.</a:t>
            </a:r>
          </a:p>
        </p:txBody>
      </p:sp>
      <p:sp>
        <p:nvSpPr>
          <p:cNvPr id="11" name="Прямоугольник: скругленные углы 8">
            <a:extLst>
              <a:ext uri="{FF2B5EF4-FFF2-40B4-BE49-F238E27FC236}">
                <a16:creationId xmlns:a16="http://schemas.microsoft.com/office/drawing/2014/main" id="{EF2B5063-9102-4926-B31D-26FB7D784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62782"/>
            <a:ext cx="10515600" cy="2202219"/>
          </a:xfrm>
          <a:prstGeom prst="roundRect">
            <a:avLst>
              <a:gd name="adj" fmla="val 1584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t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ru-RU" sz="2000" b="1"/>
              <a:t>СПЕЦИФИЧЕСКИЕ МЕТОДИКИ:</a:t>
            </a:r>
          </a:p>
          <a:p>
            <a:pPr marL="1343025" indent="-180975">
              <a:lnSpc>
                <a:spcPct val="100000"/>
              </a:lnSpc>
              <a:spcBef>
                <a:spcPct val="0"/>
              </a:spcBef>
            </a:pPr>
            <a:r>
              <a:rPr lang="ru-RU" sz="1800"/>
              <a:t>«Культурный код» (использование произведений искусства); </a:t>
            </a:r>
          </a:p>
          <a:p>
            <a:pPr marL="1343025" indent="-180975">
              <a:lnSpc>
                <a:spcPct val="100000"/>
              </a:lnSpc>
              <a:spcBef>
                <a:spcPct val="0"/>
              </a:spcBef>
            </a:pPr>
            <a:r>
              <a:rPr lang="ru-RU" sz="1800"/>
              <a:t>Воспоминания как инструмент когнитивной тренировки;</a:t>
            </a:r>
          </a:p>
          <a:p>
            <a:pPr marL="1343025" indent="-180975">
              <a:lnSpc>
                <a:spcPct val="100000"/>
              </a:lnSpc>
              <a:spcBef>
                <a:spcPct val="0"/>
              </a:spcBef>
            </a:pPr>
            <a:r>
              <a:rPr lang="ru-RU" sz="1800"/>
              <a:t>«Активное долголетие»;</a:t>
            </a:r>
          </a:p>
          <a:p>
            <a:pPr marL="1343025" indent="-180975">
              <a:lnSpc>
                <a:spcPct val="100000"/>
              </a:lnSpc>
              <a:spcBef>
                <a:spcPct val="0"/>
              </a:spcBef>
            </a:pPr>
            <a:r>
              <a:rPr lang="ru-RU" sz="1800"/>
              <a:t> Интеграция физической активности;</a:t>
            </a:r>
          </a:p>
          <a:p>
            <a:pPr marL="1343025" indent="-180975">
              <a:lnSpc>
                <a:spcPct val="100000"/>
              </a:lnSpc>
              <a:spcBef>
                <a:spcPct val="0"/>
              </a:spcBef>
            </a:pPr>
            <a:r>
              <a:rPr lang="ru-RU" sz="1800"/>
              <a:t> Социальное взаимодействие и творческая самореализация.</a:t>
            </a:r>
          </a:p>
        </p:txBody>
      </p:sp>
    </p:spTree>
    <p:extLst>
      <p:ext uri="{BB962C8B-B14F-4D97-AF65-F5344CB8AC3E}">
        <p14:creationId val="264285892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9"/>
            <a:ext cx="11542329" cy="6271779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1062038" y="534217"/>
            <a:ext cx="10067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A72E87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7022766" y="1457432"/>
            <a:ext cx="436617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/>
              <a:t>Стабилизация мнестических функций, важнейших составляющая памяти, которые включают в себя запоминание, сохранение </a:t>
            </a:r>
            <a:br>
              <a:rPr lang="ru-RU"/>
            </a:br>
            <a:r>
              <a:rPr lang="ru-RU"/>
              <a:t>и воспроизведение информации;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/>
              <a:t>Улучшение концентрации внимания;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/>
              <a:t>Оптимизация эмоционального фона;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/>
              <a:t>Повышение скорости когнитивной обработки;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/>
              <a:t>Развитие навыков нейрокогнитивной саморегуляции.</a:t>
            </a:r>
            <a:endParaRPr lang="ru-RU" sz="200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3F6DEDD-9019-467A-8C41-BDA7A4BA50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36" t="3678" r="2184"/>
          <a:stretch>
            <a:fillRect/>
          </a:stretch>
        </p:blipFill>
        <p:spPr>
          <a:xfrm rot="16200000">
            <a:off x="1513095" y="639875"/>
            <a:ext cx="4322398" cy="5957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val="371316880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9"/>
            <a:ext cx="11542329" cy="627178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1057275" y="411213"/>
            <a:ext cx="10144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A72E87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b="1">
                <a:solidFill>
                  <a:srgbClr val="A72E87"/>
                </a:solidFill>
                <a:latin typeface="Playfair Display SemiBold" pitchFamily="2" charset="-52"/>
              </a:rPr>
            </a:br>
            <a:r>
              <a:rPr lang="ru-RU" sz="2800" b="1">
                <a:solidFill>
                  <a:srgbClr val="A72E87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4822607" y="4312869"/>
            <a:ext cx="6591297" cy="2001067"/>
          </a:xfrm>
          <a:prstGeom prst="roundRect">
            <a:avLst>
              <a:gd name="adj" fmla="val 15840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/>
              <a:t>На данный момент для проекта «Нейробика» создана междисциплинарная команда (нейропсихолог, арт-терапевт);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/>
              <a:t>Разработана специальная программа;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/>
              <a:t>Сформирована база участников.</a:t>
            </a: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4822607" y="1524286"/>
            <a:ext cx="6591297" cy="2629618"/>
          </a:xfrm>
          <a:prstGeom prst="roundRect">
            <a:avLst>
              <a:gd name="adj" fmla="val 15840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>
                <a:solidFill>
                  <a:schemeClr val="bg1"/>
                </a:solidFill>
              </a:rPr>
              <a:t>Проект реализуется с октября 2022 года.</a:t>
            </a:r>
          </a:p>
          <a:p>
            <a:r>
              <a:rPr lang="ru-RU">
                <a:solidFill>
                  <a:schemeClr val="bg1"/>
                </a:solidFill>
              </a:rPr>
              <a:t>За это время проведено 69 занятий, </a:t>
            </a:r>
          </a:p>
          <a:p>
            <a:r>
              <a:rPr lang="ru-RU">
                <a:solidFill>
                  <a:schemeClr val="bg1"/>
                </a:solidFill>
              </a:rPr>
              <a:t>которые поселили 376 человека, 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в том числе 129 человек с инвалидностью.</a:t>
            </a:r>
          </a:p>
          <a:p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rgbClr val="92D050"/>
                </a:solidFill>
              </a:rPr>
              <a:t>Ссылки:  </a:t>
            </a:r>
            <a:r>
              <a:rPr lang="en-US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https://vk.com/wall315925054_1418</a:t>
            </a:r>
            <a:endParaRPr lang="ru-RU">
              <a:solidFill>
                <a:srgbClr val="92D050"/>
              </a:solidFill>
            </a:endParaRPr>
          </a:p>
          <a:p>
            <a:r>
              <a:rPr lang="en-US">
                <a:solidFill>
                  <a:srgbClr val="92D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https://ikc66.ru/nashi-napravleniya/shkola-kognitivnogo-razvitiya/</a:t>
            </a:r>
            <a:endParaRPr lang="ru-RU">
              <a:solidFill>
                <a:srgbClr val="92D05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A20044-58FB-4C47-A307-20EF6F153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95" y="1524285"/>
            <a:ext cx="3592239" cy="4789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val="223978441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6.0.33"/>
  <p:tag name="AS_OS" val="Microsoft Windows NT 10.0.20348.0"/>
  <p:tag name="AS_RELEASE_DATE" val="2025.01.14"/>
  <p:tag name="AS_TITLE" val="Aspose.Slides for .NET6"/>
  <p:tag name="AS_VERSION" val="25.1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124</Paragraphs>
  <Slides>13</Slides>
  <Notes>0</Notes>
  <TotalTime>1057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1">
      <vt:lpstr>Arial</vt:lpstr>
      <vt:lpstr>Calibri Light</vt:lpstr>
      <vt:lpstr>Calibri</vt:lpstr>
      <vt:lpstr>Playfair Display</vt:lpstr>
      <vt:lpstr>Playfair Display SemiBold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/>
      <vt:lpstr>PowerPoint Presentation</vt:lpstr>
    </vt:vector>
  </TitlesOfParts>
  <LinksUpToDate>0</LinksUpToDate>
  <SharedDoc>0</SharedDoc>
  <HyperlinksChanged>0</HyperlinksChanged>
  <Application>Aspose.Slides for .NET</Application>
  <AppVersion>25.0100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Microsoft Office User</dc:creator>
  <cp:lastModifiedBy>Екатерина В. Бирюкова</cp:lastModifiedBy>
  <cp:revision>47</cp:revision>
  <dcterms:created xsi:type="dcterms:W3CDTF">2025-03-26T12:04:55Z</dcterms:created>
  <dcterms:modified xsi:type="dcterms:W3CDTF">2025-04-09T14:27:30Z</dcterms:modified>
</cp:coreProperties>
</file>